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0"/>
  </p:notesMasterIdLst>
  <p:sldIdLst>
    <p:sldId id="262" r:id="rId2"/>
    <p:sldId id="264" r:id="rId3"/>
    <p:sldId id="267" r:id="rId4"/>
    <p:sldId id="269" r:id="rId5"/>
    <p:sldId id="270" r:id="rId6"/>
    <p:sldId id="271" r:id="rId7"/>
    <p:sldId id="265" r:id="rId8"/>
    <p:sldId id="266" r:id="rId9"/>
  </p:sldIdLst>
  <p:sldSz cx="9144000" cy="6858000" type="screen4x3"/>
  <p:notesSz cx="7086600" cy="9024938"/>
  <p:custDataLst>
    <p:tags r:id="rId11"/>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0D8E8"/>
    <a:srgbClr val="CFD4D8"/>
    <a:srgbClr val="EFD257"/>
    <a:srgbClr val="00245D"/>
    <a:srgbClr val="FFC000"/>
    <a:srgbClr val="9398CC"/>
    <a:srgbClr val="8BB7FF"/>
    <a:srgbClr val="00368E"/>
    <a:srgbClr val="7AC14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varScale="1">
        <p:scale>
          <a:sx n="69" d="100"/>
          <a:sy n="69" d="100"/>
        </p:scale>
        <p:origin x="768"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gs" Target="tags/tag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rts/_rels/chart1.xml.rels><?xml version="1.0" encoding="UTF-8" standalone="yes"?>
<Relationships xmlns="http://schemas.openxmlformats.org/package/2006/relationships"><Relationship Id="rId1" Type="http://schemas.openxmlformats.org/officeDocument/2006/relationships/oleObject" Target="file:///C:\Users\gjl68012\AppData\Local\Microsoft\Windows\Temporary%20Internet%20Files\Content.Outlook\ZM2VN0MX\Foster%20Care%20Data%20for%20Director%204.29.16.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Book1"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o_files\Research\Presentations\Foster%20Care%20Data%20for%20Director%204.29.16.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Book1"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5.3253758052970654E-2"/>
          <c:y val="4.3328644016997708E-2"/>
          <c:w val="0.7464583631591506"/>
          <c:h val="0.85710460466856098"/>
        </c:manualLayout>
      </c:layout>
      <c:lineChart>
        <c:grouping val="standard"/>
        <c:varyColors val="0"/>
        <c:ser>
          <c:idx val="0"/>
          <c:order val="0"/>
          <c:tx>
            <c:strRef>
              <c:f>'FosterCare Trends'!$B$2</c:f>
              <c:strCache>
                <c:ptCount val="1"/>
                <c:pt idx="0">
                  <c:v>Immediately Prior to Admission</c:v>
                </c:pt>
              </c:strCache>
            </c:strRef>
          </c:tx>
          <c:marker>
            <c:symbol val="none"/>
          </c:marker>
          <c:dLbls>
            <c:spPr>
              <a:noFill/>
              <a:ln>
                <a:noFill/>
              </a:ln>
              <a:effectLst/>
            </c:spPr>
            <c:txPr>
              <a:bodyPr/>
              <a:lstStyle/>
              <a:p>
                <a:pPr>
                  <a:defRPr>
                    <a:latin typeface="Palatino Linotype" panose="02040502050505030304" pitchFamily="18"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'FosterCare Trends'!$A$3:$A$12</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'FosterCare Trends'!$B$3:$B$12</c:f>
              <c:numCache>
                <c:formatCode>0%</c:formatCode>
                <c:ptCount val="10"/>
                <c:pt idx="0">
                  <c:v>1.2618296529968454E-2</c:v>
                </c:pt>
                <c:pt idx="1">
                  <c:v>1.4207650273224045E-2</c:v>
                </c:pt>
                <c:pt idx="2">
                  <c:v>1.1534025374855825E-2</c:v>
                </c:pt>
                <c:pt idx="3">
                  <c:v>1.3237063778580024E-2</c:v>
                </c:pt>
                <c:pt idx="4">
                  <c:v>1.0443864229765013E-2</c:v>
                </c:pt>
                <c:pt idx="5">
                  <c:v>2.5032938076416336E-2</c:v>
                </c:pt>
                <c:pt idx="6">
                  <c:v>1.9867549668874173E-2</c:v>
                </c:pt>
                <c:pt idx="7">
                  <c:v>3.3628318584070796E-2</c:v>
                </c:pt>
                <c:pt idx="8">
                  <c:v>3.8539553752535496E-2</c:v>
                </c:pt>
                <c:pt idx="9">
                  <c:v>2.9612756264236904E-2</c:v>
                </c:pt>
              </c:numCache>
            </c:numRef>
          </c:val>
          <c:smooth val="0"/>
          <c:extLst xmlns:c16r2="http://schemas.microsoft.com/office/drawing/2015/06/chart">
            <c:ext xmlns:c16="http://schemas.microsoft.com/office/drawing/2014/chart" uri="{C3380CC4-5D6E-409C-BE32-E72D297353CC}">
              <c16:uniqueId val="{00000000-D55E-49E1-8DA4-5A0AEF6F3179}"/>
            </c:ext>
          </c:extLst>
        </c:ser>
        <c:ser>
          <c:idx val="1"/>
          <c:order val="1"/>
          <c:tx>
            <c:strRef>
              <c:f>'FosterCare Trends'!$C$2</c:f>
              <c:strCache>
                <c:ptCount val="1"/>
                <c:pt idx="0">
                  <c:v>Previously</c:v>
                </c:pt>
              </c:strCache>
            </c:strRef>
          </c:tx>
          <c:marker>
            <c:symbol val="none"/>
          </c:marker>
          <c:dLbls>
            <c:spPr>
              <a:noFill/>
              <a:ln>
                <a:noFill/>
              </a:ln>
              <a:effectLst/>
            </c:spPr>
            <c:txPr>
              <a:bodyPr/>
              <a:lstStyle/>
              <a:p>
                <a:pPr>
                  <a:defRPr>
                    <a:latin typeface="Palatino Linotype" panose="02040502050505030304" pitchFamily="18" charset="0"/>
                  </a:defRPr>
                </a:pPr>
                <a:endParaRPr lang="en-US"/>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'FosterCare Trends'!$A$3:$A$12</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'FosterCare Trends'!$C$3:$C$12</c:f>
              <c:numCache>
                <c:formatCode>0%</c:formatCode>
                <c:ptCount val="10"/>
                <c:pt idx="0">
                  <c:v>9.8843322818086221E-2</c:v>
                </c:pt>
                <c:pt idx="1">
                  <c:v>9.2896174863387984E-2</c:v>
                </c:pt>
                <c:pt idx="2">
                  <c:v>9.3425605536332182E-2</c:v>
                </c:pt>
                <c:pt idx="3">
                  <c:v>0.10589651022864019</c:v>
                </c:pt>
                <c:pt idx="4">
                  <c:v>9.921671018276762E-2</c:v>
                </c:pt>
                <c:pt idx="5">
                  <c:v>9.8814229249011856E-2</c:v>
                </c:pt>
                <c:pt idx="6">
                  <c:v>8.2781456953642391E-2</c:v>
                </c:pt>
                <c:pt idx="7">
                  <c:v>0.1168141592920354</c:v>
                </c:pt>
                <c:pt idx="8">
                  <c:v>0.12981744421906694</c:v>
                </c:pt>
                <c:pt idx="9">
                  <c:v>8.2004555808656038E-2</c:v>
                </c:pt>
              </c:numCache>
            </c:numRef>
          </c:val>
          <c:smooth val="0"/>
          <c:extLst xmlns:c16r2="http://schemas.microsoft.com/office/drawing/2015/06/chart">
            <c:ext xmlns:c16="http://schemas.microsoft.com/office/drawing/2014/chart" uri="{C3380CC4-5D6E-409C-BE32-E72D297353CC}">
              <c16:uniqueId val="{00000001-D55E-49E1-8DA4-5A0AEF6F3179}"/>
            </c:ext>
          </c:extLst>
        </c:ser>
        <c:dLbls>
          <c:showLegendKey val="0"/>
          <c:showVal val="0"/>
          <c:showCatName val="0"/>
          <c:showSerName val="0"/>
          <c:showPercent val="0"/>
          <c:showBubbleSize val="0"/>
        </c:dLbls>
        <c:smooth val="0"/>
        <c:axId val="293914344"/>
        <c:axId val="293910816"/>
      </c:lineChart>
      <c:catAx>
        <c:axId val="293914344"/>
        <c:scaling>
          <c:orientation val="minMax"/>
        </c:scaling>
        <c:delete val="0"/>
        <c:axPos val="b"/>
        <c:numFmt formatCode="General" sourceLinked="1"/>
        <c:majorTickMark val="out"/>
        <c:minorTickMark val="none"/>
        <c:tickLblPos val="nextTo"/>
        <c:txPr>
          <a:bodyPr/>
          <a:lstStyle/>
          <a:p>
            <a:pPr>
              <a:defRPr>
                <a:latin typeface="Palatino Linotype" panose="02040502050505030304" pitchFamily="18" charset="0"/>
              </a:defRPr>
            </a:pPr>
            <a:endParaRPr lang="en-US"/>
          </a:p>
        </c:txPr>
        <c:crossAx val="293910816"/>
        <c:crosses val="autoZero"/>
        <c:auto val="1"/>
        <c:lblAlgn val="ctr"/>
        <c:lblOffset val="100"/>
        <c:noMultiLvlLbl val="0"/>
      </c:catAx>
      <c:valAx>
        <c:axId val="293910816"/>
        <c:scaling>
          <c:orientation val="minMax"/>
        </c:scaling>
        <c:delete val="0"/>
        <c:axPos val="l"/>
        <c:majorGridlines/>
        <c:numFmt formatCode="0%" sourceLinked="1"/>
        <c:majorTickMark val="out"/>
        <c:minorTickMark val="none"/>
        <c:tickLblPos val="nextTo"/>
        <c:txPr>
          <a:bodyPr/>
          <a:lstStyle/>
          <a:p>
            <a:pPr>
              <a:defRPr>
                <a:latin typeface="Palatino Linotype" panose="02040502050505030304" pitchFamily="18" charset="0"/>
              </a:defRPr>
            </a:pPr>
            <a:endParaRPr lang="en-US"/>
          </a:p>
        </c:txPr>
        <c:crossAx val="293914344"/>
        <c:crosses val="autoZero"/>
        <c:crossBetween val="between"/>
      </c:valAx>
    </c:plotArea>
    <c:legend>
      <c:legendPos val="r"/>
      <c:layout>
        <c:manualLayout>
          <c:xMode val="edge"/>
          <c:yMode val="edge"/>
          <c:x val="0.81789393939393928"/>
          <c:y val="0.42859383240669963"/>
          <c:w val="0.17301515151515151"/>
          <c:h val="0.22764404255467449"/>
        </c:manualLayout>
      </c:layout>
      <c:overlay val="0"/>
      <c:txPr>
        <a:bodyPr/>
        <a:lstStyle/>
        <a:p>
          <a:pPr>
            <a:defRPr>
              <a:latin typeface="Palatino Linotype" panose="02040502050505030304" pitchFamily="18" charset="0"/>
            </a:defRPr>
          </a:pPr>
          <a:endParaRPr lang="en-US"/>
        </a:p>
      </c:txPr>
    </c:legend>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'FosterCare Current x Race'!$B$2</c:f>
              <c:strCache>
                <c:ptCount val="1"/>
                <c:pt idx="0">
                  <c:v>Currently</c:v>
                </c:pt>
              </c:strCache>
            </c:strRef>
          </c:tx>
          <c:invertIfNegative val="0"/>
          <c:dLbls>
            <c:dLbl>
              <c:idx val="0"/>
              <c:layout>
                <c:manualLayout>
                  <c:x val="0"/>
                  <c:y val="-1.3888888888888888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B52B-4687-9EC9-F83985FEE46E}"/>
                </c:ext>
                <c:ext xmlns:c15="http://schemas.microsoft.com/office/drawing/2012/chart" uri="{CE6537A1-D6FC-4f65-9D91-7224C49458BB}"/>
              </c:extLst>
            </c:dLbl>
            <c:dLbl>
              <c:idx val="2"/>
              <c:layout>
                <c:manualLayout>
                  <c:x val="2.7777777777777779E-3"/>
                  <c:y val="-2.31481481481481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B52B-4687-9EC9-F83985FEE46E}"/>
                </c:ext>
                <c:ext xmlns:c15="http://schemas.microsoft.com/office/drawing/2012/chart" uri="{CE6537A1-D6FC-4f65-9D91-7224C49458BB}"/>
              </c:extLst>
            </c:dLbl>
            <c:spPr>
              <a:noFill/>
              <a:ln>
                <a:noFill/>
              </a:ln>
              <a:effectLst/>
            </c:spPr>
            <c:txPr>
              <a:bodyPr/>
              <a:lstStyle/>
              <a:p>
                <a:pPr>
                  <a:defRPr>
                    <a:latin typeface="Palatino Linotype" panose="02040502050505030304"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'FosterCare Current x Race'!$A$3:$A$5</c:f>
              <c:strCache>
                <c:ptCount val="3"/>
                <c:pt idx="0">
                  <c:v>Black</c:v>
                </c:pt>
                <c:pt idx="1">
                  <c:v>Other</c:v>
                </c:pt>
                <c:pt idx="2">
                  <c:v>White</c:v>
                </c:pt>
              </c:strCache>
            </c:strRef>
          </c:cat>
          <c:val>
            <c:numRef>
              <c:f>'FosterCare Current x Race'!$B$3:$B$5</c:f>
              <c:numCache>
                <c:formatCode>General</c:formatCode>
                <c:ptCount val="3"/>
                <c:pt idx="0">
                  <c:v>96</c:v>
                </c:pt>
                <c:pt idx="1">
                  <c:v>5</c:v>
                </c:pt>
                <c:pt idx="2">
                  <c:v>35</c:v>
                </c:pt>
              </c:numCache>
            </c:numRef>
          </c:val>
          <c:extLst xmlns:c16r2="http://schemas.microsoft.com/office/drawing/2015/06/chart">
            <c:ext xmlns:c16="http://schemas.microsoft.com/office/drawing/2014/chart" uri="{C3380CC4-5D6E-409C-BE32-E72D297353CC}">
              <c16:uniqueId val="{00000002-B52B-4687-9EC9-F83985FEE46E}"/>
            </c:ext>
          </c:extLst>
        </c:ser>
        <c:dLbls>
          <c:showLegendKey val="0"/>
          <c:showVal val="0"/>
          <c:showCatName val="0"/>
          <c:showSerName val="0"/>
          <c:showPercent val="0"/>
          <c:showBubbleSize val="0"/>
        </c:dLbls>
        <c:gapWidth val="150"/>
        <c:axId val="293911992"/>
        <c:axId val="293913560"/>
      </c:barChart>
      <c:catAx>
        <c:axId val="293911992"/>
        <c:scaling>
          <c:orientation val="minMax"/>
        </c:scaling>
        <c:delete val="0"/>
        <c:axPos val="b"/>
        <c:numFmt formatCode="General" sourceLinked="0"/>
        <c:majorTickMark val="none"/>
        <c:minorTickMark val="none"/>
        <c:tickLblPos val="nextTo"/>
        <c:txPr>
          <a:bodyPr/>
          <a:lstStyle/>
          <a:p>
            <a:pPr>
              <a:defRPr>
                <a:latin typeface="Palatino Linotype" panose="02040502050505030304" pitchFamily="18" charset="0"/>
              </a:defRPr>
            </a:pPr>
            <a:endParaRPr lang="en-US"/>
          </a:p>
        </c:txPr>
        <c:crossAx val="293913560"/>
        <c:crosses val="autoZero"/>
        <c:auto val="1"/>
        <c:lblAlgn val="ctr"/>
        <c:lblOffset val="100"/>
        <c:noMultiLvlLbl val="0"/>
      </c:catAx>
      <c:valAx>
        <c:axId val="293913560"/>
        <c:scaling>
          <c:orientation val="minMax"/>
        </c:scaling>
        <c:delete val="0"/>
        <c:axPos val="l"/>
        <c:majorGridlines/>
        <c:title>
          <c:tx>
            <c:rich>
              <a:bodyPr/>
              <a:lstStyle/>
              <a:p>
                <a:pPr>
                  <a:defRPr>
                    <a:latin typeface="Palatino Linotype" panose="02040502050505030304" pitchFamily="18" charset="0"/>
                  </a:defRPr>
                </a:pPr>
                <a:r>
                  <a:rPr lang="en-US">
                    <a:latin typeface="Palatino Linotype" panose="02040502050505030304" pitchFamily="18" charset="0"/>
                  </a:rPr>
                  <a:t>Number of Juveniles</a:t>
                </a:r>
              </a:p>
            </c:rich>
          </c:tx>
          <c:overlay val="0"/>
        </c:title>
        <c:numFmt formatCode="General" sourceLinked="1"/>
        <c:majorTickMark val="none"/>
        <c:minorTickMark val="none"/>
        <c:tickLblPos val="nextTo"/>
        <c:txPr>
          <a:bodyPr/>
          <a:lstStyle/>
          <a:p>
            <a:pPr>
              <a:defRPr>
                <a:latin typeface="Palatino Linotype" panose="02040502050505030304" pitchFamily="18" charset="0"/>
              </a:defRPr>
            </a:pPr>
            <a:endParaRPr lang="en-US"/>
          </a:p>
        </c:txPr>
        <c:crossAx val="293911992"/>
        <c:crosses val="autoZero"/>
        <c:crossBetween val="between"/>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231822750879544E-2"/>
          <c:y val="3.9957416037281056E-2"/>
          <c:w val="0.71990455738487236"/>
          <c:h val="0.88522952488081852"/>
        </c:manualLayout>
      </c:layout>
      <c:lineChart>
        <c:grouping val="standard"/>
        <c:varyColors val="0"/>
        <c:ser>
          <c:idx val="0"/>
          <c:order val="0"/>
          <c:tx>
            <c:strRef>
              <c:f>'GroupHome Trends'!$B$2</c:f>
              <c:strCache>
                <c:ptCount val="1"/>
                <c:pt idx="0">
                  <c:v>Immediately Prior to Admission</c:v>
                </c:pt>
              </c:strCache>
            </c:strRef>
          </c:tx>
          <c:marker>
            <c:symbol val="none"/>
          </c:marker>
          <c:dLbls>
            <c:dLbl>
              <c:idx val="0"/>
              <c:layout>
                <c:manualLayout>
                  <c:x val="-1.6904384574749076E-2"/>
                  <c:y val="-4.426002123551674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7BCC-42A0-83F7-E459BD82D556}"/>
                </c:ext>
                <c:ext xmlns:c15="http://schemas.microsoft.com/office/drawing/2012/chart" uri="{CE6537A1-D6FC-4f65-9D91-7224C49458BB}"/>
              </c:extLst>
            </c:dLbl>
            <c:dLbl>
              <c:idx val="1"/>
              <c:layout>
                <c:manualLayout>
                  <c:x val="-1.9017432646592711E-2"/>
                  <c:y val="-5.901336164735566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7BCC-42A0-83F7-E459BD82D556}"/>
                </c:ext>
                <c:ext xmlns:c15="http://schemas.microsoft.com/office/drawing/2012/chart" uri="{CE6537A1-D6FC-4f65-9D91-7224C49458BB}"/>
              </c:extLst>
            </c:dLbl>
            <c:dLbl>
              <c:idx val="2"/>
              <c:layout>
                <c:manualLayout>
                  <c:x val="-2.5356576862123614E-2"/>
                  <c:y val="-3.6883351029597292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7BCC-42A0-83F7-E459BD82D556}"/>
                </c:ext>
                <c:ext xmlns:c15="http://schemas.microsoft.com/office/drawing/2012/chart" uri="{CE6537A1-D6FC-4f65-9D91-7224C49458BB}"/>
              </c:extLst>
            </c:dLbl>
            <c:dLbl>
              <c:idx val="3"/>
              <c:layout>
                <c:manualLayout>
                  <c:x val="-2.9583005769286762E-2"/>
                  <c:y val="-2.95066808236778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3-7BCC-42A0-83F7-E459BD82D556}"/>
                </c:ext>
                <c:ext xmlns:c15="http://schemas.microsoft.com/office/drawing/2012/chart" uri="{CE6537A1-D6FC-4f65-9D91-7224C49458BB}"/>
              </c:extLst>
            </c:dLbl>
            <c:dLbl>
              <c:idx val="4"/>
              <c:layout>
                <c:manualLayout>
                  <c:x val="-3.3808769149498152E-2"/>
                  <c:y val="-2.95066808236778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4-7BCC-42A0-83F7-E459BD82D556}"/>
                </c:ext>
                <c:ext xmlns:c15="http://schemas.microsoft.com/office/drawing/2012/chart" uri="{CE6537A1-D6FC-4f65-9D91-7224C49458BB}"/>
              </c:extLst>
            </c:dLbl>
            <c:dLbl>
              <c:idx val="5"/>
              <c:layout>
                <c:manualLayout>
                  <c:x val="-2.1130480718436345E-2"/>
                  <c:y val="-4.4260021235516749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5-7BCC-42A0-83F7-E459BD82D556}"/>
                </c:ext>
                <c:ext xmlns:c15="http://schemas.microsoft.com/office/drawing/2012/chart" uri="{CE6537A1-D6FC-4f65-9D91-7224C49458BB}"/>
              </c:extLst>
            </c:dLbl>
            <c:dLbl>
              <c:idx val="6"/>
              <c:layout>
                <c:manualLayout>
                  <c:x val="-3.1695721077654442E-2"/>
                  <c:y val="-3.319501592663756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6-7BCC-42A0-83F7-E459BD82D556}"/>
                </c:ext>
                <c:ext xmlns:c15="http://schemas.microsoft.com/office/drawing/2012/chart" uri="{CE6537A1-D6FC-4f65-9D91-7224C49458BB}"/>
              </c:extLst>
            </c:dLbl>
            <c:dLbl>
              <c:idx val="7"/>
              <c:layout>
                <c:manualLayout>
                  <c:x val="-3.5921817221341711E-2"/>
                  <c:y val="-4.057168613255702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7-7BCC-42A0-83F7-E459BD82D556}"/>
                </c:ext>
                <c:ext xmlns:c15="http://schemas.microsoft.com/office/drawing/2012/chart" uri="{CE6537A1-D6FC-4f65-9D91-7224C49458BB}"/>
              </c:extLst>
            </c:dLbl>
            <c:dLbl>
              <c:idx val="8"/>
              <c:layout>
                <c:manualLayout>
                  <c:x val="-2.324352879027998E-2"/>
                  <c:y val="-3.6883351029597361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8-7BCC-42A0-83F7-E459BD82D556}"/>
                </c:ext>
                <c:ext xmlns:c15="http://schemas.microsoft.com/office/drawing/2012/chart" uri="{CE6537A1-D6FC-4f65-9D91-7224C49458BB}"/>
              </c:extLst>
            </c:dLbl>
            <c:dLbl>
              <c:idx val="9"/>
              <c:layout>
                <c:manualLayout>
                  <c:x val="-1.2678288431061807E-2"/>
                  <c:y val="-5.532502654439593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9-7BCC-42A0-83F7-E459BD82D556}"/>
                </c:ext>
                <c:ext xmlns:c15="http://schemas.microsoft.com/office/drawing/2012/chart" uri="{CE6537A1-D6FC-4f65-9D91-7224C49458BB}"/>
              </c:extLst>
            </c:dLbl>
            <c:spPr>
              <a:noFill/>
              <a:ln>
                <a:noFill/>
              </a:ln>
              <a:effectLst/>
            </c:spPr>
            <c:txPr>
              <a:bodyPr/>
              <a:lstStyle/>
              <a:p>
                <a:pPr>
                  <a:defRPr>
                    <a:latin typeface="Palatino Linotype" panose="02040502050505030304"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'FosterCare Trends'!$A$3:$A$12</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'GroupHome Trends'!$B$3:$B$12</c:f>
              <c:numCache>
                <c:formatCode>0%</c:formatCode>
                <c:ptCount val="10"/>
                <c:pt idx="0">
                  <c:v>4.1009463722397478E-2</c:v>
                </c:pt>
                <c:pt idx="1">
                  <c:v>3.6065573770491806E-2</c:v>
                </c:pt>
                <c:pt idx="2">
                  <c:v>4.2675893886966548E-2</c:v>
                </c:pt>
                <c:pt idx="3">
                  <c:v>3.2490974729241874E-2</c:v>
                </c:pt>
                <c:pt idx="4">
                  <c:v>3.0026109660574413E-2</c:v>
                </c:pt>
                <c:pt idx="5">
                  <c:v>4.0843214756258232E-2</c:v>
                </c:pt>
                <c:pt idx="6">
                  <c:v>1.9867549668874173E-2</c:v>
                </c:pt>
                <c:pt idx="7">
                  <c:v>5.1327433628318583E-2</c:v>
                </c:pt>
                <c:pt idx="8">
                  <c:v>2.231237322515213E-2</c:v>
                </c:pt>
                <c:pt idx="9">
                  <c:v>3.644646924829157E-2</c:v>
                </c:pt>
              </c:numCache>
            </c:numRef>
          </c:val>
          <c:smooth val="0"/>
          <c:extLst xmlns:c16r2="http://schemas.microsoft.com/office/drawing/2015/06/chart">
            <c:ext xmlns:c16="http://schemas.microsoft.com/office/drawing/2014/chart" uri="{C3380CC4-5D6E-409C-BE32-E72D297353CC}">
              <c16:uniqueId val="{0000000A-7BCC-42A0-83F7-E459BD82D556}"/>
            </c:ext>
          </c:extLst>
        </c:ser>
        <c:ser>
          <c:idx val="1"/>
          <c:order val="1"/>
          <c:tx>
            <c:strRef>
              <c:f>'GroupHome Trends'!$C$2</c:f>
              <c:strCache>
                <c:ptCount val="1"/>
                <c:pt idx="0">
                  <c:v>Previously</c:v>
                </c:pt>
              </c:strCache>
            </c:strRef>
          </c:tx>
          <c:marker>
            <c:symbol val="none"/>
          </c:marker>
          <c:dLbls>
            <c:dLbl>
              <c:idx val="0"/>
              <c:layout>
                <c:manualLayout>
                  <c:x val="-3.1695721077654518E-2"/>
                  <c:y val="-4.426002123551678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B-7BCC-42A0-83F7-E459BD82D556}"/>
                </c:ext>
                <c:ext xmlns:c15="http://schemas.microsoft.com/office/drawing/2012/chart" uri="{CE6537A1-D6FC-4f65-9D91-7224C49458BB}"/>
              </c:extLst>
            </c:dLbl>
            <c:dLbl>
              <c:idx val="1"/>
              <c:layout>
                <c:manualLayout>
                  <c:x val="-1.9017432646592711E-2"/>
                  <c:y val="2.5818345720718103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C-7BCC-42A0-83F7-E459BD82D556}"/>
                </c:ext>
                <c:ext xmlns:c15="http://schemas.microsoft.com/office/drawing/2012/chart" uri="{CE6537A1-D6FC-4f65-9D91-7224C49458BB}"/>
              </c:extLst>
            </c:dLbl>
            <c:dLbl>
              <c:idx val="2"/>
              <c:layout>
                <c:manualLayout>
                  <c:x val="-8.4521922873745381E-3"/>
                  <c:y val="-2.2130010617758374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D-7BCC-42A0-83F7-E459BD82D556}"/>
                </c:ext>
                <c:ext xmlns:c15="http://schemas.microsoft.com/office/drawing/2012/chart" uri="{CE6537A1-D6FC-4f65-9D91-7224C49458BB}"/>
              </c:extLst>
            </c:dLbl>
            <c:dLbl>
              <c:idx val="3"/>
              <c:layout>
                <c:manualLayout>
                  <c:x val="2.1130480718436731E-3"/>
                  <c:y val="-1.475334041183891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E-7BCC-42A0-83F7-E459BD82D556}"/>
                </c:ext>
                <c:ext xmlns:c15="http://schemas.microsoft.com/office/drawing/2012/chart" uri="{CE6537A1-D6FC-4f65-9D91-7224C49458BB}"/>
              </c:extLst>
            </c:dLbl>
            <c:dLbl>
              <c:idx val="4"/>
              <c:layout>
                <c:manualLayout>
                  <c:x val="2.1130480718436345E-3"/>
                  <c:y val="2.95066808236778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F-7BCC-42A0-83F7-E459BD82D556}"/>
                </c:ext>
                <c:ext xmlns:c15="http://schemas.microsoft.com/office/drawing/2012/chart" uri="{CE6537A1-D6FC-4f65-9D91-7224C49458BB}"/>
              </c:extLst>
            </c:dLbl>
            <c:dLbl>
              <c:idx val="5"/>
              <c:layout>
                <c:manualLayout>
                  <c:x val="1.6904384574749076E-2"/>
                  <c:y val="2.950639040359098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0-7BCC-42A0-83F7-E459BD82D556}"/>
                </c:ext>
                <c:ext xmlns:c15="http://schemas.microsoft.com/office/drawing/2012/chart" uri="{CE6537A1-D6FC-4f65-9D91-7224C49458BB}"/>
              </c:extLst>
            </c:dLbl>
            <c:dLbl>
              <c:idx val="7"/>
              <c:layout>
                <c:manualLayout>
                  <c:x val="7.7477534273845911E-17"/>
                  <c:y val="-2.95066808236778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1-7BCC-42A0-83F7-E459BD82D556}"/>
                </c:ext>
                <c:ext xmlns:c15="http://schemas.microsoft.com/office/drawing/2012/chart" uri="{CE6537A1-D6FC-4f65-9D91-7224C49458BB}"/>
              </c:extLst>
            </c:dLbl>
            <c:dLbl>
              <c:idx val="8"/>
              <c:layout>
                <c:manualLayout>
                  <c:x val="6.3391442155309036E-3"/>
                  <c:y val="-2.9506680823677835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2-7BCC-42A0-83F7-E459BD82D556}"/>
                </c:ext>
                <c:ext xmlns:c15="http://schemas.microsoft.com/office/drawing/2012/chart" uri="{CE6537A1-D6FC-4f65-9D91-7224C49458BB}"/>
              </c:extLst>
            </c:dLbl>
            <c:dLbl>
              <c:idx val="9"/>
              <c:layout>
                <c:manualLayout>
                  <c:x val="0"/>
                  <c:y val="-7.3766702059194587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13-7BCC-42A0-83F7-E459BD82D556}"/>
                </c:ext>
                <c:ext xmlns:c15="http://schemas.microsoft.com/office/drawing/2012/chart" uri="{CE6537A1-D6FC-4f65-9D91-7224C49458BB}"/>
              </c:extLst>
            </c:dLbl>
            <c:spPr>
              <a:noFill/>
              <a:ln>
                <a:noFill/>
              </a:ln>
              <a:effectLst/>
            </c:spPr>
            <c:txPr>
              <a:bodyPr/>
              <a:lstStyle/>
              <a:p>
                <a:pPr>
                  <a:defRPr>
                    <a:latin typeface="Palatino Linotype" panose="02040502050505030304"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numRef>
              <c:f>'FosterCare Trends'!$A$3:$A$12</c:f>
              <c:numCache>
                <c:formatCode>General</c:formatCode>
                <c:ptCount val="10"/>
                <c:pt idx="0">
                  <c:v>2004</c:v>
                </c:pt>
                <c:pt idx="1">
                  <c:v>2005</c:v>
                </c:pt>
                <c:pt idx="2">
                  <c:v>2006</c:v>
                </c:pt>
                <c:pt idx="3">
                  <c:v>2007</c:v>
                </c:pt>
                <c:pt idx="4">
                  <c:v>2008</c:v>
                </c:pt>
                <c:pt idx="5">
                  <c:v>2009</c:v>
                </c:pt>
                <c:pt idx="6">
                  <c:v>2010</c:v>
                </c:pt>
                <c:pt idx="7">
                  <c:v>2011</c:v>
                </c:pt>
                <c:pt idx="8">
                  <c:v>2012</c:v>
                </c:pt>
                <c:pt idx="9">
                  <c:v>2013</c:v>
                </c:pt>
              </c:numCache>
            </c:numRef>
          </c:cat>
          <c:val>
            <c:numRef>
              <c:f>'GroupHome Trends'!$C$3:$C$12</c:f>
              <c:numCache>
                <c:formatCode>0%</c:formatCode>
                <c:ptCount val="10"/>
                <c:pt idx="0">
                  <c:v>0.27024185068349105</c:v>
                </c:pt>
                <c:pt idx="1">
                  <c:v>0.24480874316939891</c:v>
                </c:pt>
                <c:pt idx="2">
                  <c:v>0.27912341407151098</c:v>
                </c:pt>
                <c:pt idx="3">
                  <c:v>0.25150421179302046</c:v>
                </c:pt>
                <c:pt idx="4">
                  <c:v>0.23237597911227154</c:v>
                </c:pt>
                <c:pt idx="5">
                  <c:v>0.23451910408432147</c:v>
                </c:pt>
                <c:pt idx="6">
                  <c:v>0.19039735099337748</c:v>
                </c:pt>
                <c:pt idx="7">
                  <c:v>0.26902654867256637</c:v>
                </c:pt>
                <c:pt idx="8">
                  <c:v>0.26572008113590262</c:v>
                </c:pt>
                <c:pt idx="9">
                  <c:v>0.31662870159453305</c:v>
                </c:pt>
              </c:numCache>
            </c:numRef>
          </c:val>
          <c:smooth val="0"/>
          <c:extLst xmlns:c16r2="http://schemas.microsoft.com/office/drawing/2015/06/chart">
            <c:ext xmlns:c16="http://schemas.microsoft.com/office/drawing/2014/chart" uri="{C3380CC4-5D6E-409C-BE32-E72D297353CC}">
              <c16:uniqueId val="{00000014-7BCC-42A0-83F7-E459BD82D556}"/>
            </c:ext>
          </c:extLst>
        </c:ser>
        <c:dLbls>
          <c:showLegendKey val="0"/>
          <c:showVal val="0"/>
          <c:showCatName val="0"/>
          <c:showSerName val="0"/>
          <c:showPercent val="0"/>
          <c:showBubbleSize val="0"/>
        </c:dLbls>
        <c:smooth val="0"/>
        <c:axId val="293915520"/>
        <c:axId val="245007552"/>
      </c:lineChart>
      <c:catAx>
        <c:axId val="293915520"/>
        <c:scaling>
          <c:orientation val="minMax"/>
        </c:scaling>
        <c:delete val="0"/>
        <c:axPos val="b"/>
        <c:numFmt formatCode="General" sourceLinked="1"/>
        <c:majorTickMark val="out"/>
        <c:minorTickMark val="none"/>
        <c:tickLblPos val="nextTo"/>
        <c:txPr>
          <a:bodyPr/>
          <a:lstStyle/>
          <a:p>
            <a:pPr>
              <a:defRPr>
                <a:latin typeface="Palatino Linotype" panose="02040502050505030304" pitchFamily="18" charset="0"/>
              </a:defRPr>
            </a:pPr>
            <a:endParaRPr lang="en-US"/>
          </a:p>
        </c:txPr>
        <c:crossAx val="245007552"/>
        <c:crosses val="autoZero"/>
        <c:auto val="1"/>
        <c:lblAlgn val="ctr"/>
        <c:lblOffset val="100"/>
        <c:noMultiLvlLbl val="0"/>
      </c:catAx>
      <c:valAx>
        <c:axId val="245007552"/>
        <c:scaling>
          <c:orientation val="minMax"/>
        </c:scaling>
        <c:delete val="0"/>
        <c:axPos val="l"/>
        <c:majorGridlines/>
        <c:numFmt formatCode="0%" sourceLinked="1"/>
        <c:majorTickMark val="out"/>
        <c:minorTickMark val="none"/>
        <c:tickLblPos val="nextTo"/>
        <c:txPr>
          <a:bodyPr/>
          <a:lstStyle/>
          <a:p>
            <a:pPr>
              <a:defRPr>
                <a:latin typeface="Palatino Linotype" panose="02040502050505030304" pitchFamily="18" charset="0"/>
              </a:defRPr>
            </a:pPr>
            <a:endParaRPr lang="en-US"/>
          </a:p>
        </c:txPr>
        <c:crossAx val="293915520"/>
        <c:crosses val="autoZero"/>
        <c:crossBetween val="between"/>
      </c:valAx>
    </c:plotArea>
    <c:legend>
      <c:legendPos val="r"/>
      <c:layout>
        <c:manualLayout>
          <c:xMode val="edge"/>
          <c:yMode val="edge"/>
          <c:x val="0.77158446671438796"/>
          <c:y val="0.4341496598639456"/>
          <c:w val="0.21777726079694584"/>
          <c:h val="0.19972789115646258"/>
        </c:manualLayout>
      </c:layout>
      <c:overlay val="0"/>
      <c:txPr>
        <a:bodyPr/>
        <a:lstStyle/>
        <a:p>
          <a:pPr>
            <a:defRPr>
              <a:latin typeface="Palatino Linotype" panose="02040502050505030304" pitchFamily="18" charset="0"/>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'GroupHome Current x Race'!$B$2</c:f>
              <c:strCache>
                <c:ptCount val="1"/>
                <c:pt idx="0">
                  <c:v>group</c:v>
                </c:pt>
              </c:strCache>
            </c:strRef>
          </c:tx>
          <c:invertIfNegative val="0"/>
          <c:dLbls>
            <c:dLbl>
              <c:idx val="0"/>
              <c:layout>
                <c:manualLayout>
                  <c:x val="0"/>
                  <c:y val="0"/>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0-1680-48E0-AB25-658A84C66C29}"/>
                </c:ext>
                <c:ext xmlns:c15="http://schemas.microsoft.com/office/drawing/2012/chart" uri="{CE6537A1-D6FC-4f65-9D91-7224C49458BB}"/>
              </c:extLst>
            </c:dLbl>
            <c:dLbl>
              <c:idx val="1"/>
              <c:layout>
                <c:manualLayout>
                  <c:x val="0"/>
                  <c:y val="2.3148148148148147E-2"/>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1-1680-48E0-AB25-658A84C66C29}"/>
                </c:ext>
                <c:ext xmlns:c15="http://schemas.microsoft.com/office/drawing/2012/chart" uri="{CE6537A1-D6FC-4f65-9D91-7224C49458BB}"/>
              </c:extLst>
            </c:dLbl>
            <c:dLbl>
              <c:idx val="2"/>
              <c:layout>
                <c:manualLayout>
                  <c:x val="2.7777777777777779E-3"/>
                  <c:y val="4.6296296296296294E-3"/>
                </c:manualLayout>
              </c:layout>
              <c:showLegendKey val="0"/>
              <c:showVal val="1"/>
              <c:showCatName val="0"/>
              <c:showSerName val="0"/>
              <c:showPercent val="0"/>
              <c:showBubbleSize val="0"/>
              <c:extLst xmlns:c16r2="http://schemas.microsoft.com/office/drawing/2015/06/chart">
                <c:ext xmlns:c16="http://schemas.microsoft.com/office/drawing/2014/chart" uri="{C3380CC4-5D6E-409C-BE32-E72D297353CC}">
                  <c16:uniqueId val="{00000002-1680-48E0-AB25-658A84C66C29}"/>
                </c:ext>
                <c:ext xmlns:c15="http://schemas.microsoft.com/office/drawing/2012/chart" uri="{CE6537A1-D6FC-4f65-9D91-7224C49458BB}"/>
              </c:extLst>
            </c:dLbl>
            <c:spPr>
              <a:noFill/>
              <a:ln>
                <a:noFill/>
              </a:ln>
              <a:effectLst/>
            </c:spPr>
            <c:txPr>
              <a:bodyPr/>
              <a:lstStyle/>
              <a:p>
                <a:pPr>
                  <a:defRPr>
                    <a:latin typeface="Palatino Linotype" panose="02040502050505030304" pitchFamily="18" charset="0"/>
                  </a:defRPr>
                </a:pPr>
                <a:endParaRPr lang="en-US"/>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'GroupHome Current x Race'!$A$3:$A$5</c:f>
              <c:strCache>
                <c:ptCount val="3"/>
                <c:pt idx="0">
                  <c:v>Black</c:v>
                </c:pt>
                <c:pt idx="1">
                  <c:v>Other</c:v>
                </c:pt>
                <c:pt idx="2">
                  <c:v>White</c:v>
                </c:pt>
              </c:strCache>
            </c:strRef>
          </c:cat>
          <c:val>
            <c:numRef>
              <c:f>'GroupHome Current x Race'!$B$3:$B$5</c:f>
              <c:numCache>
                <c:formatCode>General</c:formatCode>
                <c:ptCount val="3"/>
                <c:pt idx="0">
                  <c:v>143</c:v>
                </c:pt>
                <c:pt idx="1">
                  <c:v>10</c:v>
                </c:pt>
                <c:pt idx="2">
                  <c:v>105</c:v>
                </c:pt>
              </c:numCache>
            </c:numRef>
          </c:val>
          <c:extLst xmlns:c16r2="http://schemas.microsoft.com/office/drawing/2015/06/chart">
            <c:ext xmlns:c16="http://schemas.microsoft.com/office/drawing/2014/chart" uri="{C3380CC4-5D6E-409C-BE32-E72D297353CC}">
              <c16:uniqueId val="{00000003-1680-48E0-AB25-658A84C66C29}"/>
            </c:ext>
          </c:extLst>
        </c:ser>
        <c:dLbls>
          <c:showLegendKey val="0"/>
          <c:showVal val="0"/>
          <c:showCatName val="0"/>
          <c:showSerName val="0"/>
          <c:showPercent val="0"/>
          <c:showBubbleSize val="0"/>
        </c:dLbls>
        <c:gapWidth val="150"/>
        <c:axId val="245631744"/>
        <c:axId val="382489304"/>
      </c:barChart>
      <c:catAx>
        <c:axId val="245631744"/>
        <c:scaling>
          <c:orientation val="minMax"/>
        </c:scaling>
        <c:delete val="0"/>
        <c:axPos val="b"/>
        <c:numFmt formatCode="General" sourceLinked="0"/>
        <c:majorTickMark val="none"/>
        <c:minorTickMark val="none"/>
        <c:tickLblPos val="nextTo"/>
        <c:txPr>
          <a:bodyPr/>
          <a:lstStyle/>
          <a:p>
            <a:pPr>
              <a:defRPr>
                <a:latin typeface="Palatino Linotype" panose="02040502050505030304" pitchFamily="18" charset="0"/>
              </a:defRPr>
            </a:pPr>
            <a:endParaRPr lang="en-US"/>
          </a:p>
        </c:txPr>
        <c:crossAx val="382489304"/>
        <c:crosses val="autoZero"/>
        <c:auto val="1"/>
        <c:lblAlgn val="ctr"/>
        <c:lblOffset val="100"/>
        <c:noMultiLvlLbl val="0"/>
      </c:catAx>
      <c:valAx>
        <c:axId val="382489304"/>
        <c:scaling>
          <c:orientation val="minMax"/>
        </c:scaling>
        <c:delete val="0"/>
        <c:axPos val="l"/>
        <c:majorGridlines/>
        <c:title>
          <c:tx>
            <c:rich>
              <a:bodyPr/>
              <a:lstStyle/>
              <a:p>
                <a:pPr>
                  <a:defRPr>
                    <a:latin typeface="Palatino Linotype" panose="02040502050505030304" pitchFamily="18" charset="0"/>
                  </a:defRPr>
                </a:pPr>
                <a:r>
                  <a:rPr lang="en-US">
                    <a:latin typeface="Palatino Linotype" panose="02040502050505030304" pitchFamily="18" charset="0"/>
                  </a:rPr>
                  <a:t>Number of Juveniles</a:t>
                </a:r>
              </a:p>
            </c:rich>
          </c:tx>
          <c:overlay val="0"/>
        </c:title>
        <c:numFmt formatCode="General" sourceLinked="1"/>
        <c:majorTickMark val="none"/>
        <c:minorTickMark val="none"/>
        <c:tickLblPos val="nextTo"/>
        <c:txPr>
          <a:bodyPr/>
          <a:lstStyle/>
          <a:p>
            <a:pPr>
              <a:defRPr>
                <a:latin typeface="Palatino Linotype" panose="02040502050505030304" pitchFamily="18" charset="0"/>
              </a:defRPr>
            </a:pPr>
            <a:endParaRPr lang="en-US"/>
          </a:p>
        </c:txPr>
        <c:crossAx val="245631744"/>
        <c:crosses val="autoZero"/>
        <c:crossBetween val="between"/>
      </c:valAx>
    </c:plotArea>
    <c:plotVisOnly val="1"/>
    <c:dispBlanksAs val="gap"/>
    <c:showDLblsOverMax val="0"/>
  </c:chart>
  <c:externalData r:id="rId1">
    <c:autoUpdate val="0"/>
  </c:externalData>
</c:chartSpac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0860" cy="451247"/>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4014100" y="0"/>
            <a:ext cx="3070860" cy="451247"/>
          </a:xfrm>
          <a:prstGeom prst="rect">
            <a:avLst/>
          </a:prstGeom>
        </p:spPr>
        <p:txBody>
          <a:bodyPr vert="horz" lIns="91440" tIns="45720" rIns="91440" bIns="45720" rtlCol="0"/>
          <a:lstStyle>
            <a:lvl1pPr algn="r">
              <a:defRPr sz="1200"/>
            </a:lvl1pPr>
          </a:lstStyle>
          <a:p>
            <a:fld id="{D294A4D5-3C62-4E26-97F5-7ADEFE70BF06}" type="datetimeFigureOut">
              <a:rPr lang="en-US" smtClean="0"/>
              <a:pPr/>
              <a:t>6/20/2016</a:t>
            </a:fld>
            <a:endParaRPr lang="en-US" dirty="0"/>
          </a:p>
        </p:txBody>
      </p:sp>
      <p:sp>
        <p:nvSpPr>
          <p:cNvPr id="4" name="Slide Image Placeholder 3"/>
          <p:cNvSpPr>
            <a:spLocks noGrp="1" noRot="1" noChangeAspect="1"/>
          </p:cNvSpPr>
          <p:nvPr>
            <p:ph type="sldImg" idx="2"/>
          </p:nvPr>
        </p:nvSpPr>
        <p:spPr>
          <a:xfrm>
            <a:off x="1287463" y="676275"/>
            <a:ext cx="4511675" cy="33845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8660" y="4286846"/>
            <a:ext cx="5669280" cy="406122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572125"/>
            <a:ext cx="3070860" cy="45124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14100" y="8572125"/>
            <a:ext cx="3070860" cy="451247"/>
          </a:xfrm>
          <a:prstGeom prst="rect">
            <a:avLst/>
          </a:prstGeom>
        </p:spPr>
        <p:txBody>
          <a:bodyPr vert="horz" lIns="91440" tIns="45720" rIns="91440" bIns="45720" rtlCol="0" anchor="b"/>
          <a:lstStyle>
            <a:lvl1pPr algn="r">
              <a:defRPr sz="1200"/>
            </a:lvl1pPr>
          </a:lstStyle>
          <a:p>
            <a:fld id="{B804FBA5-1FCD-4375-8BB1-9361B8E682F1}" type="slidenum">
              <a:rPr lang="en-US" smtClean="0"/>
              <a:pPr/>
              <a:t>‹#›</a:t>
            </a:fld>
            <a:endParaRPr lang="en-US" dirty="0"/>
          </a:p>
        </p:txBody>
      </p:sp>
    </p:spTree>
    <p:extLst>
      <p:ext uri="{BB962C8B-B14F-4D97-AF65-F5344CB8AC3E}">
        <p14:creationId xmlns:p14="http://schemas.microsoft.com/office/powerpoint/2010/main" val="17704190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lis.virginia.gov/cgi-bin/legp604.exe?131+sum+SB863" TargetMode="External"/><Relationship Id="rId2" Type="http://schemas.openxmlformats.org/officeDocument/2006/relationships/slide" Target="../slides/slide6.xml"/><Relationship Id="rId1" Type="http://schemas.openxmlformats.org/officeDocument/2006/relationships/notesMaster" Target="../notesMasters/notesMaster1.xml"/><Relationship Id="rId4" Type="http://schemas.openxmlformats.org/officeDocument/2006/relationships/hyperlink" Target="http://lis.virginia.gov/cgi-bin/legp604.exe?131+ful+HB1743ER" TargetMode="Externa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During the 2013 General Assembly Session, </a:t>
            </a:r>
            <a:r>
              <a:rPr lang="en-US" sz="1200" u="sng" kern="1200" dirty="0">
                <a:solidFill>
                  <a:schemeClr val="tx1"/>
                </a:solidFill>
                <a:effectLst/>
                <a:latin typeface="+mn-lt"/>
                <a:ea typeface="+mn-ea"/>
                <a:cs typeface="+mn-cs"/>
                <a:hlinkClick r:id="rId3"/>
              </a:rPr>
              <a:t>SB 863</a:t>
            </a:r>
            <a:r>
              <a:rPr lang="en-US" sz="1200" kern="1200" dirty="0">
                <a:solidFill>
                  <a:schemeClr val="tx1"/>
                </a:solidFill>
                <a:effectLst/>
                <a:latin typeface="+mn-lt"/>
                <a:ea typeface="+mn-ea"/>
                <a:cs typeface="+mn-cs"/>
              </a:rPr>
              <a:t> and its companion bill, </a:t>
            </a:r>
            <a:r>
              <a:rPr lang="en-US" sz="1200" u="sng" kern="1200" dirty="0">
                <a:solidFill>
                  <a:schemeClr val="tx1"/>
                </a:solidFill>
                <a:effectLst/>
                <a:latin typeface="+mn-lt"/>
                <a:ea typeface="+mn-ea"/>
                <a:cs typeface="+mn-cs"/>
                <a:hlinkClick r:id="rId4"/>
              </a:rPr>
              <a:t>HB 1743</a:t>
            </a:r>
            <a:r>
              <a:rPr lang="en-US" sz="1200" kern="1200" dirty="0">
                <a:solidFill>
                  <a:schemeClr val="tx1"/>
                </a:solidFill>
                <a:effectLst/>
                <a:latin typeface="+mn-lt"/>
                <a:ea typeface="+mn-ea"/>
                <a:cs typeface="+mn-cs"/>
              </a:rPr>
              <a:t>, were passed with bipartisan support and signed into law by Governor McDonnell. The bills provided that local departments of social services and licensed child-placing agencies may make independent living services available to persons 18 to 21 years of age who are released from commitment to the DJJ after reaching 18 years of age if they were in the custody of a local board of social services (local DSS) at the time they were committed to DJJ. Funding for the services was allocated under the assumption that local DSS entities would be required to provide the services. However, as enacted the Code language made the provision of these services to eligible individuals discretionary. In 2014, legislation clarified that local departments of social services must provide these services to eligible </a:t>
            </a:r>
            <a:r>
              <a:rPr lang="en-US" sz="1200" kern="1200">
                <a:solidFill>
                  <a:schemeClr val="tx1"/>
                </a:solidFill>
                <a:effectLst/>
                <a:latin typeface="+mn-lt"/>
                <a:ea typeface="+mn-ea"/>
                <a:cs typeface="+mn-cs"/>
              </a:rPr>
              <a:t>individuals.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B804FBA5-1FCD-4375-8BB1-9361B8E682F1}" type="slidenum">
              <a:rPr lang="en-US" smtClean="0"/>
              <a:pPr/>
              <a:t>6</a:t>
            </a:fld>
            <a:endParaRPr lang="en-US" dirty="0"/>
          </a:p>
        </p:txBody>
      </p:sp>
    </p:spTree>
    <p:extLst>
      <p:ext uri="{BB962C8B-B14F-4D97-AF65-F5344CB8AC3E}">
        <p14:creationId xmlns:p14="http://schemas.microsoft.com/office/powerpoint/2010/main" val="10683407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B804FBA5-1FCD-4375-8BB1-9361B8E682F1}" type="slidenum">
              <a:rPr lang="en-US" smtClean="0"/>
              <a:pPr/>
              <a:t>7</a:t>
            </a:fld>
            <a:endParaRPr lang="en-US" dirty="0"/>
          </a:p>
        </p:txBody>
      </p:sp>
    </p:spTree>
    <p:extLst>
      <p:ext uri="{BB962C8B-B14F-4D97-AF65-F5344CB8AC3E}">
        <p14:creationId xmlns:p14="http://schemas.microsoft.com/office/powerpoint/2010/main" val="17048539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tif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userDrawn="1">
  <p:cSld name="Title">
    <p:spTree>
      <p:nvGrpSpPr>
        <p:cNvPr id="1" name=""/>
        <p:cNvGrpSpPr/>
        <p:nvPr/>
      </p:nvGrpSpPr>
      <p:grpSpPr>
        <a:xfrm>
          <a:off x="0" y="0"/>
          <a:ext cx="0" cy="0"/>
          <a:chOff x="0" y="0"/>
          <a:chExt cx="0" cy="0"/>
        </a:xfrm>
      </p:grpSpPr>
      <p:sp>
        <p:nvSpPr>
          <p:cNvPr id="16" name="Slide Number Placeholder 5"/>
          <p:cNvSpPr txBox="1">
            <a:spLocks/>
          </p:cNvSpPr>
          <p:nvPr userDrawn="1"/>
        </p:nvSpPr>
        <p:spPr>
          <a:xfrm>
            <a:off x="0" y="5029200"/>
            <a:ext cx="2133600" cy="365125"/>
          </a:xfrm>
          <a:prstGeom prst="rect">
            <a:avLst/>
          </a:prstGeom>
        </p:spPr>
        <p:txBody>
          <a:bodyPr/>
          <a:lstStyle>
            <a:lvl1pPr algn="r">
              <a:defRPr>
                <a:latin typeface="Palatino Linotype" pitchFamily="18" charset="0"/>
              </a:defRPr>
            </a:lvl1pPr>
          </a:lstStyle>
          <a:p>
            <a:pPr marL="0" marR="0" lvl="0" indent="0" algn="r" defTabSz="914400" rtl="0" eaLnBrk="1" fontAlgn="auto" latinLnBrk="0" hangingPunct="1">
              <a:lnSpc>
                <a:spcPct val="100000"/>
              </a:lnSpc>
              <a:spcBef>
                <a:spcPts val="0"/>
              </a:spcBef>
              <a:spcAft>
                <a:spcPts val="0"/>
              </a:spcAft>
              <a:buClrTx/>
              <a:buSzTx/>
              <a:buFontTx/>
              <a:buNone/>
              <a:tabLst/>
              <a:defRPr/>
            </a:pPr>
            <a:fld id="{4CBC9806-7382-4057-9070-ABE27B52C30E}" type="slidenum">
              <a:rPr kumimoji="0" lang="en-US" sz="1800" b="0" i="0" u="none" strike="noStrike" kern="1200" cap="none" spc="0" normalizeH="0" baseline="0" noProof="0" smtClean="0">
                <a:ln>
                  <a:noFill/>
                </a:ln>
                <a:solidFill>
                  <a:schemeClr val="tx1"/>
                </a:solidFill>
                <a:effectLst/>
                <a:uLnTx/>
                <a:uFillTx/>
                <a:latin typeface="Palatino Linotype" pitchFamily="18"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800" b="0" i="0" u="none" strike="noStrike" kern="1200" cap="none" spc="0" normalizeH="0" baseline="0" noProof="0" dirty="0">
              <a:ln>
                <a:noFill/>
              </a:ln>
              <a:solidFill>
                <a:schemeClr val="tx1"/>
              </a:solidFill>
              <a:effectLst/>
              <a:uLnTx/>
              <a:uFillTx/>
              <a:latin typeface="Palatino Linotype" pitchFamily="18" charset="0"/>
              <a:ea typeface="+mn-ea"/>
              <a:cs typeface="+mn-cs"/>
            </a:endParaRPr>
          </a:p>
        </p:txBody>
      </p:sp>
      <p:sp>
        <p:nvSpPr>
          <p:cNvPr id="5" name="Rectangle 4"/>
          <p:cNvSpPr/>
          <p:nvPr userDrawn="1"/>
        </p:nvSpPr>
        <p:spPr>
          <a:xfrm>
            <a:off x="0" y="0"/>
            <a:ext cx="9144000" cy="54102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Date Placeholder 1"/>
          <p:cNvSpPr>
            <a:spLocks noGrp="1"/>
          </p:cNvSpPr>
          <p:nvPr>
            <p:ph type="dt" sz="half" idx="10"/>
          </p:nvPr>
        </p:nvSpPr>
        <p:spPr>
          <a:xfrm>
            <a:off x="457200" y="6356350"/>
            <a:ext cx="2133600" cy="365125"/>
          </a:xfrm>
          <a:prstGeom prst="rect">
            <a:avLst/>
          </a:prstGeom>
        </p:spPr>
        <p:txBody>
          <a:bodyPr/>
          <a:lstStyle/>
          <a:p>
            <a:endParaRPr lang="en-US" dirty="0"/>
          </a:p>
        </p:txBody>
      </p:sp>
      <p:sp>
        <p:nvSpPr>
          <p:cNvPr id="3" name="Footer Placeholder 2"/>
          <p:cNvSpPr>
            <a:spLocks noGrp="1"/>
          </p:cNvSpPr>
          <p:nvPr>
            <p:ph type="ftr" sz="quarter" idx="11"/>
          </p:nvPr>
        </p:nvSpPr>
        <p:spPr>
          <a:xfrm>
            <a:off x="3124200" y="6356350"/>
            <a:ext cx="2895600" cy="365125"/>
          </a:xfrm>
          <a:prstGeom prst="rect">
            <a:avLst/>
          </a:prstGeom>
        </p:spPr>
        <p:txBody>
          <a:bodyPr/>
          <a:lstStyle/>
          <a:p>
            <a:endParaRPr lang="en-US" dirty="0"/>
          </a:p>
        </p:txBody>
      </p:sp>
      <p:sp>
        <p:nvSpPr>
          <p:cNvPr id="4" name="Slide Number Placeholder 3"/>
          <p:cNvSpPr>
            <a:spLocks noGrp="1"/>
          </p:cNvSpPr>
          <p:nvPr>
            <p:ph type="sldNum" sz="quarter" idx="12"/>
          </p:nvPr>
        </p:nvSpPr>
        <p:spPr>
          <a:xfrm>
            <a:off x="6553200" y="6356350"/>
            <a:ext cx="2133600" cy="365125"/>
          </a:xfrm>
          <a:prstGeom prst="rect">
            <a:avLst/>
          </a:prstGeom>
        </p:spPr>
        <p:txBody>
          <a:bodyPr/>
          <a:lstStyle/>
          <a:p>
            <a:fld id="{4CBC9806-7382-4057-9070-ABE27B52C30E}" type="slidenum">
              <a:rPr lang="en-US" smtClean="0"/>
              <a:pPr/>
              <a:t>‹#›</a:t>
            </a:fld>
            <a:endParaRPr lang="en-US" dirty="0"/>
          </a:p>
        </p:txBody>
      </p:sp>
      <p:sp>
        <p:nvSpPr>
          <p:cNvPr id="6" name="Rectangle 5"/>
          <p:cNvSpPr/>
          <p:nvPr userDrawn="1"/>
        </p:nvSpPr>
        <p:spPr>
          <a:xfrm>
            <a:off x="0" y="5410200"/>
            <a:ext cx="9144000" cy="1447800"/>
          </a:xfrm>
          <a:prstGeom prst="rect">
            <a:avLst/>
          </a:prstGeom>
          <a:gradFill flip="none" rotWithShape="1">
            <a:gsLst>
              <a:gs pos="0">
                <a:srgbClr val="FFC000">
                  <a:shade val="30000"/>
                  <a:satMod val="115000"/>
                </a:srgbClr>
              </a:gs>
              <a:gs pos="50000">
                <a:srgbClr val="FFC000">
                  <a:shade val="67500"/>
                  <a:satMod val="115000"/>
                </a:srgbClr>
              </a:gs>
              <a:gs pos="100000">
                <a:srgbClr val="FFC000">
                  <a:shade val="100000"/>
                  <a:satMod val="115000"/>
                </a:srgbClr>
              </a:gs>
            </a:gsLst>
            <a:lin ang="189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TextBox 7"/>
          <p:cNvSpPr txBox="1"/>
          <p:nvPr userDrawn="1"/>
        </p:nvSpPr>
        <p:spPr>
          <a:xfrm>
            <a:off x="1828800" y="5638800"/>
            <a:ext cx="4038600" cy="954107"/>
          </a:xfrm>
          <a:prstGeom prst="rect">
            <a:avLst/>
          </a:prstGeom>
          <a:noFill/>
        </p:spPr>
        <p:txBody>
          <a:bodyPr wrap="square" rtlCol="0">
            <a:spAutoFit/>
          </a:bodyPr>
          <a:lstStyle/>
          <a:p>
            <a:r>
              <a:rPr lang="en-US" sz="2800" dirty="0">
                <a:solidFill>
                  <a:srgbClr val="00245D"/>
                </a:solidFill>
                <a:latin typeface="Franklin Gothic Medium" pitchFamily="34" charset="0"/>
              </a:rPr>
              <a:t>Virginia Department of Juvenile Justice</a:t>
            </a:r>
            <a:endParaRPr lang="en-US" sz="2800" dirty="0">
              <a:solidFill>
                <a:schemeClr val="bg1"/>
              </a:solidFill>
              <a:latin typeface="Franklin Gothic Medium" pitchFamily="34" charset="0"/>
            </a:endParaRPr>
          </a:p>
        </p:txBody>
      </p:sp>
      <p:pic>
        <p:nvPicPr>
          <p:cNvPr id="9" name="Picture 8" descr="DJJ Logo on Transparency.tif"/>
          <p:cNvPicPr>
            <a:picLocks noChangeAspect="1"/>
          </p:cNvPicPr>
          <p:nvPr userDrawn="1"/>
        </p:nvPicPr>
        <p:blipFill>
          <a:blip r:embed="rId2" cstate="print"/>
          <a:stretch>
            <a:fillRect/>
          </a:stretch>
        </p:blipFill>
        <p:spPr>
          <a:xfrm>
            <a:off x="304800" y="5379378"/>
            <a:ext cx="1524000" cy="1524000"/>
          </a:xfrm>
          <a:prstGeom prst="rect">
            <a:avLst/>
          </a:prstGeom>
        </p:spPr>
      </p:pic>
      <p:sp>
        <p:nvSpPr>
          <p:cNvPr id="11" name="Title Placeholder 1"/>
          <p:cNvSpPr>
            <a:spLocks noGrp="1"/>
          </p:cNvSpPr>
          <p:nvPr>
            <p:ph type="title" hasCustomPrompt="1"/>
          </p:nvPr>
        </p:nvSpPr>
        <p:spPr>
          <a:xfrm>
            <a:off x="838200" y="1828800"/>
            <a:ext cx="7391400" cy="1143000"/>
          </a:xfrm>
          <a:prstGeom prst="rect">
            <a:avLst/>
          </a:prstGeom>
        </p:spPr>
        <p:txBody>
          <a:bodyPr vert="horz" lIns="91440" tIns="45720" rIns="91440" bIns="45720" rtlCol="0" anchor="ctr">
            <a:normAutofit/>
          </a:bodyPr>
          <a:lstStyle>
            <a:lvl1pPr algn="ctr">
              <a:defRPr sz="4800">
                <a:solidFill>
                  <a:schemeClr val="bg1"/>
                </a:solidFill>
                <a:latin typeface="Palatino Linotype" pitchFamily="18" charset="0"/>
              </a:defRPr>
            </a:lvl1pPr>
          </a:lstStyle>
          <a:p>
            <a:r>
              <a:rPr lang="en-US" dirty="0"/>
              <a:t>Presentation Title</a:t>
            </a:r>
          </a:p>
        </p:txBody>
      </p:sp>
      <p:sp>
        <p:nvSpPr>
          <p:cNvPr id="15" name="Text Placeholder 14"/>
          <p:cNvSpPr>
            <a:spLocks noGrp="1"/>
          </p:cNvSpPr>
          <p:nvPr>
            <p:ph type="body" sz="quarter" idx="13" hasCustomPrompt="1"/>
          </p:nvPr>
        </p:nvSpPr>
        <p:spPr>
          <a:xfrm>
            <a:off x="3886200" y="3733800"/>
            <a:ext cx="4343400" cy="1219200"/>
          </a:xfrm>
        </p:spPr>
        <p:txBody>
          <a:bodyPr>
            <a:noAutofit/>
          </a:bodyPr>
          <a:lstStyle>
            <a:lvl1pPr marL="274320" algn="r">
              <a:spcBef>
                <a:spcPts val="0"/>
              </a:spcBef>
              <a:buFontTx/>
              <a:buNone/>
              <a:defRPr sz="2400">
                <a:solidFill>
                  <a:schemeClr val="bg1"/>
                </a:solidFill>
              </a:defRPr>
            </a:lvl1pPr>
          </a:lstStyle>
          <a:p>
            <a:pPr lvl="0"/>
            <a:r>
              <a:rPr lang="en-US" dirty="0"/>
              <a:t>Date                                     Name                   Position/Title</a:t>
            </a:r>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7" name="Rectangle 6"/>
          <p:cNvSpPr/>
          <p:nvPr userDrawn="1"/>
        </p:nvSpPr>
        <p:spPr>
          <a:xfrm>
            <a:off x="0" y="0"/>
            <a:ext cx="9144000" cy="1295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1295400" y="76200"/>
            <a:ext cx="6553200" cy="1143000"/>
          </a:xfrm>
        </p:spPr>
        <p:txBody>
          <a:bodyPr>
            <a:normAutofit/>
          </a:bodyPr>
          <a:lstStyle>
            <a:lvl1pPr algn="ctr">
              <a:defRPr sz="4000">
                <a:solidFill>
                  <a:schemeClr val="bg1"/>
                </a:solidFill>
                <a:latin typeface="Franklin Gothic Medium" pitchFamily="34" charset="0"/>
              </a:defRPr>
            </a:lvl1pPr>
          </a:lstStyle>
          <a:p>
            <a:r>
              <a:rPr lang="en-US" dirty="0"/>
              <a:t>Slide Title</a:t>
            </a:r>
          </a:p>
        </p:txBody>
      </p:sp>
      <p:sp>
        <p:nvSpPr>
          <p:cNvPr id="8" name="Title 1"/>
          <p:cNvSpPr txBox="1">
            <a:spLocks/>
          </p:cNvSpPr>
          <p:nvPr userDrawn="1"/>
        </p:nvSpPr>
        <p:spPr>
          <a:xfrm>
            <a:off x="914400" y="152400"/>
            <a:ext cx="77724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sp>
        <p:nvSpPr>
          <p:cNvPr id="9" name="Content Placeholder 2"/>
          <p:cNvSpPr>
            <a:spLocks noGrp="1"/>
          </p:cNvSpPr>
          <p:nvPr userDrawn="1">
            <p:ph idx="13" hasCustomPrompt="1"/>
          </p:nvPr>
        </p:nvSpPr>
        <p:spPr>
          <a:xfrm>
            <a:off x="685800" y="1600200"/>
            <a:ext cx="7772400" cy="4953000"/>
          </a:xfrm>
        </p:spPr>
        <p:txBody>
          <a:bodyPr/>
          <a:lstStyle>
            <a:lvl1pPr>
              <a:defRPr>
                <a:latin typeface="Palatino Linotype" pitchFamily="18" charset="0"/>
              </a:defRPr>
            </a:lvl1pPr>
          </a:lstStyle>
          <a:p>
            <a:pPr lvl="0">
              <a:buNone/>
            </a:pPr>
            <a:r>
              <a:rPr lang="en-US" dirty="0">
                <a:solidFill>
                  <a:schemeClr val="tx1">
                    <a:lumMod val="85000"/>
                    <a:lumOff val="15000"/>
                  </a:schemeClr>
                </a:solidFill>
              </a:rPr>
              <a:t>Click to edit content</a:t>
            </a:r>
          </a:p>
        </p:txBody>
      </p:sp>
      <p:cxnSp>
        <p:nvCxnSpPr>
          <p:cNvPr id="10" name="Straight Connector 9"/>
          <p:cNvCxnSpPr/>
          <p:nvPr userDrawn="1"/>
        </p:nvCxnSpPr>
        <p:spPr>
          <a:xfrm>
            <a:off x="0" y="1295400"/>
            <a:ext cx="9144000" cy="0"/>
          </a:xfrm>
          <a:prstGeom prst="line">
            <a:avLst/>
          </a:prstGeom>
          <a:ln w="57150">
            <a:solidFill>
              <a:srgbClr val="FFC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Picture 10" descr="DJJ Logo on Transparency.tif"/>
          <p:cNvPicPr>
            <a:picLocks noChangeAspect="1"/>
          </p:cNvPicPr>
          <p:nvPr userDrawn="1"/>
        </p:nvPicPr>
        <p:blipFill>
          <a:blip r:embed="rId2" cstate="print"/>
          <a:stretch>
            <a:fillRect/>
          </a:stretch>
        </p:blipFill>
        <p:spPr>
          <a:xfrm>
            <a:off x="7848600" y="0"/>
            <a:ext cx="1295400" cy="1295400"/>
          </a:xfrm>
          <a:prstGeom prst="rect">
            <a:avLst/>
          </a:prstGeom>
        </p:spPr>
      </p:pic>
      <p:sp>
        <p:nvSpPr>
          <p:cNvPr id="19" name="TextBox 18"/>
          <p:cNvSpPr txBox="1"/>
          <p:nvPr userDrawn="1"/>
        </p:nvSpPr>
        <p:spPr>
          <a:xfrm>
            <a:off x="8523890" y="6445470"/>
            <a:ext cx="533400" cy="381000"/>
          </a:xfrm>
          <a:prstGeom prst="rect">
            <a:avLst/>
          </a:prstGeom>
        </p:spPr>
        <p:txBody>
          <a:bodyPr vert="horz" wrap="square" lIns="91440" tIns="45720" rIns="91440" bIns="45720" rtlCol="0" anchor="ctr">
            <a:normAutofit/>
          </a:bodyPr>
          <a:lstStyle/>
          <a:p>
            <a:pPr marL="0" marR="0" indent="0" algn="r" defTabSz="914400" rtl="0" eaLnBrk="1" fontAlgn="auto" latinLnBrk="0" hangingPunct="1">
              <a:lnSpc>
                <a:spcPct val="100000"/>
              </a:lnSpc>
              <a:spcBef>
                <a:spcPct val="0"/>
              </a:spcBef>
              <a:spcAft>
                <a:spcPts val="0"/>
              </a:spcAft>
              <a:buClrTx/>
              <a:buSzTx/>
              <a:buFontTx/>
              <a:buNone/>
              <a:tabLst/>
            </a:pPr>
            <a:fld id="{B2660790-5C4C-4173-B1F7-04B35766C5D4}" type="slidenum">
              <a:rPr kumimoji="0" lang="en-US" sz="1600" b="0" i="0" u="none" strike="noStrike" kern="1200" cap="none" spc="0" normalizeH="0" baseline="0" noProof="0" smtClean="0">
                <a:ln>
                  <a:noFill/>
                </a:ln>
                <a:solidFill>
                  <a:schemeClr val="tx1"/>
                </a:solidFill>
                <a:effectLst/>
                <a:uLnTx/>
                <a:uFillTx/>
                <a:latin typeface="Palatino Linotype" pitchFamily="18" charset="0"/>
                <a:ea typeface="+mj-ea"/>
                <a:cs typeface="+mj-cs"/>
              </a:rPr>
              <a:pPr marL="0" marR="0" indent="0" algn="r" defTabSz="914400" rtl="0" eaLnBrk="1" fontAlgn="auto" latinLnBrk="0" hangingPunct="1">
                <a:lnSpc>
                  <a:spcPct val="100000"/>
                </a:lnSpc>
                <a:spcBef>
                  <a:spcPct val="0"/>
                </a:spcBef>
                <a:spcAft>
                  <a:spcPts val="0"/>
                </a:spcAft>
                <a:buClrTx/>
                <a:buSzTx/>
                <a:buFontTx/>
                <a:buNone/>
                <a:tabLst/>
              </a:pPr>
              <a:t>‹#›</a:t>
            </a:fld>
            <a:endParaRPr kumimoji="0" lang="en-US" sz="1600" b="0" i="0" u="none" strike="noStrike" kern="1200" cap="none" spc="0" normalizeH="0" baseline="0" noProof="0" dirty="0">
              <a:ln>
                <a:noFill/>
              </a:ln>
              <a:solidFill>
                <a:schemeClr val="tx1"/>
              </a:solidFill>
              <a:effectLst/>
              <a:uLnTx/>
              <a:uFillTx/>
              <a:latin typeface="Palatino Linotype" pitchFamily="18" charset="0"/>
              <a:ea typeface="+mj-ea"/>
              <a:cs typeface="+mj-cs"/>
            </a:endParaRPr>
          </a:p>
        </p:txBody>
      </p:sp>
      <p:sp>
        <p:nvSpPr>
          <p:cNvPr id="14" name="Text Placeholder 8"/>
          <p:cNvSpPr>
            <a:spLocks noGrp="1"/>
          </p:cNvSpPr>
          <p:nvPr>
            <p:ph type="body" sz="quarter" idx="10" hasCustomPrompt="1"/>
          </p:nvPr>
        </p:nvSpPr>
        <p:spPr>
          <a:xfrm>
            <a:off x="0" y="6542926"/>
            <a:ext cx="8305800" cy="304800"/>
          </a:xfrm>
        </p:spPr>
        <p:txBody>
          <a:bodyPr lIns="45720" tIns="0" bIns="0" anchor="b">
            <a:normAutofit/>
          </a:bodyPr>
          <a:lstStyle>
            <a:lvl1pPr marL="112713" indent="-112713">
              <a:buFont typeface="Palatino Linotype" pitchFamily="18" charset="0"/>
              <a:buChar char="*"/>
              <a:defRPr sz="1200">
                <a:latin typeface="Palatino Linotype" pitchFamily="18" charset="0"/>
              </a:defRPr>
            </a:lvl1pPr>
          </a:lstStyle>
          <a:p>
            <a:pPr lvl="0"/>
            <a:r>
              <a:rPr lang="en-US" dirty="0"/>
              <a:t>Click to edit Caveat/Footnote</a:t>
            </a:r>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ext">
    <p:spTree>
      <p:nvGrpSpPr>
        <p:cNvPr id="1" name=""/>
        <p:cNvGrpSpPr/>
        <p:nvPr/>
      </p:nvGrpSpPr>
      <p:grpSpPr>
        <a:xfrm>
          <a:off x="0" y="0"/>
          <a:ext cx="0" cy="0"/>
          <a:chOff x="0" y="0"/>
          <a:chExt cx="0" cy="0"/>
        </a:xfrm>
      </p:grpSpPr>
      <p:sp>
        <p:nvSpPr>
          <p:cNvPr id="7" name="Rectangle 6"/>
          <p:cNvSpPr/>
          <p:nvPr userDrawn="1"/>
        </p:nvSpPr>
        <p:spPr>
          <a:xfrm>
            <a:off x="0" y="0"/>
            <a:ext cx="9144000" cy="1295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p:cNvSpPr>
            <a:spLocks noGrp="1"/>
          </p:cNvSpPr>
          <p:nvPr>
            <p:ph type="title" hasCustomPrompt="1"/>
          </p:nvPr>
        </p:nvSpPr>
        <p:spPr>
          <a:xfrm>
            <a:off x="1285126" y="76200"/>
            <a:ext cx="6553200" cy="1143000"/>
          </a:xfrm>
        </p:spPr>
        <p:txBody>
          <a:bodyPr>
            <a:normAutofit/>
          </a:bodyPr>
          <a:lstStyle>
            <a:lvl1pPr algn="ctr">
              <a:defRPr sz="4000">
                <a:solidFill>
                  <a:schemeClr val="bg1"/>
                </a:solidFill>
                <a:latin typeface="Franklin Gothic Medium" pitchFamily="34" charset="0"/>
              </a:defRPr>
            </a:lvl1pPr>
          </a:lstStyle>
          <a:p>
            <a:r>
              <a:rPr lang="en-US" dirty="0"/>
              <a:t>Slide Title</a:t>
            </a:r>
          </a:p>
        </p:txBody>
      </p:sp>
      <p:sp>
        <p:nvSpPr>
          <p:cNvPr id="8" name="Title 1"/>
          <p:cNvSpPr txBox="1">
            <a:spLocks/>
          </p:cNvSpPr>
          <p:nvPr userDrawn="1"/>
        </p:nvSpPr>
        <p:spPr>
          <a:xfrm>
            <a:off x="914400" y="152400"/>
            <a:ext cx="7772400" cy="1143000"/>
          </a:xfrm>
          <a:prstGeom prst="rect">
            <a:avLst/>
          </a:prstGeom>
        </p:spPr>
        <p:txBody>
          <a:bodyPr vert="horz" lIns="91440" tIns="45720" rIns="91440" bIns="45720" rtlCol="0" anchor="ctr">
            <a:normAutofit/>
          </a:bodyPr>
          <a:lstStyle/>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5400" b="0" i="0" u="none" strike="noStrike" kern="1200" cap="none" spc="0" normalizeH="0" baseline="0" noProof="0" dirty="0">
              <a:ln>
                <a:noFill/>
              </a:ln>
              <a:solidFill>
                <a:schemeClr val="bg1">
                  <a:lumMod val="95000"/>
                </a:schemeClr>
              </a:solidFill>
              <a:effectLst/>
              <a:uLnTx/>
              <a:uFillTx/>
              <a:latin typeface="+mj-lt"/>
              <a:ea typeface="+mj-ea"/>
              <a:cs typeface="+mj-cs"/>
            </a:endParaRPr>
          </a:p>
        </p:txBody>
      </p:sp>
      <p:cxnSp>
        <p:nvCxnSpPr>
          <p:cNvPr id="10" name="Straight Connector 9"/>
          <p:cNvCxnSpPr/>
          <p:nvPr userDrawn="1"/>
        </p:nvCxnSpPr>
        <p:spPr>
          <a:xfrm>
            <a:off x="0" y="1295400"/>
            <a:ext cx="9144000" cy="0"/>
          </a:xfrm>
          <a:prstGeom prst="line">
            <a:avLst/>
          </a:prstGeom>
          <a:ln w="57150">
            <a:solidFill>
              <a:srgbClr val="FFC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1" name="Picture 10" descr="DJJ Logo on Transparency.tif"/>
          <p:cNvPicPr>
            <a:picLocks noChangeAspect="1"/>
          </p:cNvPicPr>
          <p:nvPr userDrawn="1"/>
        </p:nvPicPr>
        <p:blipFill>
          <a:blip r:embed="rId2" cstate="print"/>
          <a:stretch>
            <a:fillRect/>
          </a:stretch>
        </p:blipFill>
        <p:spPr>
          <a:xfrm>
            <a:off x="7848600" y="0"/>
            <a:ext cx="1295400" cy="1295400"/>
          </a:xfrm>
          <a:prstGeom prst="rect">
            <a:avLst/>
          </a:prstGeom>
        </p:spPr>
      </p:pic>
      <p:sp>
        <p:nvSpPr>
          <p:cNvPr id="13" name="Text Placeholder 12"/>
          <p:cNvSpPr>
            <a:spLocks noGrp="1"/>
          </p:cNvSpPr>
          <p:nvPr>
            <p:ph type="body" sz="quarter" idx="14" hasCustomPrompt="1"/>
          </p:nvPr>
        </p:nvSpPr>
        <p:spPr>
          <a:xfrm>
            <a:off x="685800" y="1600200"/>
            <a:ext cx="7772400" cy="4953000"/>
          </a:xfrm>
        </p:spPr>
        <p:txBody>
          <a:bodyPr/>
          <a:lstStyle>
            <a:lvl1pPr>
              <a:defRPr>
                <a:latin typeface="Palatino Linotype" pitchFamily="18" charset="0"/>
              </a:defRPr>
            </a:lvl1pPr>
            <a:lvl2pPr>
              <a:defRPr>
                <a:latin typeface="Palatino Linotype" pitchFamily="18" charset="0"/>
              </a:defRPr>
            </a:lvl2pPr>
            <a:lvl3pPr>
              <a:defRPr>
                <a:latin typeface="Palatino Linotype" pitchFamily="18" charset="0"/>
              </a:defRPr>
            </a:lvl3pPr>
            <a:lvl4pPr>
              <a:defRPr>
                <a:latin typeface="Palatino Linotype" pitchFamily="18" charset="0"/>
              </a:defRPr>
            </a:lvl4pPr>
            <a:lvl5pPr>
              <a:defRPr>
                <a:latin typeface="Palatino Linotype" pitchFamily="18" charset="0"/>
              </a:defRPr>
            </a:lvl5pPr>
          </a:lstStyle>
          <a:p>
            <a:pPr lvl="0"/>
            <a:r>
              <a:rPr lang="en-US" dirty="0"/>
              <a:t>Click to edit text</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9" name="TextBox 18"/>
          <p:cNvSpPr txBox="1"/>
          <p:nvPr userDrawn="1"/>
        </p:nvSpPr>
        <p:spPr>
          <a:xfrm>
            <a:off x="8523890" y="6445470"/>
            <a:ext cx="533400" cy="381000"/>
          </a:xfrm>
          <a:prstGeom prst="rect">
            <a:avLst/>
          </a:prstGeom>
        </p:spPr>
        <p:txBody>
          <a:bodyPr vert="horz" wrap="square" lIns="91440" tIns="45720" rIns="91440" bIns="45720" rtlCol="0" anchor="ctr">
            <a:normAutofit/>
          </a:bodyPr>
          <a:lstStyle/>
          <a:p>
            <a:pPr marL="0" marR="0" indent="0" algn="r" defTabSz="914400" rtl="0" eaLnBrk="1" fontAlgn="auto" latinLnBrk="0" hangingPunct="1">
              <a:lnSpc>
                <a:spcPct val="100000"/>
              </a:lnSpc>
              <a:spcBef>
                <a:spcPct val="0"/>
              </a:spcBef>
              <a:spcAft>
                <a:spcPts val="0"/>
              </a:spcAft>
              <a:buClrTx/>
              <a:buSzTx/>
              <a:buFontTx/>
              <a:buNone/>
              <a:tabLst/>
            </a:pPr>
            <a:fld id="{B2660790-5C4C-4173-B1F7-04B35766C5D4}" type="slidenum">
              <a:rPr kumimoji="0" lang="en-US" sz="1600" b="0" i="0" u="none" strike="noStrike" kern="1200" cap="none" spc="0" normalizeH="0" baseline="0" noProof="0" smtClean="0">
                <a:ln>
                  <a:noFill/>
                </a:ln>
                <a:solidFill>
                  <a:schemeClr val="tx1"/>
                </a:solidFill>
                <a:effectLst/>
                <a:uLnTx/>
                <a:uFillTx/>
                <a:latin typeface="Palatino Linotype" pitchFamily="18" charset="0"/>
                <a:ea typeface="+mj-ea"/>
                <a:cs typeface="+mj-cs"/>
              </a:rPr>
              <a:pPr marL="0" marR="0" indent="0" algn="r" defTabSz="914400" rtl="0" eaLnBrk="1" fontAlgn="auto" latinLnBrk="0" hangingPunct="1">
                <a:lnSpc>
                  <a:spcPct val="100000"/>
                </a:lnSpc>
                <a:spcBef>
                  <a:spcPct val="0"/>
                </a:spcBef>
                <a:spcAft>
                  <a:spcPts val="0"/>
                </a:spcAft>
                <a:buClrTx/>
                <a:buSzTx/>
                <a:buFontTx/>
                <a:buNone/>
                <a:tabLst/>
              </a:pPr>
              <a:t>‹#›</a:t>
            </a:fld>
            <a:endParaRPr kumimoji="0" lang="en-US" sz="1600" b="0" i="0" u="none" strike="noStrike" kern="1200" cap="none" spc="0" normalizeH="0" baseline="0" noProof="0" dirty="0">
              <a:ln>
                <a:noFill/>
              </a:ln>
              <a:solidFill>
                <a:schemeClr val="tx1"/>
              </a:solidFill>
              <a:effectLst/>
              <a:uLnTx/>
              <a:uFillTx/>
              <a:latin typeface="Palatino Linotype" pitchFamily="18" charset="0"/>
              <a:ea typeface="+mj-ea"/>
              <a:cs typeface="+mj-cs"/>
            </a:endParaRPr>
          </a:p>
        </p:txBody>
      </p:sp>
      <p:sp>
        <p:nvSpPr>
          <p:cNvPr id="14" name="Text Placeholder 8"/>
          <p:cNvSpPr>
            <a:spLocks noGrp="1"/>
          </p:cNvSpPr>
          <p:nvPr>
            <p:ph type="body" sz="quarter" idx="10" hasCustomPrompt="1"/>
          </p:nvPr>
        </p:nvSpPr>
        <p:spPr>
          <a:xfrm>
            <a:off x="0" y="6542926"/>
            <a:ext cx="8305800" cy="304800"/>
          </a:xfrm>
        </p:spPr>
        <p:txBody>
          <a:bodyPr lIns="45720" tIns="0" bIns="0" anchor="b">
            <a:normAutofit/>
          </a:bodyPr>
          <a:lstStyle>
            <a:lvl1pPr marL="112713" indent="-112713">
              <a:buFont typeface="Palatino Linotype" pitchFamily="18" charset="0"/>
              <a:buChar char="*"/>
              <a:defRPr sz="1200">
                <a:latin typeface="Palatino Linotype" pitchFamily="18" charset="0"/>
              </a:defRPr>
            </a:lvl1pPr>
          </a:lstStyle>
          <a:p>
            <a:pPr lvl="0"/>
            <a:r>
              <a:rPr lang="en-US" dirty="0"/>
              <a:t>Click to edit Caveat/Footnote</a:t>
            </a:r>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eader">
    <p:spTree>
      <p:nvGrpSpPr>
        <p:cNvPr id="1" name=""/>
        <p:cNvGrpSpPr/>
        <p:nvPr/>
      </p:nvGrpSpPr>
      <p:grpSpPr>
        <a:xfrm>
          <a:off x="0" y="0"/>
          <a:ext cx="0" cy="0"/>
          <a:chOff x="0" y="0"/>
          <a:chExt cx="0" cy="0"/>
        </a:xfrm>
      </p:grpSpPr>
      <p:sp>
        <p:nvSpPr>
          <p:cNvPr id="6" name="Rectangle 5"/>
          <p:cNvSpPr/>
          <p:nvPr userDrawn="1"/>
        </p:nvSpPr>
        <p:spPr>
          <a:xfrm>
            <a:off x="0" y="2362200"/>
            <a:ext cx="9144000" cy="1295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p:nvPr userDrawn="1"/>
        </p:nvCxnSpPr>
        <p:spPr>
          <a:xfrm>
            <a:off x="0" y="3657600"/>
            <a:ext cx="9144000" cy="0"/>
          </a:xfrm>
          <a:prstGeom prst="line">
            <a:avLst/>
          </a:prstGeom>
          <a:ln w="57150">
            <a:solidFill>
              <a:srgbClr val="FFC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9" descr="DJJ Logo on Transparency.tif"/>
          <p:cNvPicPr>
            <a:picLocks noChangeAspect="1"/>
          </p:cNvPicPr>
          <p:nvPr userDrawn="1"/>
        </p:nvPicPr>
        <p:blipFill>
          <a:blip r:embed="rId2" cstate="print"/>
          <a:stretch>
            <a:fillRect/>
          </a:stretch>
        </p:blipFill>
        <p:spPr>
          <a:xfrm>
            <a:off x="7848600" y="2362200"/>
            <a:ext cx="1295400" cy="1295400"/>
          </a:xfrm>
          <a:prstGeom prst="rect">
            <a:avLst/>
          </a:prstGeom>
        </p:spPr>
      </p:pic>
      <p:sp>
        <p:nvSpPr>
          <p:cNvPr id="21" name="TextBox 20"/>
          <p:cNvSpPr txBox="1"/>
          <p:nvPr userDrawn="1"/>
        </p:nvSpPr>
        <p:spPr>
          <a:xfrm>
            <a:off x="8523890" y="6445470"/>
            <a:ext cx="533400" cy="381000"/>
          </a:xfrm>
          <a:prstGeom prst="rect">
            <a:avLst/>
          </a:prstGeom>
        </p:spPr>
        <p:txBody>
          <a:bodyPr vert="horz" wrap="square" lIns="91440" tIns="45720" rIns="91440" bIns="45720" rtlCol="0" anchor="ctr">
            <a:normAutofit/>
          </a:bodyPr>
          <a:lstStyle/>
          <a:p>
            <a:pPr marL="0" marR="0" indent="0" algn="r" defTabSz="914400" rtl="0" eaLnBrk="1" fontAlgn="auto" latinLnBrk="0" hangingPunct="1">
              <a:lnSpc>
                <a:spcPct val="100000"/>
              </a:lnSpc>
              <a:spcBef>
                <a:spcPct val="0"/>
              </a:spcBef>
              <a:spcAft>
                <a:spcPts val="0"/>
              </a:spcAft>
              <a:buClrTx/>
              <a:buSzTx/>
              <a:buFontTx/>
              <a:buNone/>
              <a:tabLst/>
            </a:pPr>
            <a:fld id="{B2660790-5C4C-4173-B1F7-04B35766C5D4}" type="slidenum">
              <a:rPr kumimoji="0" lang="en-US" sz="1600" b="0" i="0" u="none" strike="noStrike" kern="1200" cap="none" spc="0" normalizeH="0" baseline="0" noProof="0" smtClean="0">
                <a:ln>
                  <a:noFill/>
                </a:ln>
                <a:solidFill>
                  <a:schemeClr val="tx1"/>
                </a:solidFill>
                <a:effectLst/>
                <a:uLnTx/>
                <a:uFillTx/>
                <a:latin typeface="Palatino Linotype" pitchFamily="18" charset="0"/>
                <a:ea typeface="+mj-ea"/>
                <a:cs typeface="+mj-cs"/>
              </a:rPr>
              <a:pPr marL="0" marR="0" indent="0" algn="r" defTabSz="914400" rtl="0" eaLnBrk="1" fontAlgn="auto" latinLnBrk="0" hangingPunct="1">
                <a:lnSpc>
                  <a:spcPct val="100000"/>
                </a:lnSpc>
                <a:spcBef>
                  <a:spcPct val="0"/>
                </a:spcBef>
                <a:spcAft>
                  <a:spcPts val="0"/>
                </a:spcAft>
                <a:buClrTx/>
                <a:buSzTx/>
                <a:buFontTx/>
                <a:buNone/>
                <a:tabLst/>
              </a:pPr>
              <a:t>‹#›</a:t>
            </a:fld>
            <a:endParaRPr kumimoji="0" lang="en-US" sz="1600" b="0" i="0" u="none" strike="noStrike" kern="1200" cap="none" spc="0" normalizeH="0" baseline="0" noProof="0" dirty="0">
              <a:ln>
                <a:noFill/>
              </a:ln>
              <a:solidFill>
                <a:schemeClr val="tx1"/>
              </a:solidFill>
              <a:effectLst/>
              <a:uLnTx/>
              <a:uFillTx/>
              <a:latin typeface="Palatino Linotype" pitchFamily="18" charset="0"/>
              <a:ea typeface="+mj-ea"/>
              <a:cs typeface="+mj-cs"/>
            </a:endParaRPr>
          </a:p>
        </p:txBody>
      </p:sp>
      <p:sp>
        <p:nvSpPr>
          <p:cNvPr id="9" name="Text Placeholder 8"/>
          <p:cNvSpPr>
            <a:spLocks noGrp="1"/>
          </p:cNvSpPr>
          <p:nvPr>
            <p:ph type="body" sz="quarter" idx="10" hasCustomPrompt="1"/>
          </p:nvPr>
        </p:nvSpPr>
        <p:spPr>
          <a:xfrm>
            <a:off x="0" y="6542926"/>
            <a:ext cx="8305800" cy="304800"/>
          </a:xfrm>
        </p:spPr>
        <p:txBody>
          <a:bodyPr lIns="45720" tIns="0" bIns="0" anchor="b">
            <a:normAutofit/>
          </a:bodyPr>
          <a:lstStyle>
            <a:lvl1pPr marL="112713" indent="-112713">
              <a:buFont typeface="Palatino Linotype" pitchFamily="18" charset="0"/>
              <a:buChar char="*"/>
              <a:defRPr sz="1200">
                <a:latin typeface="Palatino Linotype" pitchFamily="18" charset="0"/>
              </a:defRPr>
            </a:lvl1pPr>
          </a:lstStyle>
          <a:p>
            <a:pPr lvl="0"/>
            <a:r>
              <a:rPr lang="en-US" dirty="0"/>
              <a:t>Click to edit Caveat/Footnote</a:t>
            </a:r>
          </a:p>
        </p:txBody>
      </p:sp>
      <p:sp>
        <p:nvSpPr>
          <p:cNvPr id="8" name="Title 1"/>
          <p:cNvSpPr>
            <a:spLocks noGrp="1"/>
          </p:cNvSpPr>
          <p:nvPr>
            <p:ph type="title" hasCustomPrompt="1"/>
          </p:nvPr>
        </p:nvSpPr>
        <p:spPr>
          <a:xfrm>
            <a:off x="1295400" y="2438400"/>
            <a:ext cx="6553200" cy="1143000"/>
          </a:xfrm>
        </p:spPr>
        <p:txBody>
          <a:bodyPr>
            <a:normAutofit/>
          </a:bodyPr>
          <a:lstStyle>
            <a:lvl1pPr algn="ctr">
              <a:defRPr sz="4000">
                <a:solidFill>
                  <a:schemeClr val="bg1"/>
                </a:solidFill>
                <a:latin typeface="Franklin Gothic Medium" pitchFamily="34" charset="0"/>
              </a:defRPr>
            </a:lvl1pPr>
          </a:lstStyle>
          <a:p>
            <a:r>
              <a:rPr lang="en-US" dirty="0"/>
              <a:t>Slide Title</a:t>
            </a:r>
          </a:p>
        </p:txBody>
      </p:sp>
      <p:cxnSp>
        <p:nvCxnSpPr>
          <p:cNvPr id="11" name="Straight Connector 10"/>
          <p:cNvCxnSpPr/>
          <p:nvPr userDrawn="1"/>
        </p:nvCxnSpPr>
        <p:spPr>
          <a:xfrm>
            <a:off x="0" y="2362200"/>
            <a:ext cx="9144000" cy="0"/>
          </a:xfrm>
          <a:prstGeom prst="line">
            <a:avLst/>
          </a:prstGeom>
          <a:ln w="57150">
            <a:solidFill>
              <a:srgbClr val="FFC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4867110"/>
      </p:ext>
    </p:extLst>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6" name="Rectangle 5"/>
          <p:cNvSpPr/>
          <p:nvPr userDrawn="1"/>
        </p:nvSpPr>
        <p:spPr>
          <a:xfrm>
            <a:off x="0" y="0"/>
            <a:ext cx="9144000" cy="12954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cxnSp>
        <p:nvCxnSpPr>
          <p:cNvPr id="7" name="Straight Connector 6"/>
          <p:cNvCxnSpPr/>
          <p:nvPr userDrawn="1"/>
        </p:nvCxnSpPr>
        <p:spPr>
          <a:xfrm>
            <a:off x="0" y="1295400"/>
            <a:ext cx="9144000" cy="0"/>
          </a:xfrm>
          <a:prstGeom prst="line">
            <a:avLst/>
          </a:prstGeom>
          <a:ln w="57150">
            <a:solidFill>
              <a:srgbClr val="FFC000"/>
            </a:solidFill>
          </a:ln>
          <a:effectLst>
            <a:outerShdw blurRad="50800" dist="38100" dir="5400000" algn="t" rotWithShape="0">
              <a:prstClr val="black">
                <a:alpha val="40000"/>
              </a:prstClr>
            </a:outerShdw>
          </a:effectLst>
        </p:spPr>
        <p:style>
          <a:lnRef idx="1">
            <a:schemeClr val="accent1"/>
          </a:lnRef>
          <a:fillRef idx="0">
            <a:schemeClr val="accent1"/>
          </a:fillRef>
          <a:effectRef idx="0">
            <a:schemeClr val="accent1"/>
          </a:effectRef>
          <a:fontRef idx="minor">
            <a:schemeClr val="tx1"/>
          </a:fontRef>
        </p:style>
      </p:cxnSp>
      <p:pic>
        <p:nvPicPr>
          <p:cNvPr id="10" name="Picture 9" descr="DJJ Logo on Transparency.tif"/>
          <p:cNvPicPr>
            <a:picLocks noChangeAspect="1"/>
          </p:cNvPicPr>
          <p:nvPr userDrawn="1"/>
        </p:nvPicPr>
        <p:blipFill>
          <a:blip r:embed="rId2" cstate="print"/>
          <a:stretch>
            <a:fillRect/>
          </a:stretch>
        </p:blipFill>
        <p:spPr>
          <a:xfrm>
            <a:off x="7848600" y="0"/>
            <a:ext cx="1295400" cy="1295400"/>
          </a:xfrm>
          <a:prstGeom prst="rect">
            <a:avLst/>
          </a:prstGeom>
        </p:spPr>
      </p:pic>
      <p:sp>
        <p:nvSpPr>
          <p:cNvPr id="21" name="TextBox 20"/>
          <p:cNvSpPr txBox="1"/>
          <p:nvPr userDrawn="1"/>
        </p:nvSpPr>
        <p:spPr>
          <a:xfrm>
            <a:off x="8523890" y="6445470"/>
            <a:ext cx="533400" cy="381000"/>
          </a:xfrm>
          <a:prstGeom prst="rect">
            <a:avLst/>
          </a:prstGeom>
        </p:spPr>
        <p:txBody>
          <a:bodyPr vert="horz" wrap="square" lIns="91440" tIns="45720" rIns="91440" bIns="45720" rtlCol="0" anchor="ctr">
            <a:normAutofit/>
          </a:bodyPr>
          <a:lstStyle/>
          <a:p>
            <a:pPr marL="0" marR="0" indent="0" algn="r" defTabSz="914400" rtl="0" eaLnBrk="1" fontAlgn="auto" latinLnBrk="0" hangingPunct="1">
              <a:lnSpc>
                <a:spcPct val="100000"/>
              </a:lnSpc>
              <a:spcBef>
                <a:spcPct val="0"/>
              </a:spcBef>
              <a:spcAft>
                <a:spcPts val="0"/>
              </a:spcAft>
              <a:buClrTx/>
              <a:buSzTx/>
              <a:buFontTx/>
              <a:buNone/>
              <a:tabLst/>
            </a:pPr>
            <a:fld id="{B2660790-5C4C-4173-B1F7-04B35766C5D4}" type="slidenum">
              <a:rPr kumimoji="0" lang="en-US" sz="1600" b="0" i="0" u="none" strike="noStrike" kern="1200" cap="none" spc="0" normalizeH="0" baseline="0" noProof="0" smtClean="0">
                <a:ln>
                  <a:noFill/>
                </a:ln>
                <a:solidFill>
                  <a:schemeClr val="tx1"/>
                </a:solidFill>
                <a:effectLst/>
                <a:uLnTx/>
                <a:uFillTx/>
                <a:latin typeface="Palatino Linotype" pitchFamily="18" charset="0"/>
                <a:ea typeface="+mj-ea"/>
                <a:cs typeface="+mj-cs"/>
              </a:rPr>
              <a:pPr marL="0" marR="0" indent="0" algn="r" defTabSz="914400" rtl="0" eaLnBrk="1" fontAlgn="auto" latinLnBrk="0" hangingPunct="1">
                <a:lnSpc>
                  <a:spcPct val="100000"/>
                </a:lnSpc>
                <a:spcBef>
                  <a:spcPct val="0"/>
                </a:spcBef>
                <a:spcAft>
                  <a:spcPts val="0"/>
                </a:spcAft>
                <a:buClrTx/>
                <a:buSzTx/>
                <a:buFontTx/>
                <a:buNone/>
                <a:tabLst/>
              </a:pPr>
              <a:t>‹#›</a:t>
            </a:fld>
            <a:endParaRPr kumimoji="0" lang="en-US" sz="1600" b="0" i="0" u="none" strike="noStrike" kern="1200" cap="none" spc="0" normalizeH="0" baseline="0" noProof="0" dirty="0">
              <a:ln>
                <a:noFill/>
              </a:ln>
              <a:solidFill>
                <a:schemeClr val="tx1"/>
              </a:solidFill>
              <a:effectLst/>
              <a:uLnTx/>
              <a:uFillTx/>
              <a:latin typeface="Palatino Linotype" pitchFamily="18" charset="0"/>
              <a:ea typeface="+mj-ea"/>
              <a:cs typeface="+mj-cs"/>
            </a:endParaRPr>
          </a:p>
        </p:txBody>
      </p:sp>
      <p:sp>
        <p:nvSpPr>
          <p:cNvPr id="9" name="Text Placeholder 8"/>
          <p:cNvSpPr>
            <a:spLocks noGrp="1"/>
          </p:cNvSpPr>
          <p:nvPr>
            <p:ph type="body" sz="quarter" idx="10" hasCustomPrompt="1"/>
          </p:nvPr>
        </p:nvSpPr>
        <p:spPr>
          <a:xfrm>
            <a:off x="0" y="6542926"/>
            <a:ext cx="8305800" cy="304800"/>
          </a:xfrm>
        </p:spPr>
        <p:txBody>
          <a:bodyPr lIns="45720" tIns="0" bIns="0" anchor="b">
            <a:normAutofit/>
          </a:bodyPr>
          <a:lstStyle>
            <a:lvl1pPr marL="112713" indent="-112713">
              <a:buFont typeface="Palatino Linotype" pitchFamily="18" charset="0"/>
              <a:buChar char="*"/>
              <a:defRPr sz="1200">
                <a:latin typeface="Palatino Linotype" pitchFamily="18" charset="0"/>
              </a:defRPr>
            </a:lvl1pPr>
          </a:lstStyle>
          <a:p>
            <a:pPr lvl="0"/>
            <a:r>
              <a:rPr lang="en-US" dirty="0"/>
              <a:t>Click to edit Caveat/Footnote</a:t>
            </a:r>
          </a:p>
        </p:txBody>
      </p:sp>
      <p:sp>
        <p:nvSpPr>
          <p:cNvPr id="8" name="Title 1"/>
          <p:cNvSpPr>
            <a:spLocks noGrp="1"/>
          </p:cNvSpPr>
          <p:nvPr>
            <p:ph type="title" hasCustomPrompt="1"/>
          </p:nvPr>
        </p:nvSpPr>
        <p:spPr>
          <a:xfrm>
            <a:off x="1295400" y="76200"/>
            <a:ext cx="6553200" cy="1143000"/>
          </a:xfrm>
        </p:spPr>
        <p:txBody>
          <a:bodyPr>
            <a:normAutofit/>
          </a:bodyPr>
          <a:lstStyle>
            <a:lvl1pPr algn="ctr">
              <a:defRPr sz="4000">
                <a:solidFill>
                  <a:schemeClr val="bg1"/>
                </a:solidFill>
                <a:latin typeface="Franklin Gothic Medium" pitchFamily="34" charset="0"/>
              </a:defRPr>
            </a:lvl1pPr>
          </a:lstStyle>
          <a:p>
            <a:r>
              <a:rPr lang="en-US" dirty="0"/>
              <a:t>Slide Title</a:t>
            </a: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274638"/>
            <a:ext cx="71628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914400" y="1600200"/>
            <a:ext cx="73152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 bg1="lt1" tx1="dk1" bg2="lt2" tx2="dk2" accent1="accent1" accent2="accent2" accent3="accent3" accent4="accent4" accent5="accent5" accent6="accent6" hlink="hlink" folHlink="folHlink"/>
  <p:sldLayoutIdLst>
    <p:sldLayoutId id="2147483658" r:id="rId1"/>
    <p:sldLayoutId id="2147483657" r:id="rId2"/>
    <p:sldLayoutId id="2147483659" r:id="rId3"/>
    <p:sldLayoutId id="2147483660" r:id="rId4"/>
    <p:sldLayoutId id="2147483655" r:id="rId5"/>
  </p:sldLayoutIdLst>
  <p:transition>
    <p:fade/>
  </p:transition>
  <p:hf hdr="0" ftr="0" dt="0"/>
  <p:txStyles>
    <p:titleStyle>
      <a:lvl1pPr algn="l" defTabSz="914400" rtl="0" eaLnBrk="1" latinLnBrk="0" hangingPunct="1">
        <a:spcBef>
          <a:spcPct val="0"/>
        </a:spcBef>
        <a:buNone/>
        <a:defRPr sz="4400" kern="1200">
          <a:solidFill>
            <a:schemeClr val="tx1"/>
          </a:solidFill>
          <a:latin typeface="Franklin Gothic Medium" pitchFamily="34" charset="0"/>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Palatino Linotype" pitchFamily="18" charset="0"/>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Palatino Linotype" pitchFamily="18" charset="0"/>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Palatino Linotype" pitchFamily="18" charset="0"/>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Palatino Linotype" pitchFamily="18" charset="0"/>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Palatino Linotype" pitchFamily="18"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4000" dirty="0"/>
              <a:t>Department of Juvenile Justice and Juveniles in Foster Care</a:t>
            </a:r>
          </a:p>
        </p:txBody>
      </p:sp>
      <p:sp>
        <p:nvSpPr>
          <p:cNvPr id="3" name="Text Placeholder 2"/>
          <p:cNvSpPr>
            <a:spLocks noGrp="1"/>
          </p:cNvSpPr>
          <p:nvPr>
            <p:ph type="body" sz="quarter" idx="13"/>
          </p:nvPr>
        </p:nvSpPr>
        <p:spPr/>
        <p:txBody>
          <a:bodyPr/>
          <a:lstStyle/>
          <a:p>
            <a:r>
              <a:rPr lang="en-US" dirty="0"/>
              <a:t>May 3, 2016</a:t>
            </a:r>
          </a:p>
          <a:p>
            <a:r>
              <a:rPr lang="en-US" dirty="0"/>
              <a:t>Andrew K. Block, Jr.</a:t>
            </a:r>
          </a:p>
          <a:p>
            <a:r>
              <a:rPr lang="en-US" dirty="0"/>
              <a:t>Director </a:t>
            </a:r>
          </a:p>
          <a:p>
            <a:r>
              <a:rPr lang="en-US" dirty="0"/>
              <a:t>Department of Juvenile Justice</a:t>
            </a:r>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Committed Juveniles in Foster Care, FY 2004 – 2013</a:t>
            </a:r>
          </a:p>
        </p:txBody>
      </p:sp>
      <p:sp>
        <p:nvSpPr>
          <p:cNvPr id="4" name="Text Placeholder 3"/>
          <p:cNvSpPr>
            <a:spLocks noGrp="1"/>
          </p:cNvSpPr>
          <p:nvPr>
            <p:ph type="body" sz="quarter" idx="10"/>
          </p:nvPr>
        </p:nvSpPr>
        <p:spPr/>
        <p:txBody>
          <a:bodyPr>
            <a:noAutofit/>
          </a:bodyPr>
          <a:lstStyle/>
          <a:p>
            <a:r>
              <a:rPr lang="en-US" dirty="0"/>
              <a:t>Data include juveniles admitted to direct care each year. </a:t>
            </a:r>
          </a:p>
        </p:txBody>
      </p:sp>
      <p:sp>
        <p:nvSpPr>
          <p:cNvPr id="2" name="TextBox 1"/>
          <p:cNvSpPr txBox="1"/>
          <p:nvPr/>
        </p:nvSpPr>
        <p:spPr>
          <a:xfrm>
            <a:off x="838200" y="5257800"/>
            <a:ext cx="7543800" cy="1295400"/>
          </a:xfrm>
          <a:prstGeom prst="rect">
            <a:avLst/>
          </a:prstGeom>
        </p:spPr>
        <p:txBody>
          <a:bodyPr vert="horz" wrap="square" lIns="91440" tIns="45720" rIns="91440" bIns="45720" rtlCol="0" anchor="t">
            <a:noAutofit/>
          </a:bodyPr>
          <a:lstStyle/>
          <a:p>
            <a:pPr marL="347663" marR="0" indent="-347663" defTabSz="914400" rtl="0" eaLnBrk="1" fontAlgn="auto" latinLnBrk="0" hangingPunct="1">
              <a:lnSpc>
                <a:spcPct val="100000"/>
              </a:lnSpc>
              <a:spcBef>
                <a:spcPct val="0"/>
              </a:spcBef>
              <a:spcAft>
                <a:spcPts val="0"/>
              </a:spcAft>
              <a:buClrTx/>
              <a:buSzTx/>
              <a:buFont typeface="Arial" pitchFamily="34" charset="0"/>
              <a:buChar char="•"/>
              <a:tabLst/>
            </a:pPr>
            <a:r>
              <a:rPr lang="en-US" dirty="0">
                <a:latin typeface="Palatino Linotype" pitchFamily="18" charset="0"/>
                <a:ea typeface="+mj-ea"/>
                <a:cs typeface="+mj-cs"/>
              </a:rPr>
              <a:t>Between 1% and 4% of </a:t>
            </a:r>
            <a:r>
              <a:rPr kumimoji="0" lang="en-US" b="0" i="0" u="none" strike="noStrike" kern="1200" cap="none" spc="0" normalizeH="0" baseline="0" noProof="0" dirty="0">
                <a:ln>
                  <a:noFill/>
                </a:ln>
                <a:effectLst/>
                <a:uLnTx/>
                <a:uFillTx/>
                <a:latin typeface="Palatino Linotype" pitchFamily="18" charset="0"/>
                <a:ea typeface="+mj-ea"/>
                <a:cs typeface="+mj-cs"/>
              </a:rPr>
              <a:t>juveniles lived in foster care immediately</a:t>
            </a:r>
            <a:r>
              <a:rPr kumimoji="0" lang="en-US" b="0" i="0" u="none" strike="noStrike" kern="1200" cap="none" spc="0" normalizeH="0" noProof="0" dirty="0">
                <a:ln>
                  <a:noFill/>
                </a:ln>
                <a:effectLst/>
                <a:uLnTx/>
                <a:uFillTx/>
                <a:latin typeface="Palatino Linotype" pitchFamily="18" charset="0"/>
                <a:ea typeface="+mj-ea"/>
                <a:cs typeface="+mj-cs"/>
              </a:rPr>
              <a:t> prior to admission.</a:t>
            </a:r>
          </a:p>
          <a:p>
            <a:pPr marL="347663" indent="-347663">
              <a:spcBef>
                <a:spcPct val="0"/>
              </a:spcBef>
              <a:buFont typeface="Arial" pitchFamily="34" charset="0"/>
              <a:buChar char="•"/>
            </a:pPr>
            <a:r>
              <a:rPr lang="en-US" dirty="0">
                <a:latin typeface="Palatino Linotype" pitchFamily="18" charset="0"/>
              </a:rPr>
              <a:t>Between 8% and 10% juveniles previously lived in foster care at some point in their lives.</a:t>
            </a:r>
          </a:p>
        </p:txBody>
      </p:sp>
      <p:graphicFrame>
        <p:nvGraphicFramePr>
          <p:cNvPr id="8" name="Chart 7"/>
          <p:cNvGraphicFramePr>
            <a:graphicFrameLocks/>
          </p:cNvGraphicFramePr>
          <p:nvPr>
            <p:extLst>
              <p:ext uri="{D42A27DB-BD31-4B8C-83A1-F6EECF244321}">
                <p14:modId xmlns:p14="http://schemas.microsoft.com/office/powerpoint/2010/main" val="2255031700"/>
              </p:ext>
            </p:extLst>
          </p:nvPr>
        </p:nvGraphicFramePr>
        <p:xfrm>
          <a:off x="457200" y="1707356"/>
          <a:ext cx="8382000" cy="3443288"/>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Committed Juveniles in Foster Care by Race, FY 2004 – 2013</a:t>
            </a:r>
          </a:p>
        </p:txBody>
      </p:sp>
      <p:sp>
        <p:nvSpPr>
          <p:cNvPr id="4" name="Text Placeholder 3"/>
          <p:cNvSpPr>
            <a:spLocks noGrp="1"/>
          </p:cNvSpPr>
          <p:nvPr>
            <p:ph type="body" sz="quarter" idx="10"/>
          </p:nvPr>
        </p:nvSpPr>
        <p:spPr/>
        <p:txBody>
          <a:bodyPr>
            <a:noAutofit/>
          </a:bodyPr>
          <a:lstStyle/>
          <a:p>
            <a:r>
              <a:rPr lang="en-US" dirty="0"/>
              <a:t>Data include juveniles admitted to direct care during the timeframe. Data show juveniles who were in foster care immediately prior to admission. </a:t>
            </a:r>
          </a:p>
        </p:txBody>
      </p:sp>
      <p:graphicFrame>
        <p:nvGraphicFramePr>
          <p:cNvPr id="5" name="Chart 4"/>
          <p:cNvGraphicFramePr>
            <a:graphicFrameLocks/>
          </p:cNvGraphicFramePr>
          <p:nvPr>
            <p:extLst>
              <p:ext uri="{D42A27DB-BD31-4B8C-83A1-F6EECF244321}">
                <p14:modId xmlns:p14="http://schemas.microsoft.com/office/powerpoint/2010/main" val="731475245"/>
              </p:ext>
            </p:extLst>
          </p:nvPr>
        </p:nvGraphicFramePr>
        <p:xfrm>
          <a:off x="685800" y="1600200"/>
          <a:ext cx="75438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914400" y="5562600"/>
            <a:ext cx="7772400" cy="838200"/>
          </a:xfrm>
          <a:prstGeom prst="rect">
            <a:avLst/>
          </a:prstGeom>
        </p:spPr>
        <p:txBody>
          <a:bodyPr vert="horz" wrap="square" lIns="91440" tIns="45720" rIns="91440" bIns="45720" rtlCol="0" anchor="t">
            <a:normAutofit fontScale="62500" lnSpcReduction="20000"/>
          </a:bodyPr>
          <a:lstStyle/>
          <a:p>
            <a:pPr marL="347663" indent="-347663">
              <a:spcBef>
                <a:spcPct val="0"/>
              </a:spcBef>
              <a:buFont typeface="Arial" pitchFamily="34" charset="0"/>
              <a:buChar char="•"/>
            </a:pPr>
            <a:r>
              <a:rPr lang="en-US" sz="3200" dirty="0">
                <a:latin typeface="Palatino Linotype" pitchFamily="18" charset="0"/>
                <a:ea typeface="+mj-ea"/>
                <a:cs typeface="+mj-cs"/>
              </a:rPr>
              <a:t>66.4% of committed juveniles were black.</a:t>
            </a:r>
          </a:p>
          <a:p>
            <a:pPr marL="347663" marR="0" indent="-347663" defTabSz="914400" rtl="0" eaLnBrk="1" fontAlgn="auto" latinLnBrk="0" hangingPunct="1">
              <a:lnSpc>
                <a:spcPct val="100000"/>
              </a:lnSpc>
              <a:spcBef>
                <a:spcPct val="0"/>
              </a:spcBef>
              <a:spcAft>
                <a:spcPts val="0"/>
              </a:spcAft>
              <a:buClrTx/>
              <a:buSzTx/>
              <a:buFont typeface="Arial" pitchFamily="34" charset="0"/>
              <a:buChar char="•"/>
              <a:tabLst/>
            </a:pPr>
            <a:r>
              <a:rPr kumimoji="0" lang="en-US" sz="3200" b="0" i="0" u="none" strike="noStrike" kern="1200" cap="none" spc="0" normalizeH="0" baseline="0" noProof="0" dirty="0">
                <a:ln>
                  <a:noFill/>
                </a:ln>
                <a:effectLst/>
                <a:uLnTx/>
                <a:uFillTx/>
                <a:latin typeface="Palatino Linotype" pitchFamily="18" charset="0"/>
                <a:ea typeface="+mj-ea"/>
                <a:cs typeface="+mj-cs"/>
              </a:rPr>
              <a:t>70.6% of committed juveniles living</a:t>
            </a:r>
            <a:r>
              <a:rPr kumimoji="0" lang="en-US" sz="3200" b="0" i="0" u="none" strike="noStrike" kern="1200" cap="none" spc="0" normalizeH="0" noProof="0" dirty="0">
                <a:ln>
                  <a:noFill/>
                </a:ln>
                <a:effectLst/>
                <a:uLnTx/>
                <a:uFillTx/>
                <a:latin typeface="Palatino Linotype" pitchFamily="18" charset="0"/>
                <a:ea typeface="+mj-ea"/>
                <a:cs typeface="+mj-cs"/>
              </a:rPr>
              <a:t> in</a:t>
            </a:r>
            <a:r>
              <a:rPr kumimoji="0" lang="en-US" sz="3200" b="0" i="0" u="none" strike="noStrike" kern="1200" cap="none" spc="0" normalizeH="0" baseline="0" noProof="0" dirty="0">
                <a:ln>
                  <a:noFill/>
                </a:ln>
                <a:effectLst/>
                <a:uLnTx/>
                <a:uFillTx/>
                <a:latin typeface="Palatino Linotype" pitchFamily="18" charset="0"/>
                <a:ea typeface="+mj-ea"/>
                <a:cs typeface="+mj-cs"/>
              </a:rPr>
              <a:t> foster care immediately</a:t>
            </a:r>
            <a:r>
              <a:rPr kumimoji="0" lang="en-US" sz="3200" b="0" i="0" u="none" strike="noStrike" kern="1200" cap="none" spc="0" normalizeH="0" noProof="0" dirty="0">
                <a:ln>
                  <a:noFill/>
                </a:ln>
                <a:effectLst/>
                <a:uLnTx/>
                <a:uFillTx/>
                <a:latin typeface="Palatino Linotype" pitchFamily="18" charset="0"/>
                <a:ea typeface="+mj-ea"/>
                <a:cs typeface="+mj-cs"/>
              </a:rPr>
              <a:t> prior to admission were </a:t>
            </a:r>
            <a:r>
              <a:rPr kumimoji="0" lang="en-US" sz="3200" b="0" i="0" u="none" strike="noStrike" kern="1200" cap="none" spc="0" normalizeH="0" baseline="0" noProof="0" dirty="0">
                <a:ln>
                  <a:noFill/>
                </a:ln>
                <a:effectLst/>
                <a:uLnTx/>
                <a:uFillTx/>
                <a:latin typeface="Palatino Linotype" pitchFamily="18" charset="0"/>
                <a:ea typeface="+mj-ea"/>
                <a:cs typeface="+mj-cs"/>
              </a:rPr>
              <a:t>black</a:t>
            </a:r>
            <a:r>
              <a:rPr kumimoji="0" lang="en-US" sz="3200" b="0" i="0" u="none" strike="noStrike" kern="1200" cap="none" spc="0" normalizeH="0" noProof="0" dirty="0">
                <a:ln>
                  <a:noFill/>
                </a:ln>
                <a:effectLst/>
                <a:uLnTx/>
                <a:uFillTx/>
                <a:latin typeface="Palatino Linotype" pitchFamily="18" charset="0"/>
                <a:ea typeface="+mj-ea"/>
                <a:cs typeface="+mj-cs"/>
              </a:rPr>
              <a:t>. </a:t>
            </a:r>
            <a:endParaRPr kumimoji="0" lang="en-US" sz="3200" b="0" i="0" u="none" strike="noStrike" kern="1200" cap="none" spc="0" normalizeH="0" baseline="0" noProof="0" dirty="0">
              <a:ln>
                <a:noFill/>
              </a:ln>
              <a:effectLst/>
              <a:uLnTx/>
              <a:uFillTx/>
              <a:latin typeface="Palatino Linotype" pitchFamily="18" charset="0"/>
              <a:ea typeface="+mj-ea"/>
              <a:cs typeface="+mj-cs"/>
            </a:endParaRPr>
          </a:p>
        </p:txBody>
      </p:sp>
    </p:spTree>
    <p:extLst>
      <p:ext uri="{BB962C8B-B14F-4D97-AF65-F5344CB8AC3E}">
        <p14:creationId xmlns:p14="http://schemas.microsoft.com/office/powerpoint/2010/main" val="3560485591"/>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Committed Juveniles in Group Homes, FY 2004 - 2013</a:t>
            </a:r>
          </a:p>
        </p:txBody>
      </p:sp>
      <p:sp>
        <p:nvSpPr>
          <p:cNvPr id="4" name="Text Placeholder 3"/>
          <p:cNvSpPr>
            <a:spLocks noGrp="1"/>
          </p:cNvSpPr>
          <p:nvPr>
            <p:ph type="body" sz="quarter" idx="10"/>
          </p:nvPr>
        </p:nvSpPr>
        <p:spPr/>
        <p:txBody>
          <a:bodyPr>
            <a:noAutofit/>
          </a:bodyPr>
          <a:lstStyle/>
          <a:p>
            <a:r>
              <a:rPr lang="en-US" dirty="0"/>
              <a:t>Data include juveniles admitted to direct care each year. </a:t>
            </a:r>
          </a:p>
        </p:txBody>
      </p:sp>
      <p:sp>
        <p:nvSpPr>
          <p:cNvPr id="7" name="TextBox 6"/>
          <p:cNvSpPr txBox="1"/>
          <p:nvPr/>
        </p:nvSpPr>
        <p:spPr>
          <a:xfrm>
            <a:off x="533400" y="5257800"/>
            <a:ext cx="8229600" cy="1295400"/>
          </a:xfrm>
          <a:prstGeom prst="rect">
            <a:avLst/>
          </a:prstGeom>
        </p:spPr>
        <p:txBody>
          <a:bodyPr vert="horz" wrap="square" lIns="91440" tIns="45720" rIns="91440" bIns="45720" rtlCol="0" anchor="t">
            <a:noAutofit/>
          </a:bodyPr>
          <a:lstStyle/>
          <a:p>
            <a:pPr marL="347663" marR="0" indent="-347663" defTabSz="914400" rtl="0" eaLnBrk="1" fontAlgn="auto" latinLnBrk="0" hangingPunct="1">
              <a:lnSpc>
                <a:spcPct val="100000"/>
              </a:lnSpc>
              <a:spcBef>
                <a:spcPct val="0"/>
              </a:spcBef>
              <a:spcAft>
                <a:spcPts val="0"/>
              </a:spcAft>
              <a:buClrTx/>
              <a:buSzTx/>
              <a:buFont typeface="Arial" pitchFamily="34" charset="0"/>
              <a:buChar char="•"/>
              <a:tabLst/>
            </a:pPr>
            <a:r>
              <a:rPr kumimoji="0" lang="en-US" b="0" i="0" u="none" strike="noStrike" kern="1200" cap="none" spc="0" normalizeH="0" baseline="0" noProof="0" dirty="0">
                <a:ln>
                  <a:noFill/>
                </a:ln>
                <a:effectLst/>
                <a:uLnTx/>
                <a:uFillTx/>
                <a:latin typeface="Palatino Linotype" pitchFamily="18" charset="0"/>
                <a:ea typeface="+mj-ea"/>
                <a:cs typeface="+mj-cs"/>
              </a:rPr>
              <a:t>Between</a:t>
            </a:r>
            <a:r>
              <a:rPr kumimoji="0" lang="en-US" b="0" i="0" u="none" strike="noStrike" kern="1200" cap="none" spc="0" normalizeH="0" noProof="0" dirty="0">
                <a:ln>
                  <a:noFill/>
                </a:ln>
                <a:effectLst/>
                <a:uLnTx/>
                <a:uFillTx/>
                <a:latin typeface="Palatino Linotype" pitchFamily="18" charset="0"/>
                <a:ea typeface="+mj-ea"/>
                <a:cs typeface="+mj-cs"/>
              </a:rPr>
              <a:t> 2% and 5% of juveniles lived in a group home immediately prior to admission.</a:t>
            </a:r>
          </a:p>
          <a:p>
            <a:pPr marL="347663" marR="0" indent="-347663" defTabSz="914400" rtl="0" eaLnBrk="1" fontAlgn="auto" latinLnBrk="0" hangingPunct="1">
              <a:lnSpc>
                <a:spcPct val="100000"/>
              </a:lnSpc>
              <a:spcBef>
                <a:spcPct val="0"/>
              </a:spcBef>
              <a:spcAft>
                <a:spcPts val="0"/>
              </a:spcAft>
              <a:buClrTx/>
              <a:buSzTx/>
              <a:buFont typeface="Arial" pitchFamily="34" charset="0"/>
              <a:buChar char="•"/>
              <a:tabLst/>
            </a:pPr>
            <a:r>
              <a:rPr lang="en-US" noProof="0" dirty="0">
                <a:latin typeface="Palatino Linotype" pitchFamily="18" charset="0"/>
                <a:ea typeface="+mj-ea"/>
                <a:cs typeface="+mj-cs"/>
              </a:rPr>
              <a:t>Between 19% and 32% of juveniles lived in a group home at some point in their lives.</a:t>
            </a:r>
            <a:endParaRPr kumimoji="0" lang="en-US" b="0" i="0" u="none" strike="noStrike" kern="1200" cap="none" spc="0" normalizeH="0" baseline="0" noProof="0" dirty="0">
              <a:ln>
                <a:noFill/>
              </a:ln>
              <a:effectLst/>
              <a:uLnTx/>
              <a:uFillTx/>
              <a:latin typeface="Palatino Linotype" pitchFamily="18" charset="0"/>
              <a:ea typeface="+mj-ea"/>
              <a:cs typeface="+mj-cs"/>
            </a:endParaRPr>
          </a:p>
        </p:txBody>
      </p:sp>
      <p:graphicFrame>
        <p:nvGraphicFramePr>
          <p:cNvPr id="8" name="Chart 7"/>
          <p:cNvGraphicFramePr>
            <a:graphicFrameLocks/>
          </p:cNvGraphicFramePr>
          <p:nvPr>
            <p:extLst>
              <p:ext uri="{D42A27DB-BD31-4B8C-83A1-F6EECF244321}">
                <p14:modId xmlns:p14="http://schemas.microsoft.com/office/powerpoint/2010/main" val="1703938064"/>
              </p:ext>
            </p:extLst>
          </p:nvPr>
        </p:nvGraphicFramePr>
        <p:xfrm>
          <a:off x="533400" y="1524000"/>
          <a:ext cx="8382000" cy="373380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714403461"/>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Committed Juveniles in Group Homes by Race, FY 2004 - 2013</a:t>
            </a:r>
          </a:p>
        </p:txBody>
      </p:sp>
      <p:sp>
        <p:nvSpPr>
          <p:cNvPr id="4" name="Text Placeholder 3"/>
          <p:cNvSpPr>
            <a:spLocks noGrp="1"/>
          </p:cNvSpPr>
          <p:nvPr>
            <p:ph type="body" sz="quarter" idx="10"/>
          </p:nvPr>
        </p:nvSpPr>
        <p:spPr/>
        <p:txBody>
          <a:bodyPr>
            <a:noAutofit/>
          </a:bodyPr>
          <a:lstStyle/>
          <a:p>
            <a:r>
              <a:rPr lang="en-US" dirty="0"/>
              <a:t>Data include juveniles admitted to direct care during the timeframe. Data show juveniles who were in group homes immediately prior to admission.</a:t>
            </a:r>
          </a:p>
        </p:txBody>
      </p:sp>
      <p:graphicFrame>
        <p:nvGraphicFramePr>
          <p:cNvPr id="6" name="Chart 5"/>
          <p:cNvGraphicFramePr>
            <a:graphicFrameLocks/>
          </p:cNvGraphicFramePr>
          <p:nvPr>
            <p:extLst>
              <p:ext uri="{D42A27DB-BD31-4B8C-83A1-F6EECF244321}">
                <p14:modId xmlns:p14="http://schemas.microsoft.com/office/powerpoint/2010/main" val="58927224"/>
              </p:ext>
            </p:extLst>
          </p:nvPr>
        </p:nvGraphicFramePr>
        <p:xfrm>
          <a:off x="762000" y="1600200"/>
          <a:ext cx="7620000" cy="3886200"/>
        </p:xfrm>
        <a:graphic>
          <a:graphicData uri="http://schemas.openxmlformats.org/drawingml/2006/chart">
            <c:chart xmlns:c="http://schemas.openxmlformats.org/drawingml/2006/chart" xmlns:r="http://schemas.openxmlformats.org/officeDocument/2006/relationships" r:id="rId2"/>
          </a:graphicData>
        </a:graphic>
      </p:graphicFrame>
      <p:sp>
        <p:nvSpPr>
          <p:cNvPr id="8" name="TextBox 7"/>
          <p:cNvSpPr txBox="1"/>
          <p:nvPr/>
        </p:nvSpPr>
        <p:spPr>
          <a:xfrm>
            <a:off x="914400" y="5562600"/>
            <a:ext cx="7772400" cy="838200"/>
          </a:xfrm>
          <a:prstGeom prst="rect">
            <a:avLst/>
          </a:prstGeom>
        </p:spPr>
        <p:txBody>
          <a:bodyPr vert="horz" wrap="square" lIns="91440" tIns="45720" rIns="91440" bIns="45720" rtlCol="0" anchor="t">
            <a:normAutofit fontScale="62500" lnSpcReduction="20000"/>
          </a:bodyPr>
          <a:lstStyle/>
          <a:p>
            <a:pPr marL="347663" indent="-347663">
              <a:spcBef>
                <a:spcPct val="0"/>
              </a:spcBef>
              <a:buFont typeface="Arial" pitchFamily="34" charset="0"/>
              <a:buChar char="•"/>
            </a:pPr>
            <a:r>
              <a:rPr lang="en-US" sz="3200" dirty="0">
                <a:latin typeface="Palatino Linotype" pitchFamily="18" charset="0"/>
              </a:rPr>
              <a:t>66.4% of committed juveniles were black.</a:t>
            </a:r>
          </a:p>
          <a:p>
            <a:pPr marL="347663" indent="-347663">
              <a:spcBef>
                <a:spcPct val="0"/>
              </a:spcBef>
              <a:buFont typeface="Arial" pitchFamily="34" charset="0"/>
              <a:buChar char="•"/>
            </a:pPr>
            <a:r>
              <a:rPr lang="en-US" sz="3200" dirty="0">
                <a:latin typeface="Palatino Linotype" pitchFamily="18" charset="0"/>
              </a:rPr>
              <a:t>55.4% of committed juveniles living in a group home immediately prior to admission were black.</a:t>
            </a:r>
          </a:p>
        </p:txBody>
      </p:sp>
    </p:spTree>
    <p:extLst>
      <p:ext uri="{BB962C8B-B14F-4D97-AF65-F5344CB8AC3E}">
        <p14:creationId xmlns:p14="http://schemas.microsoft.com/office/powerpoint/2010/main" val="149259782"/>
      </p:ext>
    </p:extLst>
  </p:cSld>
  <p:clrMapOvr>
    <a:masterClrMapping/>
  </p:clrMapOvr>
  <p:transition>
    <p:fade/>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Legislation</a:t>
            </a:r>
          </a:p>
        </p:txBody>
      </p:sp>
      <p:sp>
        <p:nvSpPr>
          <p:cNvPr id="3" name="Text Placeholder 2"/>
          <p:cNvSpPr>
            <a:spLocks noGrp="1"/>
          </p:cNvSpPr>
          <p:nvPr>
            <p:ph type="body" sz="quarter" idx="14"/>
          </p:nvPr>
        </p:nvSpPr>
        <p:spPr/>
        <p:txBody>
          <a:bodyPr>
            <a:normAutofit lnSpcReduction="10000"/>
          </a:bodyPr>
          <a:lstStyle/>
          <a:p>
            <a:pPr marL="0" indent="0">
              <a:buNone/>
            </a:pPr>
            <a:r>
              <a:rPr lang="en-US" dirty="0"/>
              <a:t>During 2013 and 2014 General Assembly sessions, legislation was passed with bipartisan support and signed into law by Governor McDonnell which provided that local departments of social services and licensed child-placing agencies may make independent living services available to persons 18 to 21 years of age who are released from commitment to DJJ after reaching age 18.</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3803425455"/>
      </p:ext>
    </p:extLst>
  </p:cSld>
  <p:clrMapOvr>
    <a:masterClrMapping/>
  </p:clrMapOvr>
  <p:transition>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Interagency Collaboration</a:t>
            </a:r>
          </a:p>
        </p:txBody>
      </p:sp>
      <p:sp>
        <p:nvSpPr>
          <p:cNvPr id="3" name="Content Placeholder 2"/>
          <p:cNvSpPr>
            <a:spLocks noGrp="1"/>
          </p:cNvSpPr>
          <p:nvPr>
            <p:ph idx="13"/>
          </p:nvPr>
        </p:nvSpPr>
        <p:spPr/>
        <p:txBody>
          <a:bodyPr>
            <a:normAutofit/>
          </a:bodyPr>
          <a:lstStyle/>
          <a:p>
            <a:pPr marL="0" indent="0">
              <a:buNone/>
            </a:pPr>
            <a:r>
              <a:rPr lang="en-US" dirty="0"/>
              <a:t>Memorandum of Agreement (MOA) between DJJ and Department of Social Services (DSS)</a:t>
            </a:r>
          </a:p>
          <a:p>
            <a:pPr lvl="1"/>
            <a:r>
              <a:rPr lang="en-US" dirty="0"/>
              <a:t>Gap in Continuum of Services and Lack of Coordination</a:t>
            </a:r>
          </a:p>
          <a:p>
            <a:pPr lvl="1"/>
            <a:endParaRPr lang="en-US" sz="500" dirty="0"/>
          </a:p>
          <a:p>
            <a:pPr lvl="1"/>
            <a:r>
              <a:rPr lang="en-US" dirty="0"/>
              <a:t>Children’s Cabinet Directive</a:t>
            </a:r>
          </a:p>
          <a:p>
            <a:pPr lvl="1"/>
            <a:endParaRPr lang="en-US" sz="500" dirty="0"/>
          </a:p>
          <a:p>
            <a:pPr lvl="1"/>
            <a:r>
              <a:rPr lang="en-US" dirty="0"/>
              <a:t>Inter-agency Workgroup</a:t>
            </a:r>
          </a:p>
          <a:p>
            <a:pPr lvl="1"/>
            <a:endParaRPr lang="en-US" sz="500" dirty="0"/>
          </a:p>
          <a:p>
            <a:pPr lvl="1"/>
            <a:r>
              <a:rPr lang="en-US" dirty="0"/>
              <a:t>Best Interests</a:t>
            </a:r>
          </a:p>
          <a:p>
            <a:pPr lvl="1"/>
            <a:endParaRPr lang="en-US" sz="500" dirty="0"/>
          </a:p>
          <a:p>
            <a:pPr lvl="1"/>
            <a:r>
              <a:rPr lang="en-US" dirty="0"/>
              <a:t>Agency and Collaborative Responsibilities</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4096422164"/>
      </p:ext>
    </p:extLst>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DJJ/DSS MOA</a:t>
            </a:r>
          </a:p>
        </p:txBody>
      </p:sp>
      <p:sp>
        <p:nvSpPr>
          <p:cNvPr id="3" name="Content Placeholder 2"/>
          <p:cNvSpPr>
            <a:spLocks noGrp="1"/>
          </p:cNvSpPr>
          <p:nvPr>
            <p:ph idx="13"/>
          </p:nvPr>
        </p:nvSpPr>
        <p:spPr/>
        <p:txBody>
          <a:bodyPr>
            <a:normAutofit lnSpcReduction="10000"/>
          </a:bodyPr>
          <a:lstStyle/>
          <a:p>
            <a:r>
              <a:rPr lang="en-US" dirty="0"/>
              <a:t>Applies to juveniles who are in foster care at time of their commitment (who will be under the age of 18 at release)</a:t>
            </a:r>
            <a:endParaRPr lang="en-US" sz="1200" dirty="0"/>
          </a:p>
          <a:p>
            <a:pPr lvl="1"/>
            <a:r>
              <a:rPr lang="en-US" sz="2400" dirty="0"/>
              <a:t>Requires ongoing collaboration and partnership, including family involvement</a:t>
            </a:r>
          </a:p>
          <a:p>
            <a:pPr lvl="1"/>
            <a:r>
              <a:rPr lang="en-US" sz="2400" dirty="0"/>
              <a:t>Case is classified as foster care prevention during commitment</a:t>
            </a:r>
          </a:p>
          <a:p>
            <a:pPr lvl="1"/>
            <a:r>
              <a:rPr lang="en-US" sz="2400" dirty="0"/>
              <a:t>Clarifies that funds will be available for continued local department of social services (LDSS) involvement throughout commitment</a:t>
            </a:r>
            <a:endParaRPr lang="en-US" sz="800" dirty="0"/>
          </a:p>
          <a:p>
            <a:r>
              <a:rPr lang="en-US" dirty="0"/>
              <a:t>Custody reverts to LDSS at conclusion of commitment</a:t>
            </a:r>
          </a:p>
        </p:txBody>
      </p:sp>
      <p:sp>
        <p:nvSpPr>
          <p:cNvPr id="4" name="Text Placeholder 3"/>
          <p:cNvSpPr>
            <a:spLocks noGrp="1"/>
          </p:cNvSpPr>
          <p:nvPr>
            <p:ph type="body" sz="quarter" idx="10"/>
          </p:nvPr>
        </p:nvSpPr>
        <p:spPr/>
        <p:txBody>
          <a:bodyPr/>
          <a:lstStyle/>
          <a:p>
            <a:endParaRPr lang="en-US"/>
          </a:p>
        </p:txBody>
      </p:sp>
    </p:spTree>
    <p:extLst>
      <p:ext uri="{BB962C8B-B14F-4D97-AF65-F5344CB8AC3E}">
        <p14:creationId xmlns:p14="http://schemas.microsoft.com/office/powerpoint/2010/main" val="1165777017"/>
      </p:ext>
    </p:extLst>
  </p:cSld>
  <p:clrMapOvr>
    <a:masterClrMapping/>
  </p:clrMapOvr>
  <p:transition>
    <p:fade/>
  </p:transition>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theme1.xml><?xml version="1.0" encoding="utf-8"?>
<a:theme xmlns:a="http://schemas.openxmlformats.org/drawingml/2006/main" name="DJJPowerPoint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D0D8E8"/>
        </a:solidFill>
        <a:ln>
          <a:solidFill>
            <a:schemeClr val="tx2">
              <a:lumMod val="75000"/>
            </a:schemeClr>
          </a:solidFill>
        </a:ln>
      </a:spPr>
      <a:bodyPr rtlCol="0" anchor="ctr"/>
      <a:lstStyle>
        <a:defPPr algn="ctr">
          <a:defRPr dirty="0"/>
        </a:defPPr>
      </a:lstStyle>
      <a:style>
        <a:lnRef idx="2">
          <a:schemeClr val="accent1">
            <a:shade val="50000"/>
          </a:schemeClr>
        </a:lnRef>
        <a:fillRef idx="1">
          <a:schemeClr val="accent1"/>
        </a:fillRef>
        <a:effectRef idx="0">
          <a:schemeClr val="accent1"/>
        </a:effectRef>
        <a:fontRef idx="minor">
          <a:schemeClr val="lt1"/>
        </a:fontRef>
      </a:style>
    </a:spDef>
    <a:txDef>
      <a:spPr/>
      <a:bodyPr vert="horz" wrap="square" lIns="91440" tIns="45720" rIns="91440" bIns="45720" rtlCol="0" anchor="t">
        <a:normAutofit/>
      </a:bodyPr>
      <a:lstStyle>
        <a:defPPr marL="347663" marR="0" indent="-347663" defTabSz="914400" rtl="0" eaLnBrk="1" fontAlgn="auto" latinLnBrk="0" hangingPunct="1">
          <a:lnSpc>
            <a:spcPct val="100000"/>
          </a:lnSpc>
          <a:spcBef>
            <a:spcPct val="0"/>
          </a:spcBef>
          <a:spcAft>
            <a:spcPts val="0"/>
          </a:spcAft>
          <a:buClrTx/>
          <a:buSzTx/>
          <a:buFont typeface="Arial" pitchFamily="34" charset="0"/>
          <a:buChar char="•"/>
          <a:tabLst/>
          <a:defRPr kumimoji="0" sz="3200" b="0" i="0" u="none" strike="noStrike" kern="1200" cap="none" spc="0" normalizeH="0" baseline="0" noProof="0" dirty="0" err="1" smtClean="0">
            <a:ln>
              <a:noFill/>
            </a:ln>
            <a:effectLst/>
            <a:uLnTx/>
            <a:uFillTx/>
            <a:latin typeface="Palatino Linotype" pitchFamily="18" charset="0"/>
            <a:ea typeface="+mj-ea"/>
            <a:cs typeface="+mj-cs"/>
          </a:defRPr>
        </a:defPPr>
      </a:lst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DJJPowerPointTemplate</Template>
  <TotalTime>834</TotalTime>
  <Words>593</Words>
  <Application>Microsoft Office PowerPoint</Application>
  <PresentationFormat>On-screen Show (4:3)</PresentationFormat>
  <Paragraphs>45</Paragraphs>
  <Slides>8</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Franklin Gothic Medium</vt:lpstr>
      <vt:lpstr>Palatino Linotype</vt:lpstr>
      <vt:lpstr>DJJPowerPointTemplate</vt:lpstr>
      <vt:lpstr>Department of Juvenile Justice and Juveniles in Foster Care</vt:lpstr>
      <vt:lpstr>Committed Juveniles in Foster Care, FY 2004 – 2013</vt:lpstr>
      <vt:lpstr>Committed Juveniles in Foster Care by Race, FY 2004 – 2013</vt:lpstr>
      <vt:lpstr>Committed Juveniles in Group Homes, FY 2004 - 2013</vt:lpstr>
      <vt:lpstr>Committed Juveniles in Group Homes by Race, FY 2004 - 2013</vt:lpstr>
      <vt:lpstr>Legislation</vt:lpstr>
      <vt:lpstr>Interagency Collaboration</vt:lpstr>
      <vt:lpstr>DJJ/DSS MOA</vt:lpstr>
    </vt:vector>
  </TitlesOfParts>
  <Company>Virginia IT Infrastructure Partnership</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Education to Commitment Pipeline</dc:title>
  <dc:creator>Jessica Turfboer</dc:creator>
  <cp:lastModifiedBy>Thomas-Miller, Jacquelyn</cp:lastModifiedBy>
  <cp:revision>75</cp:revision>
  <dcterms:created xsi:type="dcterms:W3CDTF">2013-04-11T18:10:43Z</dcterms:created>
  <dcterms:modified xsi:type="dcterms:W3CDTF">2016-06-20T13:36:45Z</dcterms:modified>
</cp:coreProperties>
</file>