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  <p:sldMasterId id="2147483648" r:id="rId2"/>
    <p:sldMasterId id="2147483656" r:id="rId3"/>
    <p:sldMasterId id="2147483660" r:id="rId4"/>
    <p:sldMasterId id="2147483658" r:id="rId5"/>
  </p:sldMasterIdLst>
  <p:notesMasterIdLst>
    <p:notesMasterId r:id="rId24"/>
  </p:notesMasterIdLst>
  <p:sldIdLst>
    <p:sldId id="259" r:id="rId6"/>
    <p:sldId id="379" r:id="rId7"/>
    <p:sldId id="393" r:id="rId8"/>
    <p:sldId id="362" r:id="rId9"/>
    <p:sldId id="380" r:id="rId10"/>
    <p:sldId id="381" r:id="rId11"/>
    <p:sldId id="382" r:id="rId12"/>
    <p:sldId id="383" r:id="rId13"/>
    <p:sldId id="384" r:id="rId14"/>
    <p:sldId id="385" r:id="rId15"/>
    <p:sldId id="386" r:id="rId16"/>
    <p:sldId id="389" r:id="rId17"/>
    <p:sldId id="387" r:id="rId18"/>
    <p:sldId id="388" r:id="rId19"/>
    <p:sldId id="390" r:id="rId20"/>
    <p:sldId id="391" r:id="rId21"/>
    <p:sldId id="392" r:id="rId22"/>
    <p:sldId id="294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84">
          <p15:clr>
            <a:srgbClr val="A4A3A4"/>
          </p15:clr>
        </p15:guide>
        <p15:guide id="2" pos="4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3B"/>
    <a:srgbClr val="CEB026"/>
    <a:srgbClr val="CCAE45"/>
    <a:srgbClr val="AC9E80"/>
    <a:srgbClr val="9E9174"/>
    <a:srgbClr val="55A5B4"/>
    <a:srgbClr val="D6B444"/>
    <a:srgbClr val="A12A2B"/>
    <a:srgbClr val="841F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47" autoAdjust="0"/>
  </p:normalViewPr>
  <p:slideViewPr>
    <p:cSldViewPr snapToGrid="0" snapToObjects="1">
      <p:cViewPr varScale="1">
        <p:scale>
          <a:sx n="69" d="100"/>
          <a:sy n="69" d="100"/>
        </p:scale>
        <p:origin x="234" y="72"/>
      </p:cViewPr>
      <p:guideLst>
        <p:guide orient="horz" pos="1984"/>
        <p:guide pos="4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AD2AF-4DF0-43AE-94F7-0D2FA61B0E15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32375-A5AD-4462-9C74-C45EE35DA7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313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32375-A5AD-4462-9C74-C45EE35DA7F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40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32375-A5AD-4462-9C74-C45EE35DA7F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761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32375-A5AD-4462-9C74-C45EE35DA7FE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014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32375-A5AD-4462-9C74-C45EE35DA7F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4459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32375-A5AD-4462-9C74-C45EE35DA7F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393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32375-A5AD-4462-9C74-C45EE35DA7F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018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32375-A5AD-4462-9C74-C45EE35DA7F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806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32375-A5AD-4462-9C74-C45EE35DA7F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781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95618" y="3607227"/>
            <a:ext cx="8229600" cy="587875"/>
          </a:xfrm>
          <a:prstGeom prst="rect">
            <a:avLst/>
          </a:prstGeom>
        </p:spPr>
        <p:txBody>
          <a:bodyPr vert="horz"/>
          <a:lstStyle>
            <a:lvl1pPr algn="l">
              <a:defRPr sz="3200">
                <a:solidFill>
                  <a:schemeClr val="bg1"/>
                </a:solidFill>
                <a:latin typeface="Times"/>
                <a:cs typeface="Time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95618" y="4190350"/>
            <a:ext cx="4075112" cy="547688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000">
                <a:solidFill>
                  <a:schemeClr val="bg1"/>
                </a:solidFill>
                <a:latin typeface="Times"/>
                <a:cs typeface="Times"/>
              </a:defRPr>
            </a:lvl1pPr>
            <a:lvl2pPr>
              <a:defRPr>
                <a:latin typeface="Times"/>
                <a:cs typeface="Times"/>
              </a:defRPr>
            </a:lvl2pPr>
            <a:lvl3pPr>
              <a:defRPr>
                <a:latin typeface="Times"/>
                <a:cs typeface="Times"/>
              </a:defRPr>
            </a:lvl3pPr>
            <a:lvl4pPr>
              <a:defRPr>
                <a:latin typeface="Times"/>
                <a:cs typeface="Times"/>
              </a:defRPr>
            </a:lvl4pPr>
            <a:lvl5pPr>
              <a:defRPr>
                <a:latin typeface="Times"/>
                <a:cs typeface="Times"/>
              </a:defRPr>
            </a:lvl5pPr>
          </a:lstStyle>
          <a:p>
            <a:pPr lvl="0"/>
            <a:r>
              <a:rPr lang="en-US" dirty="0" smtClean="0"/>
              <a:t>Click to edit Master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5BFB-37B9-4D43-B2AF-62443763D203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1B296-3DDF-4AF9-8224-77F306F8D8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157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5BFB-37B9-4D43-B2AF-62443763D203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1B296-3DDF-4AF9-8224-77F306F8D8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73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5BFB-37B9-4D43-B2AF-62443763D203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1B296-3DDF-4AF9-8224-77F306F8D8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1248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5BFB-37B9-4D43-B2AF-62443763D203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1B296-3DDF-4AF9-8224-77F306F8D8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303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5BFB-37B9-4D43-B2AF-62443763D203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1B296-3DDF-4AF9-8224-77F306F8D8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3547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5BFB-37B9-4D43-B2AF-62443763D203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1B296-3DDF-4AF9-8224-77F306F8D8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89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5BFB-37B9-4D43-B2AF-62443763D203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1B296-3DDF-4AF9-8224-77F306F8D8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3760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5BFB-37B9-4D43-B2AF-62443763D203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1B296-3DDF-4AF9-8224-77F306F8D8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0395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5BFB-37B9-4D43-B2AF-62443763D203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1B296-3DDF-4AF9-8224-77F306F8D8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7050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620264" y="344129"/>
            <a:ext cx="5687961" cy="598129"/>
          </a:xfrm>
          <a:prstGeom prst="rect">
            <a:avLst/>
          </a:prstGeom>
        </p:spPr>
        <p:txBody>
          <a:bodyPr vert="horz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20264" y="1884912"/>
            <a:ext cx="6702425" cy="4698768"/>
          </a:xfrm>
          <a:prstGeom prst="rect">
            <a:avLst/>
          </a:prstGeom>
        </p:spPr>
        <p:txBody>
          <a:bodyPr vert="horz"/>
          <a:lstStyle>
            <a:lvl1pPr>
              <a:buClr>
                <a:srgbClr val="55A5B4"/>
              </a:buClr>
              <a:buFontTx/>
              <a:buNone/>
              <a:defRPr sz="2400">
                <a:latin typeface="Times"/>
                <a:cs typeface="Times"/>
              </a:defRPr>
            </a:lvl1pPr>
            <a:lvl2pPr>
              <a:buClr>
                <a:srgbClr val="55A5B4"/>
              </a:buClr>
              <a:buFont typeface="Arial"/>
              <a:buChar char="•"/>
              <a:defRPr sz="2200">
                <a:latin typeface="Times"/>
                <a:cs typeface="Times"/>
              </a:defRPr>
            </a:lvl2pPr>
            <a:lvl3pPr>
              <a:buClr>
                <a:srgbClr val="55A5B4"/>
              </a:buClr>
              <a:buFont typeface="Arial"/>
              <a:buChar char="•"/>
              <a:defRPr>
                <a:latin typeface="Times"/>
                <a:cs typeface="Times"/>
              </a:defRPr>
            </a:lvl3pPr>
            <a:lvl4pPr>
              <a:buClr>
                <a:srgbClr val="55A5B4"/>
              </a:buClr>
              <a:buFont typeface="Arial"/>
              <a:buChar char="•"/>
              <a:defRPr>
                <a:latin typeface="Times"/>
                <a:cs typeface="Times"/>
              </a:defRPr>
            </a:lvl4pPr>
            <a:lvl5pPr>
              <a:buClr>
                <a:srgbClr val="55A5B4"/>
              </a:buClr>
              <a:buFont typeface="Arial"/>
              <a:buChar char="•"/>
              <a:defRPr>
                <a:latin typeface="Times"/>
                <a:cs typeface="Time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027172"/>
            <a:ext cx="274320" cy="985097"/>
          </a:xfrm>
          <a:prstGeom prst="rect">
            <a:avLst/>
          </a:prstGeom>
          <a:solidFill>
            <a:srgbClr val="CEB02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620264" y="344129"/>
            <a:ext cx="5687961" cy="598129"/>
          </a:xfrm>
          <a:prstGeom prst="rect">
            <a:avLst/>
          </a:prstGeom>
        </p:spPr>
        <p:txBody>
          <a:bodyPr vert="horz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20264" y="1884912"/>
            <a:ext cx="6702425" cy="4698768"/>
          </a:xfrm>
          <a:prstGeom prst="rect">
            <a:avLst/>
          </a:prstGeom>
        </p:spPr>
        <p:txBody>
          <a:bodyPr vert="horz"/>
          <a:lstStyle>
            <a:lvl1pPr>
              <a:buClr>
                <a:srgbClr val="55A5B4"/>
              </a:buClr>
              <a:buFontTx/>
              <a:buNone/>
              <a:defRPr sz="2400">
                <a:latin typeface="Times"/>
                <a:cs typeface="Times"/>
              </a:defRPr>
            </a:lvl1pPr>
            <a:lvl2pPr>
              <a:buClr>
                <a:srgbClr val="55A5B4"/>
              </a:buClr>
              <a:buFont typeface="Arial"/>
              <a:buChar char="•"/>
              <a:defRPr sz="2200">
                <a:latin typeface="Times"/>
                <a:cs typeface="Times"/>
              </a:defRPr>
            </a:lvl2pPr>
            <a:lvl3pPr>
              <a:buClr>
                <a:srgbClr val="55A5B4"/>
              </a:buClr>
              <a:buFont typeface="Arial"/>
              <a:buChar char="•"/>
              <a:defRPr>
                <a:latin typeface="Times"/>
                <a:cs typeface="Times"/>
              </a:defRPr>
            </a:lvl3pPr>
            <a:lvl4pPr>
              <a:buClr>
                <a:srgbClr val="55A5B4"/>
              </a:buClr>
              <a:buFont typeface="Arial"/>
              <a:buChar char="•"/>
              <a:defRPr>
                <a:latin typeface="Times"/>
                <a:cs typeface="Times"/>
              </a:defRPr>
            </a:lvl4pPr>
            <a:lvl5pPr>
              <a:buClr>
                <a:srgbClr val="55A5B4"/>
              </a:buClr>
              <a:buFont typeface="Arial"/>
              <a:buChar char="•"/>
              <a:defRPr>
                <a:latin typeface="Times"/>
                <a:cs typeface="Time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027172"/>
            <a:ext cx="274320" cy="985097"/>
          </a:xfrm>
          <a:prstGeom prst="rect">
            <a:avLst/>
          </a:prstGeom>
          <a:solidFill>
            <a:srgbClr val="55A5B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620264" y="344129"/>
            <a:ext cx="5687961" cy="598129"/>
          </a:xfrm>
          <a:prstGeom prst="rect">
            <a:avLst/>
          </a:prstGeom>
        </p:spPr>
        <p:txBody>
          <a:bodyPr vert="horz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20264" y="1884912"/>
            <a:ext cx="6702425" cy="4698768"/>
          </a:xfrm>
          <a:prstGeom prst="rect">
            <a:avLst/>
          </a:prstGeom>
        </p:spPr>
        <p:txBody>
          <a:bodyPr vert="horz"/>
          <a:lstStyle>
            <a:lvl1pPr>
              <a:buClr>
                <a:srgbClr val="55A5B4"/>
              </a:buClr>
              <a:buFontTx/>
              <a:buNone/>
              <a:defRPr sz="2400">
                <a:latin typeface="Times"/>
                <a:cs typeface="Times"/>
              </a:defRPr>
            </a:lvl1pPr>
            <a:lvl2pPr>
              <a:buClr>
                <a:srgbClr val="55A5B4"/>
              </a:buClr>
              <a:buFont typeface="Arial"/>
              <a:buChar char="•"/>
              <a:defRPr sz="2200">
                <a:latin typeface="Times"/>
                <a:cs typeface="Times"/>
              </a:defRPr>
            </a:lvl2pPr>
            <a:lvl3pPr>
              <a:buClr>
                <a:srgbClr val="55A5B4"/>
              </a:buClr>
              <a:buFont typeface="Arial"/>
              <a:buChar char="•"/>
              <a:defRPr>
                <a:latin typeface="Times"/>
                <a:cs typeface="Times"/>
              </a:defRPr>
            </a:lvl3pPr>
            <a:lvl4pPr>
              <a:buClr>
                <a:srgbClr val="55A5B4"/>
              </a:buClr>
              <a:buFont typeface="Arial"/>
              <a:buChar char="•"/>
              <a:defRPr>
                <a:latin typeface="Times"/>
                <a:cs typeface="Times"/>
              </a:defRPr>
            </a:lvl4pPr>
            <a:lvl5pPr>
              <a:buClr>
                <a:srgbClr val="55A5B4"/>
              </a:buClr>
              <a:buFont typeface="Arial"/>
              <a:buChar char="•"/>
              <a:defRPr>
                <a:latin typeface="Times"/>
                <a:cs typeface="Time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027172"/>
            <a:ext cx="274320" cy="985097"/>
          </a:xfrm>
          <a:prstGeom prst="rect">
            <a:avLst/>
          </a:prstGeom>
          <a:solidFill>
            <a:srgbClr val="AC9E8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620264" y="344129"/>
            <a:ext cx="5687961" cy="598129"/>
          </a:xfrm>
          <a:prstGeom prst="rect">
            <a:avLst/>
          </a:prstGeom>
        </p:spPr>
        <p:txBody>
          <a:bodyPr vert="horz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20264" y="1884912"/>
            <a:ext cx="6702425" cy="4698768"/>
          </a:xfrm>
          <a:prstGeom prst="rect">
            <a:avLst/>
          </a:prstGeom>
        </p:spPr>
        <p:txBody>
          <a:bodyPr vert="horz"/>
          <a:lstStyle>
            <a:lvl1pPr>
              <a:buClr>
                <a:srgbClr val="55A5B4"/>
              </a:buClr>
              <a:buFontTx/>
              <a:buNone/>
              <a:defRPr sz="2400">
                <a:latin typeface="Times"/>
                <a:cs typeface="Times"/>
              </a:defRPr>
            </a:lvl1pPr>
            <a:lvl2pPr>
              <a:buClr>
                <a:srgbClr val="55A5B4"/>
              </a:buClr>
              <a:buFont typeface="Arial"/>
              <a:buChar char="•"/>
              <a:defRPr sz="2200">
                <a:latin typeface="Times"/>
                <a:cs typeface="Times"/>
              </a:defRPr>
            </a:lvl2pPr>
            <a:lvl3pPr>
              <a:buClr>
                <a:srgbClr val="55A5B4"/>
              </a:buClr>
              <a:buFont typeface="Arial"/>
              <a:buChar char="•"/>
              <a:defRPr>
                <a:latin typeface="Times"/>
                <a:cs typeface="Times"/>
              </a:defRPr>
            </a:lvl3pPr>
            <a:lvl4pPr>
              <a:buClr>
                <a:srgbClr val="55A5B4"/>
              </a:buClr>
              <a:buFont typeface="Arial"/>
              <a:buChar char="•"/>
              <a:defRPr>
                <a:latin typeface="Times"/>
                <a:cs typeface="Times"/>
              </a:defRPr>
            </a:lvl4pPr>
            <a:lvl5pPr>
              <a:buClr>
                <a:srgbClr val="55A5B4"/>
              </a:buClr>
              <a:buFont typeface="Arial"/>
              <a:buChar char="•"/>
              <a:defRPr>
                <a:latin typeface="Times"/>
                <a:cs typeface="Time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027172"/>
            <a:ext cx="274320" cy="985097"/>
          </a:xfrm>
          <a:prstGeom prst="rect">
            <a:avLst/>
          </a:prstGeom>
          <a:solidFill>
            <a:srgbClr val="A12A2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620264" y="344129"/>
            <a:ext cx="5687961" cy="598129"/>
          </a:xfrm>
          <a:prstGeom prst="rect">
            <a:avLst/>
          </a:prstGeom>
        </p:spPr>
        <p:txBody>
          <a:bodyPr vert="horz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20264" y="1884912"/>
            <a:ext cx="6702425" cy="4698768"/>
          </a:xfrm>
          <a:prstGeom prst="rect">
            <a:avLst/>
          </a:prstGeom>
        </p:spPr>
        <p:txBody>
          <a:bodyPr vert="horz"/>
          <a:lstStyle>
            <a:lvl1pPr>
              <a:buClr>
                <a:srgbClr val="55A5B4"/>
              </a:buClr>
              <a:buFontTx/>
              <a:buNone/>
              <a:defRPr sz="2400">
                <a:latin typeface="Times"/>
                <a:cs typeface="Times"/>
              </a:defRPr>
            </a:lvl1pPr>
            <a:lvl2pPr>
              <a:buClr>
                <a:srgbClr val="55A5B4"/>
              </a:buClr>
              <a:buFont typeface="Arial"/>
              <a:buChar char="•"/>
              <a:defRPr sz="2200">
                <a:latin typeface="Times"/>
                <a:cs typeface="Times"/>
              </a:defRPr>
            </a:lvl2pPr>
            <a:lvl3pPr>
              <a:buClr>
                <a:srgbClr val="55A5B4"/>
              </a:buClr>
              <a:buFont typeface="Arial"/>
              <a:buChar char="•"/>
              <a:defRPr>
                <a:latin typeface="Times"/>
                <a:cs typeface="Times"/>
              </a:defRPr>
            </a:lvl3pPr>
            <a:lvl4pPr>
              <a:buClr>
                <a:srgbClr val="55A5B4"/>
              </a:buClr>
              <a:buFont typeface="Arial"/>
              <a:buChar char="•"/>
              <a:defRPr>
                <a:latin typeface="Times"/>
                <a:cs typeface="Times"/>
              </a:defRPr>
            </a:lvl4pPr>
            <a:lvl5pPr>
              <a:buClr>
                <a:srgbClr val="55A5B4"/>
              </a:buClr>
              <a:buFont typeface="Arial"/>
              <a:buChar char="•"/>
              <a:defRPr>
                <a:latin typeface="Times"/>
                <a:cs typeface="Time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5BFB-37B9-4D43-B2AF-62443763D203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1B296-3DDF-4AF9-8224-77F306F8D8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841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5BFB-37B9-4D43-B2AF-62443763D203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1B296-3DDF-4AF9-8224-77F306F8D8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268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8382000" y="64008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accent1"/>
                </a:solidFill>
                <a:latin typeface="Arial" charset="0"/>
              </a:defRPr>
            </a:lvl1pPr>
          </a:lstStyle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BDF811-6768-4E4D-B638-97171E3020C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55A5B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4572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55A5B4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457200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Times New Roman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4008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55A5B4"/>
                </a:solidFill>
                <a:latin typeface="Arial" charset="0"/>
              </a:defRPr>
            </a:lvl1pPr>
          </a:lstStyle>
          <a:p>
            <a:fld id="{CEBDF811-6768-4E4D-B638-97171E3020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65BFB-37B9-4D43-B2AF-62443763D203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1B296-3DDF-4AF9-8224-77F306F8D8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026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hconnery@mclean.harvard.ed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278" y="2993067"/>
            <a:ext cx="8647798" cy="587875"/>
          </a:xfrm>
        </p:spPr>
        <p:txBody>
          <a:bodyPr/>
          <a:lstStyle/>
          <a:p>
            <a:r>
              <a:rPr lang="en-US" sz="4000" dirty="0"/>
              <a:t>Addiction, overdose, suicide: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facts and myths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about treating opioid use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disorder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7421" y="4967780"/>
            <a:ext cx="4094328" cy="16312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b="1" dirty="0" smtClean="0"/>
          </a:p>
          <a:p>
            <a:r>
              <a:rPr lang="en-US" b="1" dirty="0" smtClean="0"/>
              <a:t>Hilary S. Connery, M.D., Ph.D.</a:t>
            </a:r>
          </a:p>
          <a:p>
            <a:r>
              <a:rPr lang="en-US" sz="1600" dirty="0" smtClean="0"/>
              <a:t>Clinical Director</a:t>
            </a:r>
          </a:p>
          <a:p>
            <a:r>
              <a:rPr lang="en-US" sz="1600" dirty="0" smtClean="0"/>
              <a:t>Division of Alcohol and Drug Abuse</a:t>
            </a:r>
          </a:p>
          <a:p>
            <a:r>
              <a:rPr lang="en-US" sz="1600" dirty="0" smtClean="0"/>
              <a:t>Assistant Professor of Psychiatry</a:t>
            </a:r>
          </a:p>
          <a:p>
            <a:r>
              <a:rPr lang="en-US" sz="1600" dirty="0" smtClean="0"/>
              <a:t>Harvard Medical School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177420" y="177418"/>
            <a:ext cx="8816454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Garamond"/>
              </a:rPr>
              <a:t>McLean Hospital  Division of Alcohol and Drug Abuse</a:t>
            </a:r>
            <a:endParaRPr lang="en-US" dirty="0" smtClean="0">
              <a:solidFill>
                <a:srgbClr val="000000"/>
              </a:solidFill>
              <a:latin typeface="Garamond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Garamond"/>
              </a:rPr>
              <a:t>The 7</a:t>
            </a:r>
            <a:r>
              <a:rPr lang="en-US" baseline="30000" dirty="0" smtClean="0">
                <a:solidFill>
                  <a:srgbClr val="000000"/>
                </a:solidFill>
                <a:latin typeface="Garamond"/>
              </a:rPr>
              <a:t>th</a:t>
            </a:r>
            <a:r>
              <a:rPr lang="en-US" dirty="0" smtClean="0">
                <a:solidFill>
                  <a:srgbClr val="000000"/>
                </a:solidFill>
                <a:latin typeface="Garamond"/>
              </a:rPr>
              <a:t> Massachusetts Family Impact Seminar</a:t>
            </a:r>
          </a:p>
          <a:p>
            <a:r>
              <a:rPr lang="en-US" dirty="0" smtClean="0">
                <a:solidFill>
                  <a:srgbClr val="000000"/>
                </a:solidFill>
                <a:latin typeface="Garamond"/>
              </a:rPr>
              <a:t>Massachusetts State House, Boston, MA</a:t>
            </a:r>
          </a:p>
          <a:p>
            <a:r>
              <a:rPr lang="en-US" dirty="0" smtClean="0">
                <a:solidFill>
                  <a:srgbClr val="000000"/>
                </a:solidFill>
                <a:latin typeface="Garamond"/>
              </a:rPr>
              <a:t>March 30, 2016</a:t>
            </a:r>
            <a:endParaRPr lang="en-US" dirty="0">
              <a:solidFill>
                <a:srgbClr val="000000"/>
              </a:solidFill>
              <a:latin typeface="Garamond"/>
            </a:endParaRPr>
          </a:p>
          <a:p>
            <a:pPr algn="ctr"/>
            <a:endParaRPr lang="en-US" dirty="0">
              <a:solidFill>
                <a:srgbClr val="000000"/>
              </a:solidFill>
              <a:latin typeface="Garamond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2360" y="2811264"/>
            <a:ext cx="91069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MYTH #3:</a:t>
            </a:r>
          </a:p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Opioid overdose deaths are accidents</a:t>
            </a:r>
          </a:p>
        </p:txBody>
      </p:sp>
    </p:spTree>
    <p:extLst>
      <p:ext uri="{BB962C8B-B14F-4D97-AF65-F5344CB8AC3E}">
        <p14:creationId xmlns:p14="http://schemas.microsoft.com/office/powerpoint/2010/main" val="1375962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Russian roulette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20264" y="1884912"/>
            <a:ext cx="7719064" cy="4698768"/>
          </a:xfrm>
        </p:spPr>
        <p:txBody>
          <a:bodyPr/>
          <a:lstStyle/>
          <a:p>
            <a:r>
              <a:rPr lang="en-US" sz="2800" dirty="0" smtClean="0"/>
              <a:t>Opioid users know they might die using.</a:t>
            </a:r>
          </a:p>
          <a:p>
            <a:endParaRPr lang="en-US" sz="2800" dirty="0"/>
          </a:p>
          <a:p>
            <a:r>
              <a:rPr lang="en-US" sz="2800" dirty="0" smtClean="0"/>
              <a:t>Many think it wouldn’t be so bad to go out that way.</a:t>
            </a:r>
          </a:p>
          <a:p>
            <a:endParaRPr lang="en-US" sz="2800" dirty="0"/>
          </a:p>
          <a:p>
            <a:r>
              <a:rPr lang="en-US" sz="2800" dirty="0" smtClean="0"/>
              <a:t>Some mostly wouldn’t want to die, but sometimes.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401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Suicide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20264" y="1884912"/>
            <a:ext cx="7719064" cy="4698768"/>
          </a:xfrm>
        </p:spPr>
        <p:txBody>
          <a:bodyPr/>
          <a:lstStyle/>
          <a:p>
            <a:r>
              <a:rPr lang="en-US" sz="2800" dirty="0" smtClean="0"/>
              <a:t>Suicide attempts reported by 42% of heroin users.</a:t>
            </a:r>
          </a:p>
          <a:p>
            <a:endParaRPr lang="en-US" sz="2800" dirty="0"/>
          </a:p>
          <a:p>
            <a:r>
              <a:rPr lang="en-US" sz="2800" dirty="0" smtClean="0"/>
              <a:t>Suicide deaths in 75% of Rx opioid deaths counted in Poison Control between 2006-2013.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303520" y="5941814"/>
            <a:ext cx="369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Darke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et al., 2015; West et al., 2015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669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2360" y="2811264"/>
            <a:ext cx="91069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MYTH #4:</a:t>
            </a:r>
          </a:p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We should just use non-opioid treatment </a:t>
            </a:r>
          </a:p>
        </p:txBody>
      </p:sp>
    </p:spTree>
    <p:extLst>
      <p:ext uri="{BB962C8B-B14F-4D97-AF65-F5344CB8AC3E}">
        <p14:creationId xmlns:p14="http://schemas.microsoft.com/office/powerpoint/2010/main" val="394174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many won’t respond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20264" y="1884912"/>
            <a:ext cx="7380736" cy="4698768"/>
          </a:xfrm>
        </p:spPr>
        <p:txBody>
          <a:bodyPr/>
          <a:lstStyle/>
          <a:p>
            <a:r>
              <a:rPr lang="en-US" sz="2800" dirty="0" err="1" smtClean="0"/>
              <a:t>Vivitrol</a:t>
            </a:r>
            <a:r>
              <a:rPr lang="en-US" sz="2800" dirty="0" smtClean="0"/>
              <a:t> stabilization still problematic</a:t>
            </a:r>
          </a:p>
          <a:p>
            <a:endParaRPr lang="en-US" sz="2800" dirty="0"/>
          </a:p>
          <a:p>
            <a:r>
              <a:rPr lang="en-US" sz="2800" dirty="0" smtClean="0"/>
              <a:t>High drop-out </a:t>
            </a:r>
          </a:p>
          <a:p>
            <a:endParaRPr lang="en-US" sz="2800" dirty="0"/>
          </a:p>
          <a:p>
            <a:r>
              <a:rPr lang="en-US" sz="2800" dirty="0" smtClean="0"/>
              <a:t>No preservation of opioid tolerance to protect against death with relapse</a:t>
            </a:r>
          </a:p>
          <a:p>
            <a:endParaRPr lang="en-US" sz="2800" dirty="0"/>
          </a:p>
          <a:p>
            <a:r>
              <a:rPr lang="en-US" sz="2800" b="1" i="1" dirty="0" smtClean="0">
                <a:solidFill>
                  <a:srgbClr val="00823B"/>
                </a:solidFill>
              </a:rPr>
              <a:t>Right now we need all three medications</a:t>
            </a:r>
            <a:endParaRPr lang="en-US" sz="2800" b="1" i="1" dirty="0">
              <a:solidFill>
                <a:srgbClr val="0082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478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2360" y="2811264"/>
            <a:ext cx="910693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What do families need in addition to naloxone training?</a:t>
            </a:r>
          </a:p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307478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support and education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2800" dirty="0" smtClean="0"/>
              <a:t>Peer support groups 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Clinical treatment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Law enforcement support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High-risk pregnancy support</a:t>
            </a:r>
          </a:p>
          <a:p>
            <a:pPr marL="914400" lvl="1" indent="-514350">
              <a:buAutoNum type="arabicPeriod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7082644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 of Insurance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2800" dirty="0" smtClean="0"/>
              <a:t>Medication access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Mental health care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Levels of care </a:t>
            </a:r>
          </a:p>
          <a:p>
            <a:pPr marL="514350" indent="-514350">
              <a:buAutoNum type="arabicPeriod"/>
            </a:pPr>
            <a:r>
              <a:rPr lang="en-US" sz="2800" dirty="0"/>
              <a:t>T</a:t>
            </a:r>
            <a:r>
              <a:rPr lang="en-US" sz="2800" dirty="0" smtClean="0"/>
              <a:t>oxicology services</a:t>
            </a:r>
          </a:p>
          <a:p>
            <a:pPr marL="514350" indent="-514350">
              <a:buAutoNum type="arabicPeriod"/>
            </a:pPr>
            <a:endParaRPr lang="en-US" sz="2800" dirty="0"/>
          </a:p>
          <a:p>
            <a:pPr marL="514350" indent="-514350">
              <a:buAutoNum type="arabicPeriod"/>
            </a:pPr>
            <a:r>
              <a:rPr lang="en-US" sz="2800" dirty="0" smtClean="0"/>
              <a:t>CHRONIC maintenance care</a:t>
            </a:r>
          </a:p>
          <a:p>
            <a:pPr marL="914400" lvl="1" indent="-514350">
              <a:buAutoNum type="arabicPeriod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2152160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422" y="6176410"/>
            <a:ext cx="8966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Thank you! 	</a:t>
            </a:r>
            <a:r>
              <a:rPr lang="en-US" dirty="0" smtClean="0">
                <a:hlinkClick r:id="rId3"/>
              </a:rPr>
              <a:t>hconnery@mclean.harvard.edu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972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disclosures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800" dirty="0" smtClean="0"/>
              <a:t>Or conflicts of interest to declare.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16385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 Line Up Front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800" dirty="0" smtClean="0"/>
              <a:t>Treatment works, in spite of what you hear.</a:t>
            </a:r>
          </a:p>
          <a:p>
            <a:endParaRPr lang="en-US" sz="2800" dirty="0"/>
          </a:p>
          <a:p>
            <a:r>
              <a:rPr lang="en-US" sz="2800" dirty="0" smtClean="0"/>
              <a:t>Objectives: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Understand rationale for medications to treat opioid use disorder.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Understand that self-harm and suicide contributes to overdose epidemic.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Advocate for opioid use disorder family needs.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05559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2360" y="2866128"/>
            <a:ext cx="91069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MYTH #1:</a:t>
            </a:r>
          </a:p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Medication is replacing a drug with a drug</a:t>
            </a:r>
          </a:p>
        </p:txBody>
      </p:sp>
    </p:spTree>
    <p:extLst>
      <p:ext uri="{BB962C8B-B14F-4D97-AF65-F5344CB8AC3E}">
        <p14:creationId xmlns:p14="http://schemas.microsoft.com/office/powerpoint/2010/main" val="2519625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diseased brain receptor</a:t>
            </a:r>
            <a:endParaRPr lang="en-US" dirty="0"/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6602842" y="2138989"/>
            <a:ext cx="2294270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kern="0" dirty="0" smtClean="0">
                <a:latin typeface="Arial" pitchFamily="34" charset="0"/>
              </a:rPr>
              <a:t>Medication</a:t>
            </a:r>
          </a:p>
        </p:txBody>
      </p:sp>
      <p:pic>
        <p:nvPicPr>
          <p:cNvPr id="7" name="Picture 6" descr="Overall view of the [micro]-OR structure."/>
          <p:cNvPicPr>
            <a:picLocks noChangeAspect="1" noChangeArrowheads="1"/>
          </p:cNvPicPr>
          <p:nvPr/>
        </p:nvPicPr>
        <p:blipFill rotWithShape="1">
          <a:blip r:embed="rId3"/>
          <a:srcRect r="21309"/>
          <a:stretch/>
        </p:blipFill>
        <p:spPr bwMode="auto">
          <a:xfrm>
            <a:off x="457201" y="1710615"/>
            <a:ext cx="6192194" cy="4769111"/>
          </a:xfrm>
          <a:prstGeom prst="rect">
            <a:avLst/>
          </a:prstGeom>
          <a:noFill/>
        </p:spPr>
      </p:pic>
      <p:cxnSp>
        <p:nvCxnSpPr>
          <p:cNvPr id="8" name="Elbow Connector 7"/>
          <p:cNvCxnSpPr/>
          <p:nvPr/>
        </p:nvCxnSpPr>
        <p:spPr>
          <a:xfrm rot="10800000" flipV="1">
            <a:off x="5468112" y="2743200"/>
            <a:ext cx="2404872" cy="301752"/>
          </a:xfrm>
          <a:prstGeom prst="bentConnector3">
            <a:avLst/>
          </a:prstGeom>
          <a:ln w="146050">
            <a:solidFill>
              <a:srgbClr val="92D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249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Stabilize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diseased brain receptor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blocks/stops receptor </a:t>
            </a:r>
            <a:endParaRPr lang="en-US" sz="2800" dirty="0" smtClean="0"/>
          </a:p>
          <a:p>
            <a:endParaRPr lang="en-US" dirty="0"/>
          </a:p>
          <a:p>
            <a:r>
              <a:rPr lang="en-US" dirty="0"/>
              <a:t>n</a:t>
            </a:r>
            <a:r>
              <a:rPr lang="en-US" dirty="0" smtClean="0"/>
              <a:t>altrexone (</a:t>
            </a:r>
            <a:r>
              <a:rPr lang="en-US" dirty="0" err="1" smtClean="0"/>
              <a:t>Vivitrol</a:t>
            </a:r>
            <a:r>
              <a:rPr lang="en-US" dirty="0" smtClean="0"/>
              <a:t>), naloxone (</a:t>
            </a:r>
            <a:r>
              <a:rPr lang="en-US" dirty="0" err="1" smtClean="0"/>
              <a:t>Narcan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sz="2800" b="1" dirty="0" smtClean="0">
                <a:solidFill>
                  <a:srgbClr val="00823B"/>
                </a:solidFill>
              </a:rPr>
              <a:t>activates receptor</a:t>
            </a:r>
          </a:p>
          <a:p>
            <a:endParaRPr lang="en-US" dirty="0"/>
          </a:p>
          <a:p>
            <a:r>
              <a:rPr lang="en-US" dirty="0"/>
              <a:t>b</a:t>
            </a:r>
            <a:r>
              <a:rPr lang="en-US" dirty="0" smtClean="0"/>
              <a:t>uprenorphine (</a:t>
            </a:r>
            <a:r>
              <a:rPr lang="en-US" dirty="0" err="1" smtClean="0"/>
              <a:t>Suboxone</a:t>
            </a:r>
            <a:r>
              <a:rPr lang="en-US" dirty="0" smtClean="0"/>
              <a:t>), methadone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998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Twice as likely to be opioid-free!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20264" y="1884912"/>
            <a:ext cx="7408168" cy="4698768"/>
          </a:xfrm>
        </p:spPr>
        <p:txBody>
          <a:bodyPr/>
          <a:lstStyle/>
          <a:p>
            <a:r>
              <a:rPr lang="en-US" sz="2800" dirty="0" smtClean="0"/>
              <a:t>Medications + therapy doubles good outcomes</a:t>
            </a:r>
          </a:p>
          <a:p>
            <a:r>
              <a:rPr lang="en-US" sz="2800" dirty="0" smtClean="0"/>
              <a:t>and reduces overdose </a:t>
            </a:r>
          </a:p>
          <a:p>
            <a:endParaRPr lang="en-US" sz="2800" dirty="0"/>
          </a:p>
          <a:p>
            <a:r>
              <a:rPr lang="en-US" sz="2800" dirty="0" smtClean="0"/>
              <a:t>Medications alone DON’T work </a:t>
            </a:r>
          </a:p>
          <a:p>
            <a:endParaRPr lang="en-US" sz="2800" dirty="0"/>
          </a:p>
          <a:p>
            <a:r>
              <a:rPr lang="en-US" sz="2800" dirty="0" smtClean="0"/>
              <a:t>Therapy alone may work for 5%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59434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2360" y="2811264"/>
            <a:ext cx="910693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MYTH #2:</a:t>
            </a:r>
          </a:p>
          <a:p>
            <a:pPr algn="ctr"/>
            <a:r>
              <a:rPr lang="en-US" sz="4000" b="1" dirty="0" err="1" smtClean="0">
                <a:solidFill>
                  <a:schemeClr val="bg1"/>
                </a:solidFill>
              </a:rPr>
              <a:t>Suboxone</a:t>
            </a:r>
            <a:r>
              <a:rPr lang="en-US" sz="4000" b="1" dirty="0" smtClean="0">
                <a:solidFill>
                  <a:schemeClr val="bg1"/>
                </a:solidFill>
              </a:rPr>
              <a:t> and methadone treatment cause overdose deaths</a:t>
            </a:r>
          </a:p>
        </p:txBody>
      </p:sp>
    </p:spTree>
    <p:extLst>
      <p:ext uri="{BB962C8B-B14F-4D97-AF65-F5344CB8AC3E}">
        <p14:creationId xmlns:p14="http://schemas.microsoft.com/office/powerpoint/2010/main" val="3856266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FACT: not in treatment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20264" y="1884912"/>
            <a:ext cx="7499608" cy="4698768"/>
          </a:xfrm>
        </p:spPr>
        <p:txBody>
          <a:bodyPr/>
          <a:lstStyle/>
          <a:p>
            <a:r>
              <a:rPr lang="en-US" sz="2800" dirty="0" smtClean="0"/>
              <a:t>Both treatments reduce overdose deaths</a:t>
            </a:r>
          </a:p>
          <a:p>
            <a:endParaRPr lang="en-US" sz="2800" dirty="0"/>
          </a:p>
          <a:p>
            <a:r>
              <a:rPr lang="en-US" sz="2800" i="1" dirty="0" smtClean="0"/>
              <a:t>Illicit</a:t>
            </a:r>
            <a:r>
              <a:rPr lang="en-US" sz="2800" dirty="0" smtClean="0"/>
              <a:t> </a:t>
            </a:r>
            <a:r>
              <a:rPr lang="en-US" sz="2800" dirty="0" err="1" smtClean="0"/>
              <a:t>Suboxone</a:t>
            </a:r>
            <a:r>
              <a:rPr lang="en-US" sz="2800" dirty="0" smtClean="0"/>
              <a:t>/methadone overdose is real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4728145"/>
      </p:ext>
    </p:extLst>
  </p:cSld>
  <p:clrMapOvr>
    <a:masterClrMapping/>
  </p:clrMapOvr>
</p:sld>
</file>

<file path=ppt/theme/theme1.xml><?xml version="1.0" encoding="utf-8"?>
<a:theme xmlns:a="http://schemas.openxmlformats.org/drawingml/2006/main" name="McLean 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cLean Text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McLean Watermar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cLean Back P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8853</TotalTime>
  <Words>371</Words>
  <Application>Microsoft Office PowerPoint</Application>
  <PresentationFormat>On-screen Show (4:3)</PresentationFormat>
  <Paragraphs>91</Paragraphs>
  <Slides>18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Calibri</vt:lpstr>
      <vt:lpstr>Garamond</vt:lpstr>
      <vt:lpstr>Times</vt:lpstr>
      <vt:lpstr>Times New Roman</vt:lpstr>
      <vt:lpstr>McLean Title Slide</vt:lpstr>
      <vt:lpstr>McLean Text Slide</vt:lpstr>
      <vt:lpstr>McLean Watermark</vt:lpstr>
      <vt:lpstr>Custom Design</vt:lpstr>
      <vt:lpstr>McLean Back Page</vt:lpstr>
      <vt:lpstr>Addiction, overdose, suicide:  facts and myths about treating opioid use disorder </vt:lpstr>
      <vt:lpstr>No disclosures</vt:lpstr>
      <vt:lpstr>Bottom Line Up Front</vt:lpstr>
      <vt:lpstr>PowerPoint Presentation</vt:lpstr>
      <vt:lpstr>Target diseased brain receptor</vt:lpstr>
      <vt:lpstr>Stabilize diseased brain receptor</vt:lpstr>
      <vt:lpstr>Twice as likely to be opioid-free!</vt:lpstr>
      <vt:lpstr>PowerPoint Presentation</vt:lpstr>
      <vt:lpstr>FACT: not in treatment</vt:lpstr>
      <vt:lpstr>PowerPoint Presentation</vt:lpstr>
      <vt:lpstr>Russian roulette</vt:lpstr>
      <vt:lpstr>Suicide</vt:lpstr>
      <vt:lpstr>PowerPoint Presentation</vt:lpstr>
      <vt:lpstr>PROBLEM: many won’t respond</vt:lpstr>
      <vt:lpstr>PowerPoint Presentation</vt:lpstr>
      <vt:lpstr>Family support and education</vt:lpstr>
      <vt:lpstr>Division of Insurance </vt:lpstr>
      <vt:lpstr>PowerPoint Presentation</vt:lpstr>
    </vt:vector>
  </TitlesOfParts>
  <Company>Winsor Cobb Design,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Jane Winsor User</dc:creator>
  <cp:lastModifiedBy>Thomas-Miller, Jacquelyn</cp:lastModifiedBy>
  <cp:revision>445</cp:revision>
  <dcterms:created xsi:type="dcterms:W3CDTF">2012-06-27T15:48:34Z</dcterms:created>
  <dcterms:modified xsi:type="dcterms:W3CDTF">2016-03-29T19:04:15Z</dcterms:modified>
</cp:coreProperties>
</file>