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5"/>
  </p:notesMasterIdLst>
  <p:sldIdLst>
    <p:sldId id="258" r:id="rId5"/>
    <p:sldId id="338" r:id="rId6"/>
    <p:sldId id="314" r:id="rId7"/>
    <p:sldId id="339" r:id="rId8"/>
    <p:sldId id="315" r:id="rId9"/>
    <p:sldId id="316" r:id="rId10"/>
    <p:sldId id="340" r:id="rId11"/>
    <p:sldId id="341" r:id="rId12"/>
    <p:sldId id="319" r:id="rId13"/>
    <p:sldId id="320" r:id="rId14"/>
    <p:sldId id="342" r:id="rId15"/>
    <p:sldId id="343" r:id="rId16"/>
    <p:sldId id="344" r:id="rId17"/>
    <p:sldId id="345" r:id="rId18"/>
    <p:sldId id="346" r:id="rId19"/>
    <p:sldId id="323" r:id="rId20"/>
    <p:sldId id="324" r:id="rId21"/>
    <p:sldId id="347" r:id="rId22"/>
    <p:sldId id="329" r:id="rId23"/>
    <p:sldId id="334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288" r:id="rId3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42" autoAdjust="0"/>
  </p:normalViewPr>
  <p:slideViewPr>
    <p:cSldViewPr snapToGrid="0" snapToObjects="1">
      <p:cViewPr varScale="1">
        <p:scale>
          <a:sx n="74" d="100"/>
          <a:sy n="74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201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y-fp1\company\KCOUNT\KCOUNT\Indiana%20Data%20Book\2013\Excel%20Files%20for%20Graphs\Family%20&amp;%20Community%202013%20DB%2010.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youth-my.sharepoint.com/personal/mpoletika_iyi_org/Documents/Data%20Requests/Internal/Data%20for%20Jul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youth-my.sharepoint.com/personal/mpoletika_iyi_org/Documents/Data%20Requests/Internal/Data%20for%20Juli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Y-FP1\company\KCOUNT\KCOUNT\Indiana%20Data%20Book\2012\data%20files%20and%20narratives\ATOD%20trend%20use%202013%20DB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y-fp1\company\KCOUNT\KCOUNT\Indiana%20Data%20Book\2017\Health\Health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y-fp1\company\KCOUNT\KCOUNT\Indiana%20Data%20Book\2017\Health\Health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Children by Family Type, Indiana: 2012</a:t>
            </a:r>
          </a:p>
        </c:rich>
      </c:tx>
      <c:layout>
        <c:manualLayout>
          <c:xMode val="edge"/>
          <c:yMode val="edge"/>
          <c:x val="0.22112954300941692"/>
          <c:y val="7.92438909823696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627318460192572"/>
          <c:y val="0.20435440361621471"/>
          <c:w val="0.44074693788276492"/>
          <c:h val="0.7345782298046075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95975503062163"/>
          <c:y val="0.47847513852435131"/>
          <c:w val="0.30337357830271583"/>
          <c:h val="0.251151574803149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bg1"/>
                </a:solidFill>
              </a:rPr>
              <a:t>Percentage of Students Who</a:t>
            </a:r>
            <a:r>
              <a:rPr lang="en-US" sz="1800" baseline="0" dirty="0">
                <a:solidFill>
                  <a:schemeClr val="bg1"/>
                </a:solidFill>
              </a:rPr>
              <a:t> Seriously Considered Attempting Suicide in the Last 12 Months, Indiana: 2015</a:t>
            </a:r>
            <a:endParaRPr lang="en-US" sz="1800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69-41D8-B47C-AAA97887381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69-41D8-B47C-AAA97887381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569-41D8-B47C-AAA978873810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69-41D8-B47C-AAA978873810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69-41D8-B47C-AAA978873810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569-41D8-B47C-AAA978873810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569-41D8-B47C-AAA9788738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'Considred Attempting Suicide'!$B$2:$B$8</c:f>
              <c:strCache>
                <c:ptCount val="7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  <c:pt idx="3">
                  <c:v>Black</c:v>
                </c:pt>
                <c:pt idx="4">
                  <c:v>Hispanic</c:v>
                </c:pt>
                <c:pt idx="5">
                  <c:v>White</c:v>
                </c:pt>
                <c:pt idx="6">
                  <c:v>Multiple Races</c:v>
                </c:pt>
              </c:strCache>
            </c:strRef>
          </c:cat>
          <c:val>
            <c:numRef>
              <c:f>'Considred Attempting Suicide'!$C$2:$C$8</c:f>
              <c:numCache>
                <c:formatCode>General</c:formatCode>
                <c:ptCount val="7"/>
                <c:pt idx="0">
                  <c:v>0.19800000000000001</c:v>
                </c:pt>
                <c:pt idx="1">
                  <c:v>0.13700000000000001</c:v>
                </c:pt>
                <c:pt idx="2">
                  <c:v>0.26</c:v>
                </c:pt>
                <c:pt idx="3">
                  <c:v>0.222</c:v>
                </c:pt>
                <c:pt idx="4">
                  <c:v>0.23799999999999999</c:v>
                </c:pt>
                <c:pt idx="5">
                  <c:v>0.189</c:v>
                </c:pt>
                <c:pt idx="6">
                  <c:v>0.25900000000000001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569-41D8-B47C-AAA978873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3718488"/>
        <c:axId val="293712608"/>
      </c:barChart>
      <c:catAx>
        <c:axId val="29371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712608"/>
        <c:crosses val="autoZero"/>
        <c:auto val="1"/>
        <c:lblAlgn val="ctr"/>
        <c:lblOffset val="100"/>
        <c:noMultiLvlLbl val="0"/>
      </c:catAx>
      <c:valAx>
        <c:axId val="293712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3718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bg1"/>
                </a:solidFill>
              </a:rPr>
              <a:t>Percentage of Students Who Attempted Suicide One or More Times During the Past 12 Months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7D-482B-BC0B-562B1202E3F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7D-482B-BC0B-562B1202E3F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7D-482B-BC0B-562B1202E3F4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F7D-482B-BC0B-562B1202E3F4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F7D-482B-BC0B-562B1202E3F4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F7D-482B-BC0B-562B1202E3F4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F7D-482B-BC0B-562B1202E3F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'Attempted Suicide'!$B$2:$B$8</c:f>
              <c:strCache>
                <c:ptCount val="7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  <c:pt idx="3">
                  <c:v>Black</c:v>
                </c:pt>
                <c:pt idx="4">
                  <c:v>Hispanic</c:v>
                </c:pt>
                <c:pt idx="5">
                  <c:v>White</c:v>
                </c:pt>
                <c:pt idx="6">
                  <c:v>Multiple Races</c:v>
                </c:pt>
              </c:strCache>
            </c:strRef>
          </c:cat>
          <c:val>
            <c:numRef>
              <c:f>'Attempted Suicide'!$C$2:$C$8</c:f>
              <c:numCache>
                <c:formatCode>General</c:formatCode>
                <c:ptCount val="7"/>
                <c:pt idx="0">
                  <c:v>9.9000000000000005E-2</c:v>
                </c:pt>
                <c:pt idx="1">
                  <c:v>8.6999999999999994E-2</c:v>
                </c:pt>
                <c:pt idx="2">
                  <c:v>0.109</c:v>
                </c:pt>
                <c:pt idx="3">
                  <c:v>0.14499999999999999</c:v>
                </c:pt>
                <c:pt idx="4">
                  <c:v>0.155</c:v>
                </c:pt>
                <c:pt idx="5">
                  <c:v>8.6999999999999994E-2</c:v>
                </c:pt>
                <c:pt idx="6">
                  <c:v>0.105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F7D-482B-BC0B-562B1202E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3713392"/>
        <c:axId val="293713784"/>
      </c:barChart>
      <c:catAx>
        <c:axId val="29371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713784"/>
        <c:crosses val="autoZero"/>
        <c:auto val="1"/>
        <c:lblAlgn val="ctr"/>
        <c:lblOffset val="100"/>
        <c:noMultiLvlLbl val="0"/>
      </c:catAx>
      <c:valAx>
        <c:axId val="293713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371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Percentage of High School 12th Graders Reporting Ever Using, Indiana: 2002-2013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4531204432779237E-2"/>
          <c:y val="0.16783230576288691"/>
          <c:w val="0.57359379556722057"/>
          <c:h val="0.74312284493850378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Cigarettes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numRef>
              <c:f>Sheet1!$B$2:$M$2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Sheet1!$B$3:$M$3</c:f>
              <c:numCache>
                <c:formatCode>0.0%</c:formatCode>
                <c:ptCount val="12"/>
                <c:pt idx="0">
                  <c:v>0.60500000000000065</c:v>
                </c:pt>
                <c:pt idx="1">
                  <c:v>0.55900000000000005</c:v>
                </c:pt>
                <c:pt idx="2">
                  <c:v>0.53900000000000003</c:v>
                </c:pt>
                <c:pt idx="3">
                  <c:v>0.51900000000000002</c:v>
                </c:pt>
                <c:pt idx="4">
                  <c:v>0.50900000000000001</c:v>
                </c:pt>
                <c:pt idx="5">
                  <c:v>0.48400000000000032</c:v>
                </c:pt>
                <c:pt idx="6">
                  <c:v>0.48200000000000032</c:v>
                </c:pt>
                <c:pt idx="7">
                  <c:v>0.46900000000000008</c:v>
                </c:pt>
                <c:pt idx="8">
                  <c:v>0.43700000000000239</c:v>
                </c:pt>
                <c:pt idx="9">
                  <c:v>0.42100000000000032</c:v>
                </c:pt>
                <c:pt idx="10">
                  <c:v>0.39900000000000307</c:v>
                </c:pt>
                <c:pt idx="11">
                  <c:v>0.36600000000000038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F32-418F-9BCD-2702F770912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Pipe</c:v>
                </c:pt>
              </c:strCache>
            </c:strRef>
          </c:tx>
          <c:cat>
            <c:numRef>
              <c:f>Sheet1!$B$2:$M$2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Sheet1!$B$4:$M$4</c:f>
              <c:numCache>
                <c:formatCode>0.0%</c:formatCode>
                <c:ptCount val="12"/>
                <c:pt idx="0">
                  <c:v>0.10900000000000012</c:v>
                </c:pt>
                <c:pt idx="1">
                  <c:v>9.7000000000000017E-2</c:v>
                </c:pt>
                <c:pt idx="2">
                  <c:v>0.1</c:v>
                </c:pt>
                <c:pt idx="3">
                  <c:v>0.10500000000000002</c:v>
                </c:pt>
                <c:pt idx="4">
                  <c:v>0.10700000000000012</c:v>
                </c:pt>
                <c:pt idx="5">
                  <c:v>0.2</c:v>
                </c:pt>
                <c:pt idx="6">
                  <c:v>0.22600000000000001</c:v>
                </c:pt>
                <c:pt idx="7">
                  <c:v>0.22900000000000001</c:v>
                </c:pt>
                <c:pt idx="8">
                  <c:v>0.27500000000000002</c:v>
                </c:pt>
                <c:pt idx="9">
                  <c:v>0.27100000000000002</c:v>
                </c:pt>
                <c:pt idx="10">
                  <c:v>0.26200000000000001</c:v>
                </c:pt>
                <c:pt idx="11">
                  <c:v>0.26700000000000002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F32-418F-9BCD-2702F7709129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Alcohol</c:v>
                </c:pt>
              </c:strCache>
            </c:strRef>
          </c:tx>
          <c:cat>
            <c:numRef>
              <c:f>Sheet1!$B$2:$M$2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Sheet1!$B$5:$M$5</c:f>
              <c:numCache>
                <c:formatCode>0.0%</c:formatCode>
                <c:ptCount val="12"/>
                <c:pt idx="0">
                  <c:v>0.77300000000000535</c:v>
                </c:pt>
                <c:pt idx="1">
                  <c:v>0.74800000000000477</c:v>
                </c:pt>
                <c:pt idx="2">
                  <c:v>0.72400000000000064</c:v>
                </c:pt>
                <c:pt idx="3">
                  <c:v>0.72300000000000064</c:v>
                </c:pt>
                <c:pt idx="4">
                  <c:v>0.70200000000000062</c:v>
                </c:pt>
                <c:pt idx="5">
                  <c:v>0.69200000000000061</c:v>
                </c:pt>
                <c:pt idx="6">
                  <c:v>0.68500000000000005</c:v>
                </c:pt>
                <c:pt idx="7">
                  <c:v>0.66500000000000714</c:v>
                </c:pt>
                <c:pt idx="8">
                  <c:v>0.67800000000000815</c:v>
                </c:pt>
                <c:pt idx="9">
                  <c:v>0.65400000000000602</c:v>
                </c:pt>
                <c:pt idx="10">
                  <c:v>0.65100000000000569</c:v>
                </c:pt>
                <c:pt idx="11">
                  <c:v>0.61700000000000477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F32-418F-9BCD-2702F7709129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Marijuana</c:v>
                </c:pt>
              </c:strCache>
            </c:strRef>
          </c:tx>
          <c:spPr>
            <a:ln>
              <a:solidFill>
                <a:schemeClr val="accent4">
                  <a:lumMod val="20000"/>
                  <a:lumOff val="80000"/>
                </a:schemeClr>
              </a:solidFill>
            </a:ln>
          </c:spPr>
          <c:marker>
            <c:spPr>
              <a:solidFill>
                <a:schemeClr val="accent4">
                  <a:lumMod val="40000"/>
                  <a:lumOff val="60000"/>
                </a:schemeClr>
              </a:solidFill>
            </c:spPr>
          </c:marker>
          <c:cat>
            <c:numRef>
              <c:f>Sheet1!$B$2:$M$2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Sheet1!$B$6:$M$6</c:f>
              <c:numCache>
                <c:formatCode>0.0%</c:formatCode>
                <c:ptCount val="12"/>
                <c:pt idx="0">
                  <c:v>0.44800000000000001</c:v>
                </c:pt>
                <c:pt idx="1">
                  <c:v>0.42300000000000032</c:v>
                </c:pt>
                <c:pt idx="2">
                  <c:v>0.40500000000000008</c:v>
                </c:pt>
                <c:pt idx="3">
                  <c:v>0.40100000000000002</c:v>
                </c:pt>
                <c:pt idx="4">
                  <c:v>0.37100000000000088</c:v>
                </c:pt>
                <c:pt idx="5">
                  <c:v>0.36500000000000032</c:v>
                </c:pt>
                <c:pt idx="6">
                  <c:v>0.36500000000000032</c:v>
                </c:pt>
                <c:pt idx="7">
                  <c:v>0.36800000000000038</c:v>
                </c:pt>
                <c:pt idx="8">
                  <c:v>0.38600000000000267</c:v>
                </c:pt>
                <c:pt idx="9">
                  <c:v>0.38600000000000267</c:v>
                </c:pt>
                <c:pt idx="10">
                  <c:v>0.37500000000000239</c:v>
                </c:pt>
                <c:pt idx="11">
                  <c:v>0.36000000000000032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F32-418F-9BCD-2702F7709129}"/>
            </c:ext>
          </c:extLst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Prescription Drugs</c:v>
                </c:pt>
              </c:strCache>
            </c:strRef>
          </c:tx>
          <c:marker>
            <c:symbol val="star"/>
            <c:size val="7"/>
            <c:spPr>
              <a:noFill/>
            </c:spPr>
          </c:marker>
          <c:cat>
            <c:numRef>
              <c:f>Sheet1!$B$2:$M$2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Sheet1!$B$7:$M$7</c:f>
              <c:numCache>
                <c:formatCode>0.0%</c:formatCode>
                <c:ptCount val="12"/>
                <c:pt idx="0">
                  <c:v>7.2000000000000022E-2</c:v>
                </c:pt>
                <c:pt idx="1">
                  <c:v>6.9000000000000034E-2</c:v>
                </c:pt>
                <c:pt idx="2">
                  <c:v>6.3E-2</c:v>
                </c:pt>
                <c:pt idx="3">
                  <c:v>7.1000000000000008E-2</c:v>
                </c:pt>
                <c:pt idx="4">
                  <c:v>7.0000000000000021E-2</c:v>
                </c:pt>
                <c:pt idx="5">
                  <c:v>0.113</c:v>
                </c:pt>
                <c:pt idx="6">
                  <c:v>0.11800000000000002</c:v>
                </c:pt>
                <c:pt idx="7">
                  <c:v>0.11600000000000002</c:v>
                </c:pt>
                <c:pt idx="8">
                  <c:v>0.14600000000000021</c:v>
                </c:pt>
                <c:pt idx="9">
                  <c:v>0.14600000000000021</c:v>
                </c:pt>
                <c:pt idx="10">
                  <c:v>0.14500000000000021</c:v>
                </c:pt>
                <c:pt idx="11">
                  <c:v>0.14300000000000004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F32-418F-9BCD-2702F7709129}"/>
            </c:ext>
          </c:extLst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Inhalants</c:v>
                </c:pt>
              </c:strCache>
            </c:strRef>
          </c:tx>
          <c:cat>
            <c:numRef>
              <c:f>Sheet1!$B$2:$M$2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Sheet1!$B$8:$M$8</c:f>
              <c:numCache>
                <c:formatCode>0.0%</c:formatCode>
                <c:ptCount val="12"/>
                <c:pt idx="0">
                  <c:v>0.10300000000000002</c:v>
                </c:pt>
                <c:pt idx="1">
                  <c:v>9.6000000000000044E-2</c:v>
                </c:pt>
                <c:pt idx="2">
                  <c:v>9.5000000000000043E-2</c:v>
                </c:pt>
                <c:pt idx="3">
                  <c:v>9.6000000000000044E-2</c:v>
                </c:pt>
                <c:pt idx="4">
                  <c:v>0.10100000000000002</c:v>
                </c:pt>
                <c:pt idx="5">
                  <c:v>8.5000000000000048E-2</c:v>
                </c:pt>
                <c:pt idx="6">
                  <c:v>9.0000000000000024E-2</c:v>
                </c:pt>
                <c:pt idx="7">
                  <c:v>8.0000000000000043E-2</c:v>
                </c:pt>
                <c:pt idx="8">
                  <c:v>8.2000000000000017E-2</c:v>
                </c:pt>
                <c:pt idx="9">
                  <c:v>7.8000000000000014E-2</c:v>
                </c:pt>
                <c:pt idx="10">
                  <c:v>6.6000000000000003E-2</c:v>
                </c:pt>
                <c:pt idx="11">
                  <c:v>5.1000000000000004E-2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F32-418F-9BCD-2702F7709129}"/>
            </c:ext>
          </c:extLst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Over the Counter Drugs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noFill/>
              <a:ln>
                <a:solidFill>
                  <a:srgbClr val="00B050"/>
                </a:solidFill>
              </a:ln>
            </c:spPr>
          </c:marker>
          <c:cat>
            <c:numRef>
              <c:f>Sheet1!$B$2:$M$2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Sheet1!$B$9:$M$9</c:f>
              <c:numCache>
                <c:formatCode>General</c:formatCode>
                <c:ptCount val="12"/>
                <c:pt idx="5" formatCode="0.0%">
                  <c:v>0.13500000000000001</c:v>
                </c:pt>
                <c:pt idx="6" formatCode="0.0%">
                  <c:v>0.129</c:v>
                </c:pt>
                <c:pt idx="7" formatCode="0.0%">
                  <c:v>0.125</c:v>
                </c:pt>
                <c:pt idx="8" formatCode="0.0%">
                  <c:v>0.1</c:v>
                </c:pt>
                <c:pt idx="9" formatCode="0.0%">
                  <c:v>9.7000000000000017E-2</c:v>
                </c:pt>
                <c:pt idx="10" formatCode="0.0%">
                  <c:v>9.6000000000000044E-2</c:v>
                </c:pt>
                <c:pt idx="11" formatCode="0.0%">
                  <c:v>8.3000000000000046E-2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F32-418F-9BCD-2702F7709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420232"/>
        <c:axId val="247420624"/>
      </c:lineChart>
      <c:catAx>
        <c:axId val="247420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420624"/>
        <c:crosses val="autoZero"/>
        <c:auto val="1"/>
        <c:lblAlgn val="ctr"/>
        <c:lblOffset val="100"/>
        <c:tickLblSkip val="2"/>
        <c:noMultiLvlLbl val="0"/>
      </c:catAx>
      <c:valAx>
        <c:axId val="24742062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247420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27314814814811"/>
          <c:y val="0.25044502484413711"/>
          <c:w val="0.29252314814814817"/>
          <c:h val="0.495770003928383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'Drinking Alcohol by Age'!$B$1</c:f>
              <c:strCache>
                <c:ptCount val="1"/>
                <c:pt idx="0">
                  <c:v>Alcohol Use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'Drinking Alcohol by Age'!$A$2:$A$7</c:f>
              <c:strCache>
                <c:ptCount val="6"/>
                <c:pt idx="0">
                  <c:v>7th grade</c:v>
                </c:pt>
                <c:pt idx="1">
                  <c:v>8th grade</c:v>
                </c:pt>
                <c:pt idx="2">
                  <c:v>9th grade</c:v>
                </c:pt>
                <c:pt idx="3">
                  <c:v>10th grade</c:v>
                </c:pt>
                <c:pt idx="4">
                  <c:v>11th grade</c:v>
                </c:pt>
                <c:pt idx="5">
                  <c:v>12th grade</c:v>
                </c:pt>
              </c:strCache>
            </c:strRef>
          </c:cat>
          <c:val>
            <c:numRef>
              <c:f>'Drinking Alcohol by Age'!$B$2:$B$7</c:f>
              <c:numCache>
                <c:formatCode>General</c:formatCode>
                <c:ptCount val="6"/>
                <c:pt idx="0">
                  <c:v>7.3999999999999996E-2</c:v>
                </c:pt>
                <c:pt idx="1">
                  <c:v>0.13200000000000001</c:v>
                </c:pt>
                <c:pt idx="2">
                  <c:v>0.182</c:v>
                </c:pt>
                <c:pt idx="3">
                  <c:v>0.22900000000000001</c:v>
                </c:pt>
                <c:pt idx="4">
                  <c:v>0.26900000000000002</c:v>
                </c:pt>
                <c:pt idx="5">
                  <c:v>0.34599999999999997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D3-4501-AB4D-33C6973B3B07}"/>
            </c:ext>
          </c:extLst>
        </c:ser>
        <c:ser>
          <c:idx val="1"/>
          <c:order val="1"/>
          <c:tx>
            <c:strRef>
              <c:f>'Drinking Alcohol by Age'!$C$1</c:f>
              <c:strCache>
                <c:ptCount val="1"/>
                <c:pt idx="0">
                  <c:v>Binge Drinking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'Drinking Alcohol by Age'!$A$2:$A$7</c:f>
              <c:strCache>
                <c:ptCount val="6"/>
                <c:pt idx="0">
                  <c:v>7th grade</c:v>
                </c:pt>
                <c:pt idx="1">
                  <c:v>8th grade</c:v>
                </c:pt>
                <c:pt idx="2">
                  <c:v>9th grade</c:v>
                </c:pt>
                <c:pt idx="3">
                  <c:v>10th grade</c:v>
                </c:pt>
                <c:pt idx="4">
                  <c:v>11th grade</c:v>
                </c:pt>
                <c:pt idx="5">
                  <c:v>12th grade</c:v>
                </c:pt>
              </c:strCache>
            </c:strRef>
          </c:cat>
          <c:val>
            <c:numRef>
              <c:f>'Drinking Alcohol by Age'!$C$2:$C$7</c:f>
              <c:numCache>
                <c:formatCode>General</c:formatCode>
                <c:ptCount val="6"/>
                <c:pt idx="0">
                  <c:v>2.5999999999999999E-2</c:v>
                </c:pt>
                <c:pt idx="1">
                  <c:v>0.05</c:v>
                </c:pt>
                <c:pt idx="2">
                  <c:v>7.8E-2</c:v>
                </c:pt>
                <c:pt idx="3">
                  <c:v>9.8000000000000004E-2</c:v>
                </c:pt>
                <c:pt idx="4">
                  <c:v>0.122</c:v>
                </c:pt>
                <c:pt idx="5">
                  <c:v>0.17499999999999999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D3-4501-AB4D-33C6973B3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919424"/>
        <c:axId val="295916288"/>
      </c:barChart>
      <c:catAx>
        <c:axId val="29591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916288"/>
        <c:crosses val="autoZero"/>
        <c:auto val="1"/>
        <c:lblAlgn val="ctr"/>
        <c:lblOffset val="100"/>
        <c:noMultiLvlLbl val="0"/>
      </c:catAx>
      <c:valAx>
        <c:axId val="29591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91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0C-45A5-B288-4A01C2077C1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0C-45A5-B288-4A01C2077C1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0C-45A5-B288-4A01C2077C1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20C-45A5-B288-4A01C2077C1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0C-45A5-B288-4A01C2077C1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20C-45A5-B288-4A01C2077C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Marijuana!$A$1:$F$1</c:f>
              <c:strCache>
                <c:ptCount val="6"/>
                <c:pt idx="0">
                  <c:v>7th grade</c:v>
                </c:pt>
                <c:pt idx="1">
                  <c:v>8th grade</c:v>
                </c:pt>
                <c:pt idx="2">
                  <c:v>9th grade</c:v>
                </c:pt>
                <c:pt idx="3">
                  <c:v>10th grade</c:v>
                </c:pt>
                <c:pt idx="4">
                  <c:v>11th grade</c:v>
                </c:pt>
                <c:pt idx="5">
                  <c:v>12th grade</c:v>
                </c:pt>
              </c:strCache>
            </c:strRef>
          </c:cat>
          <c:val>
            <c:numRef>
              <c:f>Marijuana!$A$2:$F$2</c:f>
              <c:numCache>
                <c:formatCode>General</c:formatCode>
                <c:ptCount val="6"/>
                <c:pt idx="0">
                  <c:v>2.8000000000000001E-2</c:v>
                </c:pt>
                <c:pt idx="1">
                  <c:v>6.6000000000000003E-2</c:v>
                </c:pt>
                <c:pt idx="2">
                  <c:v>0.1</c:v>
                </c:pt>
                <c:pt idx="3">
                  <c:v>0.13700000000000001</c:v>
                </c:pt>
                <c:pt idx="4">
                  <c:v>0.16200000000000001</c:v>
                </c:pt>
                <c:pt idx="5">
                  <c:v>0.20300000000000001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0C-45A5-B288-4A01C2077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915896"/>
        <c:axId val="295915504"/>
      </c:barChart>
      <c:catAx>
        <c:axId val="29591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915504"/>
        <c:crosses val="autoZero"/>
        <c:auto val="1"/>
        <c:lblAlgn val="ctr"/>
        <c:lblOffset val="100"/>
        <c:noMultiLvlLbl val="0"/>
      </c:catAx>
      <c:valAx>
        <c:axId val="295915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91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BC2BDD-206F-4AF9-B413-3033BD5F864B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BEE130-DF20-4B4A-8E9A-5CDA27353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4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Lacking secure parental employment: defined as no parent having regular, full-time, year-round employment.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E130-DF20-4B4A-8E9A-5CDA273532C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58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defined as no parent having regular, full-time, year-round employment.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E130-DF20-4B4A-8E9A-5CDA273532C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7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defined as no parent having regular, full-time, year-round employment.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E130-DF20-4B4A-8E9A-5CDA273532C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8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defined as no parent having regular, full-time, year-round employment.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E130-DF20-4B4A-8E9A-5CDA273532C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8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7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3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6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3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7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1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8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5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7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318BF-FF06-7F44-A8F4-1E263FB5A438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CDCEB-9FE5-4843-B8D2-CF358DA49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517" y="1828800"/>
            <a:ext cx="8078679" cy="1967089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Youth Risk Behavior in Indiana</a:t>
            </a:r>
          </a:p>
          <a:p>
            <a:endParaRPr lang="en-US" sz="4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Indiana Youth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002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Conducted annually by IPRC for FSSA</a:t>
            </a:r>
          </a:p>
          <a:p>
            <a:r>
              <a:rPr lang="en-US" dirty="0">
                <a:solidFill>
                  <a:schemeClr val="bg1"/>
                </a:solidFill>
              </a:rPr>
              <a:t>300+ Indiana high schools</a:t>
            </a:r>
          </a:p>
          <a:p>
            <a:r>
              <a:rPr lang="en-US" dirty="0">
                <a:solidFill>
                  <a:schemeClr val="bg1"/>
                </a:solidFill>
              </a:rPr>
              <a:t>Paper or electronic</a:t>
            </a:r>
          </a:p>
          <a:p>
            <a:r>
              <a:rPr lang="en-US" dirty="0">
                <a:solidFill>
                  <a:schemeClr val="bg1"/>
                </a:solidFill>
              </a:rPr>
              <a:t>Student self-report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Alcohol, Tobacco, and Drugs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7994342" cy="440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397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Smoking Among Youth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085073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595">
                  <a:extLst>
                    <a:ext uri="{9D8B030D-6E8A-4147-A177-3AD203B41FA5}">
                      <a16:colId xmlns:a16="http://schemas.microsoft.com/office/drawing/2014/main" xmlns="" val="499669968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3348473806"/>
                    </a:ext>
                  </a:extLst>
                </a:gridCol>
                <a:gridCol w="2339163">
                  <a:extLst>
                    <a:ext uri="{9D8B030D-6E8A-4147-A177-3AD203B41FA5}">
                      <a16:colId xmlns:a16="http://schemas.microsoft.com/office/drawing/2014/main" xmlns="" val="600254728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xmlns="" val="4088714610"/>
                    </a:ext>
                  </a:extLst>
                </a:gridCol>
                <a:gridCol w="2477386">
                  <a:extLst>
                    <a:ext uri="{9D8B030D-6E8A-4147-A177-3AD203B41FA5}">
                      <a16:colId xmlns:a16="http://schemas.microsoft.com/office/drawing/2014/main" xmlns="" val="3547766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Ages 12-17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Ages</a:t>
                      </a:r>
                      <a:r>
                        <a:rPr lang="en-US" baseline="0" dirty="0"/>
                        <a:t> 18-25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0942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  <a:r>
                        <a:rPr lang="en-US" baseline="0" dirty="0"/>
                        <a:t> Smoking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Smoking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York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437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Indiana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012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West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226758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" y="4678326"/>
            <a:ext cx="763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Source: SAMHSA, National Survey on Drug Use and Health, via KIDS COUNT Data Center</a:t>
            </a:r>
          </a:p>
        </p:txBody>
      </p:sp>
    </p:spTree>
    <p:extLst>
      <p:ext uri="{BB962C8B-B14F-4D97-AF65-F5344CB8AC3E}">
        <p14:creationId xmlns:p14="http://schemas.microsoft.com/office/powerpoint/2010/main" val="2325204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Past Month Alcohol 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217056"/>
              </p:ext>
            </p:extLst>
          </p:nvPr>
        </p:nvGraphicFramePr>
        <p:xfrm>
          <a:off x="457200" y="1116418"/>
          <a:ext cx="8229600" cy="403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429325"/>
            <a:ext cx="644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Year: 2016		Source: IPRC, Indiana Youth Survey</a:t>
            </a:r>
          </a:p>
        </p:txBody>
      </p:sp>
    </p:spTree>
    <p:extLst>
      <p:ext uri="{BB962C8B-B14F-4D97-AF65-F5344CB8AC3E}">
        <p14:creationId xmlns:p14="http://schemas.microsoft.com/office/powerpoint/2010/main" val="301459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Past Month Marijuana 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738988"/>
              </p:ext>
            </p:extLst>
          </p:nvPr>
        </p:nvGraphicFramePr>
        <p:xfrm>
          <a:off x="457200" y="1190847"/>
          <a:ext cx="8229600" cy="4174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429325"/>
            <a:ext cx="644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Year: 2016		Source: IPRC, Indiana Youth Survey</a:t>
            </a:r>
          </a:p>
        </p:txBody>
      </p:sp>
    </p:spTree>
    <p:extLst>
      <p:ext uri="{BB962C8B-B14F-4D97-AF65-F5344CB8AC3E}">
        <p14:creationId xmlns:p14="http://schemas.microsoft.com/office/powerpoint/2010/main" val="2329449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Hard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482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Meth and Heroin are used by &lt;1% in all grades</a:t>
            </a:r>
          </a:p>
          <a:p>
            <a:r>
              <a:rPr lang="en-US" dirty="0">
                <a:solidFill>
                  <a:schemeClr val="bg1"/>
                </a:solidFill>
              </a:rPr>
              <a:t>OTC drugs range from 3.3% (9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grade) to 3.4% (12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grade)</a:t>
            </a:r>
          </a:p>
          <a:p>
            <a:r>
              <a:rPr lang="en-US" dirty="0">
                <a:solidFill>
                  <a:schemeClr val="bg1"/>
                </a:solidFill>
              </a:rPr>
              <a:t>Prescription drugs range from 3.1% (9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grade) to 6% (12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429325"/>
            <a:ext cx="644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Year: 2016		Source: IPRC, Indiana Youth Survey</a:t>
            </a:r>
          </a:p>
        </p:txBody>
      </p:sp>
    </p:spTree>
    <p:extLst>
      <p:ext uri="{BB962C8B-B14F-4D97-AF65-F5344CB8AC3E}">
        <p14:creationId xmlns:p14="http://schemas.microsoft.com/office/powerpoint/2010/main" val="2948974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Teen pregnancy and parenting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Births to Teens Ages 15-19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06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407453"/>
              </p:ext>
            </p:extLst>
          </p:nvPr>
        </p:nvGraphicFramePr>
        <p:xfrm>
          <a:off x="935662" y="1345019"/>
          <a:ext cx="7161030" cy="391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010">
                  <a:extLst>
                    <a:ext uri="{9D8B030D-6E8A-4147-A177-3AD203B41FA5}">
                      <a16:colId xmlns:a16="http://schemas.microsoft.com/office/drawing/2014/main" xmlns="" val="2920746335"/>
                    </a:ext>
                  </a:extLst>
                </a:gridCol>
                <a:gridCol w="2387010">
                  <a:extLst>
                    <a:ext uri="{9D8B030D-6E8A-4147-A177-3AD203B41FA5}">
                      <a16:colId xmlns:a16="http://schemas.microsoft.com/office/drawing/2014/main" xmlns="" val="1758127587"/>
                    </a:ext>
                  </a:extLst>
                </a:gridCol>
                <a:gridCol w="2387010">
                  <a:extLst>
                    <a:ext uri="{9D8B030D-6E8A-4147-A177-3AD203B41FA5}">
                      <a16:colId xmlns:a16="http://schemas.microsoft.com/office/drawing/2014/main" xmlns="" val="2801174140"/>
                    </a:ext>
                  </a:extLst>
                </a:gridCol>
              </a:tblGrid>
              <a:tr h="559728"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per 1,000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2573110"/>
                  </a:ext>
                </a:extLst>
              </a:tr>
              <a:tr h="55972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  <a:r>
                        <a:rPr lang="en-US" baseline="0" dirty="0"/>
                        <a:t> Hampshire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4447432"/>
                  </a:ext>
                </a:extLst>
              </a:tr>
              <a:tr h="55972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Massachusetts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7293119"/>
                  </a:ext>
                </a:extLst>
              </a:tr>
              <a:tr h="559728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Connecticut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030843"/>
                  </a:ext>
                </a:extLst>
              </a:tr>
              <a:tr h="559728"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Indiana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36048"/>
                  </a:ext>
                </a:extLst>
              </a:tr>
              <a:tr h="559728"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9859194"/>
                  </a:ext>
                </a:extLst>
              </a:tr>
              <a:tr h="559728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Arkansas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29298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7307" y="5384692"/>
            <a:ext cx="7049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Year: 2014		Source: CDC, via KIDS COUNT Data Center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Sexual Behavior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366799"/>
              </p:ext>
            </p:extLst>
          </p:nvPr>
        </p:nvGraphicFramePr>
        <p:xfrm>
          <a:off x="244550" y="1600194"/>
          <a:ext cx="8761226" cy="343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0751">
                  <a:extLst>
                    <a:ext uri="{9D8B030D-6E8A-4147-A177-3AD203B41FA5}">
                      <a16:colId xmlns:a16="http://schemas.microsoft.com/office/drawing/2014/main" xmlns="" val="3203999962"/>
                    </a:ext>
                  </a:extLst>
                </a:gridCol>
                <a:gridCol w="2173327">
                  <a:extLst>
                    <a:ext uri="{9D8B030D-6E8A-4147-A177-3AD203B41FA5}">
                      <a16:colId xmlns:a16="http://schemas.microsoft.com/office/drawing/2014/main" xmlns="" val="1259241458"/>
                    </a:ext>
                  </a:extLst>
                </a:gridCol>
                <a:gridCol w="1777148">
                  <a:extLst>
                    <a:ext uri="{9D8B030D-6E8A-4147-A177-3AD203B41FA5}">
                      <a16:colId xmlns:a16="http://schemas.microsoft.com/office/drawing/2014/main" xmlns="" val="3370519644"/>
                    </a:ext>
                  </a:extLst>
                </a:gridCol>
              </a:tblGrid>
              <a:tr h="573273">
                <a:tc>
                  <a:txBody>
                    <a:bodyPr/>
                    <a:lstStyle/>
                    <a:p>
                      <a:r>
                        <a:rPr lang="en-US" sz="24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1985380"/>
                  </a:ext>
                </a:extLst>
              </a:tr>
              <a:tr h="573273">
                <a:tc>
                  <a:txBody>
                    <a:bodyPr/>
                    <a:lstStyle/>
                    <a:p>
                      <a:r>
                        <a:rPr lang="en-US" dirty="0"/>
                        <a:t>Ever had sexual intercourse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32215"/>
                  </a:ext>
                </a:extLst>
              </a:tr>
              <a:tr h="573273">
                <a:tc>
                  <a:txBody>
                    <a:bodyPr/>
                    <a:lstStyle/>
                    <a:p>
                      <a:r>
                        <a:rPr lang="en-US" dirty="0"/>
                        <a:t>Currently</a:t>
                      </a:r>
                      <a:r>
                        <a:rPr lang="en-US" baseline="0" dirty="0"/>
                        <a:t> sexually 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3137907"/>
                  </a:ext>
                </a:extLst>
              </a:tr>
              <a:tr h="573273">
                <a:tc>
                  <a:txBody>
                    <a:bodyPr/>
                    <a:lstStyle/>
                    <a:p>
                      <a:r>
                        <a:rPr lang="en-US" dirty="0"/>
                        <a:t>Did not use a condom at last intercourse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0187104"/>
                  </a:ext>
                </a:extLst>
              </a:tr>
              <a:tr h="573273">
                <a:tc>
                  <a:txBody>
                    <a:bodyPr/>
                    <a:lstStyle/>
                    <a:p>
                      <a:r>
                        <a:rPr lang="en-US" dirty="0"/>
                        <a:t>Did not use any method</a:t>
                      </a:r>
                      <a:r>
                        <a:rPr lang="en-US" baseline="0" dirty="0"/>
                        <a:t> to prevent pregnancy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81395"/>
                  </a:ext>
                </a:extLst>
              </a:tr>
              <a:tr h="573273">
                <a:tc>
                  <a:txBody>
                    <a:bodyPr/>
                    <a:lstStyle/>
                    <a:p>
                      <a:r>
                        <a:rPr lang="en-US" dirty="0"/>
                        <a:t>Used</a:t>
                      </a:r>
                      <a:r>
                        <a:rPr lang="en-US" baseline="0" dirty="0"/>
                        <a:t> alcohol or drugs before last intercourse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8934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874" y="5384692"/>
            <a:ext cx="774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Year: 2015		Source: CDC, Youth Risk Behavior Survey</a:t>
            </a:r>
          </a:p>
        </p:txBody>
      </p:sp>
    </p:spTree>
    <p:extLst>
      <p:ext uri="{BB962C8B-B14F-4D97-AF65-F5344CB8AC3E}">
        <p14:creationId xmlns:p14="http://schemas.microsoft.com/office/powerpoint/2010/main" val="964167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and protective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Youth Risk Behavior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4797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Survey of public high school students, grades 9-12</a:t>
            </a:r>
          </a:p>
          <a:p>
            <a:r>
              <a:rPr lang="en-US" dirty="0">
                <a:solidFill>
                  <a:schemeClr val="bg1"/>
                </a:solidFill>
              </a:rPr>
              <a:t>Representative sample of schools</a:t>
            </a:r>
          </a:p>
          <a:p>
            <a:r>
              <a:rPr lang="en-US" dirty="0">
                <a:solidFill>
                  <a:schemeClr val="bg1"/>
                </a:solidFill>
              </a:rPr>
              <a:t>Student self-report</a:t>
            </a:r>
          </a:p>
          <a:p>
            <a:r>
              <a:rPr lang="en-US" dirty="0">
                <a:solidFill>
                  <a:schemeClr val="bg1"/>
                </a:solidFill>
              </a:rPr>
              <a:t>Overseen by the CDC, implemented by ISDH in cooperation with schools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44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Risk/Protective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3330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factors increase likelihood of negative outcome</a:t>
            </a:r>
          </a:p>
          <a:p>
            <a:r>
              <a:rPr lang="en-US" dirty="0">
                <a:solidFill>
                  <a:schemeClr val="bg1"/>
                </a:solidFill>
              </a:rPr>
              <a:t>Protective factors mitigate risk and/or promote positive outcome</a:t>
            </a:r>
          </a:p>
          <a:p>
            <a:r>
              <a:rPr lang="en-US" dirty="0">
                <a:solidFill>
                  <a:schemeClr val="bg1"/>
                </a:solidFill>
              </a:rPr>
              <a:t>Family, community, school, individual, peer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Factors--Family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Poor family management</a:t>
            </a:r>
          </a:p>
          <a:p>
            <a:r>
              <a:rPr lang="en-US" dirty="0">
                <a:solidFill>
                  <a:schemeClr val="bg1"/>
                </a:solidFill>
              </a:rPr>
              <a:t>Family conflict</a:t>
            </a:r>
          </a:p>
          <a:p>
            <a:r>
              <a:rPr lang="en-US" dirty="0">
                <a:solidFill>
                  <a:schemeClr val="bg1"/>
                </a:solidFill>
              </a:rPr>
              <a:t>Parental attitudes favoring drug use</a:t>
            </a:r>
          </a:p>
          <a:p>
            <a:r>
              <a:rPr lang="en-US" dirty="0">
                <a:solidFill>
                  <a:schemeClr val="bg1"/>
                </a:solidFill>
              </a:rPr>
              <a:t>Parental attitudes favoring antisocial behavior</a:t>
            </a:r>
          </a:p>
          <a:p>
            <a:r>
              <a:rPr lang="en-US" dirty="0">
                <a:solidFill>
                  <a:schemeClr val="bg1"/>
                </a:solidFill>
              </a:rPr>
              <a:t>Household adults involved in antisocial behavior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84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Factors--Community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0315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Low neighborhood attachment</a:t>
            </a:r>
          </a:p>
          <a:p>
            <a:r>
              <a:rPr lang="en-US" dirty="0">
                <a:solidFill>
                  <a:schemeClr val="bg1"/>
                </a:solidFill>
              </a:rPr>
              <a:t>Community disorganization</a:t>
            </a:r>
          </a:p>
          <a:p>
            <a:r>
              <a:rPr lang="en-US" dirty="0">
                <a:solidFill>
                  <a:schemeClr val="bg1"/>
                </a:solidFill>
              </a:rPr>
              <a:t>Transitions and mobility</a:t>
            </a:r>
          </a:p>
          <a:p>
            <a:r>
              <a:rPr lang="en-US" dirty="0">
                <a:solidFill>
                  <a:schemeClr val="bg1"/>
                </a:solidFill>
              </a:rPr>
              <a:t>Perceived availability of drugs</a:t>
            </a:r>
          </a:p>
          <a:p>
            <a:r>
              <a:rPr lang="en-US" dirty="0">
                <a:solidFill>
                  <a:schemeClr val="bg1"/>
                </a:solidFill>
              </a:rPr>
              <a:t>Perceived availability of handguns</a:t>
            </a:r>
          </a:p>
          <a:p>
            <a:r>
              <a:rPr lang="en-US" dirty="0">
                <a:solidFill>
                  <a:schemeClr val="bg1"/>
                </a:solidFill>
              </a:rPr>
              <a:t>Perceived racial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186013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Factors--School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Academic Failure</a:t>
            </a:r>
          </a:p>
          <a:p>
            <a:r>
              <a:rPr lang="en-US" dirty="0">
                <a:solidFill>
                  <a:schemeClr val="bg1"/>
                </a:solidFill>
              </a:rPr>
              <a:t>Low commitment to school</a:t>
            </a:r>
          </a:p>
          <a:p>
            <a:r>
              <a:rPr lang="en-US" dirty="0">
                <a:solidFill>
                  <a:schemeClr val="bg1"/>
                </a:solidFill>
              </a:rPr>
              <a:t>Past grade retention</a:t>
            </a:r>
          </a:p>
        </p:txBody>
      </p:sp>
    </p:spTree>
    <p:extLst>
      <p:ext uri="{BB962C8B-B14F-4D97-AF65-F5344CB8AC3E}">
        <p14:creationId xmlns:p14="http://schemas.microsoft.com/office/powerpoint/2010/main" val="1767650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Risk Factors—Individual and 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Rebelliousness </a:t>
            </a:r>
          </a:p>
          <a:p>
            <a:r>
              <a:rPr lang="en-US" dirty="0">
                <a:solidFill>
                  <a:schemeClr val="bg1"/>
                </a:solidFill>
              </a:rPr>
              <a:t>Early problem behavior</a:t>
            </a:r>
          </a:p>
          <a:p>
            <a:r>
              <a:rPr lang="en-US" dirty="0">
                <a:solidFill>
                  <a:schemeClr val="bg1"/>
                </a:solidFill>
              </a:rPr>
              <a:t>Early initiation of drug use</a:t>
            </a:r>
          </a:p>
          <a:p>
            <a:r>
              <a:rPr lang="en-US" dirty="0">
                <a:solidFill>
                  <a:schemeClr val="bg1"/>
                </a:solidFill>
              </a:rPr>
              <a:t>Friends’ use of drugs </a:t>
            </a:r>
          </a:p>
          <a:p>
            <a:r>
              <a:rPr lang="en-US" dirty="0">
                <a:solidFill>
                  <a:schemeClr val="bg1"/>
                </a:solidFill>
              </a:rPr>
              <a:t>Friends’ gang involvement</a:t>
            </a:r>
          </a:p>
          <a:p>
            <a:r>
              <a:rPr lang="en-US" dirty="0">
                <a:solidFill>
                  <a:schemeClr val="bg1"/>
                </a:solidFill>
              </a:rPr>
              <a:t>Victimization (bullying or dating violence)</a:t>
            </a:r>
          </a:p>
          <a:p>
            <a:r>
              <a:rPr lang="en-US" dirty="0">
                <a:solidFill>
                  <a:schemeClr val="bg1"/>
                </a:solidFill>
              </a:rPr>
              <a:t>Employed &gt;20 hours/week</a:t>
            </a:r>
          </a:p>
        </p:txBody>
      </p:sp>
    </p:spTree>
    <p:extLst>
      <p:ext uri="{BB962C8B-B14F-4D97-AF65-F5344CB8AC3E}">
        <p14:creationId xmlns:p14="http://schemas.microsoft.com/office/powerpoint/2010/main" val="1397408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Protective Factors--Family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Attachment to parents</a:t>
            </a:r>
          </a:p>
          <a:p>
            <a:r>
              <a:rPr lang="en-US" dirty="0">
                <a:solidFill>
                  <a:schemeClr val="bg1"/>
                </a:solidFill>
              </a:rPr>
              <a:t>Family opportunities for prosocial involvement</a:t>
            </a:r>
          </a:p>
          <a:p>
            <a:r>
              <a:rPr lang="en-US" dirty="0">
                <a:solidFill>
                  <a:schemeClr val="bg1"/>
                </a:solidFill>
              </a:rPr>
              <a:t>Family recognition for prosocial involvement</a:t>
            </a:r>
          </a:p>
          <a:p>
            <a:r>
              <a:rPr lang="en-US" dirty="0">
                <a:solidFill>
                  <a:schemeClr val="bg1"/>
                </a:solidFill>
              </a:rPr>
              <a:t>Parental use of positive discipline strategies</a:t>
            </a:r>
          </a:p>
          <a:p>
            <a:r>
              <a:rPr lang="en-US" dirty="0">
                <a:solidFill>
                  <a:schemeClr val="bg1"/>
                </a:solidFill>
              </a:rPr>
              <a:t>Parental involvement in education</a:t>
            </a:r>
          </a:p>
        </p:txBody>
      </p:sp>
    </p:spTree>
    <p:extLst>
      <p:ext uri="{BB962C8B-B14F-4D97-AF65-F5344CB8AC3E}">
        <p14:creationId xmlns:p14="http://schemas.microsoft.com/office/powerpoint/2010/main" val="3631009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Protective Factors—Community and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Opportunities for prosocial involvement</a:t>
            </a:r>
          </a:p>
          <a:p>
            <a:r>
              <a:rPr lang="en-US" dirty="0">
                <a:solidFill>
                  <a:schemeClr val="bg1"/>
                </a:solidFill>
              </a:rPr>
              <a:t>Recognition for prosocial involvement</a:t>
            </a:r>
          </a:p>
          <a:p>
            <a:r>
              <a:rPr lang="en-US" dirty="0">
                <a:solidFill>
                  <a:schemeClr val="bg1"/>
                </a:solidFill>
              </a:rPr>
              <a:t>Neighborhood collective efficacy</a:t>
            </a:r>
          </a:p>
          <a:p>
            <a:r>
              <a:rPr lang="en-US" dirty="0">
                <a:solidFill>
                  <a:schemeClr val="bg1"/>
                </a:solidFill>
              </a:rPr>
              <a:t>Academic self-efficacy</a:t>
            </a:r>
          </a:p>
        </p:txBody>
      </p:sp>
    </p:spTree>
    <p:extLst>
      <p:ext uri="{BB962C8B-B14F-4D97-AF65-F5344CB8AC3E}">
        <p14:creationId xmlns:p14="http://schemas.microsoft.com/office/powerpoint/2010/main" val="264839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Protective Factors—Individual and 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Social skills</a:t>
            </a:r>
          </a:p>
          <a:p>
            <a:r>
              <a:rPr lang="en-US" dirty="0">
                <a:solidFill>
                  <a:schemeClr val="bg1"/>
                </a:solidFill>
              </a:rPr>
              <a:t>Clear standards for behavior</a:t>
            </a:r>
          </a:p>
          <a:p>
            <a:r>
              <a:rPr lang="en-US" dirty="0">
                <a:solidFill>
                  <a:schemeClr val="bg1"/>
                </a:solidFill>
              </a:rPr>
              <a:t>Prosocial friends</a:t>
            </a:r>
          </a:p>
          <a:p>
            <a:r>
              <a:rPr lang="en-US" dirty="0">
                <a:solidFill>
                  <a:schemeClr val="bg1"/>
                </a:solidFill>
              </a:rPr>
              <a:t>Prosocial involvement</a:t>
            </a:r>
          </a:p>
          <a:p>
            <a:r>
              <a:rPr lang="en-US" dirty="0">
                <a:solidFill>
                  <a:schemeClr val="bg1"/>
                </a:solidFill>
              </a:rPr>
              <a:t>Rewards for prosocial involvement</a:t>
            </a:r>
          </a:p>
          <a:p>
            <a:r>
              <a:rPr lang="en-US" dirty="0">
                <a:solidFill>
                  <a:schemeClr val="bg1"/>
                </a:solidFill>
              </a:rPr>
              <a:t>Exercise/physical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1168803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Measuring Risk and Protective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071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Annie E. Casey Foundation, evidence2success</a:t>
            </a:r>
          </a:p>
          <a:p>
            <a:r>
              <a:rPr lang="en-US" dirty="0">
                <a:solidFill>
                  <a:schemeClr val="bg1"/>
                </a:solidFill>
              </a:rPr>
              <a:t>Search Institute, 40 Developmental Assets</a:t>
            </a:r>
          </a:p>
        </p:txBody>
      </p:sp>
    </p:spTree>
    <p:extLst>
      <p:ext uri="{BB962C8B-B14F-4D97-AF65-F5344CB8AC3E}">
        <p14:creationId xmlns:p14="http://schemas.microsoft.com/office/powerpoint/2010/main" val="205477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Effective Prevention and Intervention Efforts: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Minimize risk factors</a:t>
            </a:r>
          </a:p>
          <a:p>
            <a:r>
              <a:rPr lang="en-US" dirty="0">
                <a:solidFill>
                  <a:schemeClr val="bg1"/>
                </a:solidFill>
              </a:rPr>
              <a:t>Maximize protective factors</a:t>
            </a:r>
          </a:p>
          <a:p>
            <a:r>
              <a:rPr lang="en-US" dirty="0">
                <a:solidFill>
                  <a:schemeClr val="bg1"/>
                </a:solidFill>
              </a:rPr>
              <a:t>Differentiate by gender, race, age or other key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02956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Suicide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7293" y="746974"/>
            <a:ext cx="4778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FFFFF"/>
                </a:solidFill>
              </a:rPr>
              <a:t>Contact Information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4251" y="1674254"/>
            <a:ext cx="547981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rgbClr val="FFFFFF"/>
                </a:solidFill>
              </a:rPr>
              <a:t>Julie Whitman</a:t>
            </a:r>
          </a:p>
          <a:p>
            <a:pPr lvl="0"/>
            <a:r>
              <a:rPr lang="en-US" sz="2800" dirty="0">
                <a:solidFill>
                  <a:srgbClr val="FFFFFF"/>
                </a:solidFill>
              </a:rPr>
              <a:t>Vice President, Programs</a:t>
            </a:r>
          </a:p>
          <a:p>
            <a:pPr lvl="0"/>
            <a:r>
              <a:rPr lang="en-US" sz="2800" dirty="0">
                <a:solidFill>
                  <a:srgbClr val="FFFFFF"/>
                </a:solidFill>
              </a:rPr>
              <a:t>Indiana Youth Institute</a:t>
            </a:r>
          </a:p>
          <a:p>
            <a:pPr lvl="0"/>
            <a:r>
              <a:rPr lang="en-US" sz="2800" dirty="0">
                <a:solidFill>
                  <a:srgbClr val="FFFFFF"/>
                </a:solidFill>
              </a:rPr>
              <a:t>jwhitman@iyi.org</a:t>
            </a:r>
          </a:p>
          <a:p>
            <a:pPr lvl="0"/>
            <a:r>
              <a:rPr lang="en-US" sz="2800" dirty="0">
                <a:solidFill>
                  <a:srgbClr val="FFFFFF"/>
                </a:solidFill>
              </a:rPr>
              <a:t>317-396-2714</a:t>
            </a:r>
          </a:p>
          <a:p>
            <a:r>
              <a:rPr lang="en-US" sz="2800" dirty="0">
                <a:solidFill>
                  <a:srgbClr val="FFFFFF"/>
                </a:solidFill>
              </a:rPr>
              <a:t>www.iyi.org</a:t>
            </a:r>
          </a:p>
          <a:p>
            <a:pPr lvl="0"/>
            <a:endParaRPr lang="en-US" sz="2800" dirty="0">
              <a:solidFill>
                <a:srgbClr val="FFFFFF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Teen Deaths by Accident, Homicide, and Suicide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289416"/>
              </p:ext>
            </p:extLst>
          </p:nvPr>
        </p:nvGraphicFramePr>
        <p:xfrm>
          <a:off x="287079" y="1839434"/>
          <a:ext cx="8527311" cy="370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437">
                  <a:extLst>
                    <a:ext uri="{9D8B030D-6E8A-4147-A177-3AD203B41FA5}">
                      <a16:colId xmlns:a16="http://schemas.microsoft.com/office/drawing/2014/main" xmlns="" val="330257663"/>
                    </a:ext>
                  </a:extLst>
                </a:gridCol>
                <a:gridCol w="2842437">
                  <a:extLst>
                    <a:ext uri="{9D8B030D-6E8A-4147-A177-3AD203B41FA5}">
                      <a16:colId xmlns:a16="http://schemas.microsoft.com/office/drawing/2014/main" xmlns="" val="974878342"/>
                    </a:ext>
                  </a:extLst>
                </a:gridCol>
                <a:gridCol w="2842437">
                  <a:extLst>
                    <a:ext uri="{9D8B030D-6E8A-4147-A177-3AD203B41FA5}">
                      <a16:colId xmlns:a16="http://schemas.microsoft.com/office/drawing/2014/main" xmlns="" val="4151972134"/>
                    </a:ext>
                  </a:extLst>
                </a:gridCol>
              </a:tblGrid>
              <a:tr h="528969"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per 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2442841"/>
                  </a:ext>
                </a:extLst>
              </a:tr>
              <a:tr h="52896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Massachusetts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5653873"/>
                  </a:ext>
                </a:extLst>
              </a:tr>
              <a:tr h="52896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  <a:r>
                        <a:rPr lang="en-US" baseline="0" dirty="0"/>
                        <a:t> 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2816415"/>
                  </a:ext>
                </a:extLst>
              </a:tr>
              <a:tr h="52896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Connecticut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1381881"/>
                  </a:ext>
                </a:extLst>
              </a:tr>
              <a:tr h="528969">
                <a:tc>
                  <a:txBody>
                    <a:bodyPr/>
                    <a:lstStyle/>
                    <a:p>
                      <a:r>
                        <a:rPr lang="en-US" baseline="0" dirty="0"/>
                        <a:t>26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Indiana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37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553006"/>
                  </a:ext>
                </a:extLst>
              </a:tr>
              <a:tr h="528969"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Alaska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5907604"/>
                  </a:ext>
                </a:extLst>
              </a:tr>
              <a:tr h="528969">
                <a:tc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Mississippi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855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78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Indiana High School Students’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Suicidal Thoughts and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274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188920"/>
              </p:ext>
            </p:extLst>
          </p:nvPr>
        </p:nvGraphicFramePr>
        <p:xfrm>
          <a:off x="318978" y="1600199"/>
          <a:ext cx="8654900" cy="3607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8388">
                  <a:extLst>
                    <a:ext uri="{9D8B030D-6E8A-4147-A177-3AD203B41FA5}">
                      <a16:colId xmlns:a16="http://schemas.microsoft.com/office/drawing/2014/main" xmlns="" val="4171504498"/>
                    </a:ext>
                  </a:extLst>
                </a:gridCol>
                <a:gridCol w="1013256">
                  <a:extLst>
                    <a:ext uri="{9D8B030D-6E8A-4147-A177-3AD203B41FA5}">
                      <a16:colId xmlns:a16="http://schemas.microsoft.com/office/drawing/2014/main" xmlns="" val="2468027981"/>
                    </a:ext>
                  </a:extLst>
                </a:gridCol>
                <a:gridCol w="1013256">
                  <a:extLst>
                    <a:ext uri="{9D8B030D-6E8A-4147-A177-3AD203B41FA5}">
                      <a16:colId xmlns:a16="http://schemas.microsoft.com/office/drawing/2014/main" xmlns="" val="365942459"/>
                    </a:ext>
                  </a:extLst>
                </a:gridCol>
              </a:tblGrid>
              <a:tr h="47062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2011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4951734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Felt sad or hopeless almost every day for 2+ weeks in a row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29.1%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29.3%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528892234"/>
                  </a:ext>
                </a:extLst>
              </a:tr>
              <a:tr h="44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baseline="0" dirty="0">
                          <a:effectLst/>
                        </a:rPr>
                        <a:t>Seriously considered attempting suicide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baseline="0">
                          <a:effectLst/>
                        </a:rPr>
                        <a:t>18.9%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baseline="0" dirty="0">
                          <a:effectLst/>
                        </a:rPr>
                        <a:t>19.8%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6669785"/>
                  </a:ext>
                </a:extLst>
              </a:tr>
              <a:tr h="44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Made a plan about how they would attempt suicide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13.6%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17.0%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85071350"/>
                  </a:ext>
                </a:extLst>
              </a:tr>
              <a:tr h="44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Attempted suicide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11.0%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9.9%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7066886"/>
                  </a:ext>
                </a:extLst>
              </a:tr>
              <a:tr h="89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Attempted suicide that resulted in an injury, poisoning, or overdose that had to be treated by a doctor or nurse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3.9%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3.9%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13731054"/>
                  </a:ext>
                </a:extLst>
              </a:tr>
              <a:tr h="44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Asked for help from someone before their suicide attempt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N.A.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34.2%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51594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390715"/>
            <a:ext cx="471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Source: ISDH, Youth Risk Behavior Survey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Seriously Considered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41033" y="1417638"/>
          <a:ext cx="6862439" cy="4006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424256"/>
            <a:ext cx="1474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Source: YRBS, 2015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025102"/>
              </p:ext>
            </p:extLst>
          </p:nvPr>
        </p:nvGraphicFramePr>
        <p:xfrm>
          <a:off x="255181" y="1417638"/>
          <a:ext cx="8032124" cy="4006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Attempted Suicide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550886"/>
              </p:ext>
            </p:extLst>
          </p:nvPr>
        </p:nvGraphicFramePr>
        <p:xfrm>
          <a:off x="457200" y="1417638"/>
          <a:ext cx="8229600" cy="427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121" y="5558743"/>
            <a:ext cx="1474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Source: YRBS, 2015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1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Suicide Deaths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071816"/>
              </p:ext>
            </p:extLst>
          </p:nvPr>
        </p:nvGraphicFramePr>
        <p:xfrm>
          <a:off x="457200" y="1600196"/>
          <a:ext cx="8229600" cy="25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157033924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99558579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1975378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502727478"/>
                    </a:ext>
                  </a:extLst>
                </a:gridCol>
              </a:tblGrid>
              <a:tr h="633967">
                <a:tc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7859332"/>
                  </a:ext>
                </a:extLst>
              </a:tr>
              <a:tr h="633967">
                <a:tc>
                  <a:txBody>
                    <a:bodyPr/>
                    <a:lstStyle/>
                    <a:p>
                      <a:r>
                        <a:rPr lang="en-US" dirty="0"/>
                        <a:t>10-14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2977643"/>
                  </a:ext>
                </a:extLst>
              </a:tr>
              <a:tr h="633967">
                <a:tc>
                  <a:txBody>
                    <a:bodyPr/>
                    <a:lstStyle/>
                    <a:p>
                      <a:r>
                        <a:rPr lang="en-US" dirty="0"/>
                        <a:t>15-19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681652"/>
                  </a:ext>
                </a:extLst>
              </a:tr>
              <a:tr h="633967">
                <a:tc>
                  <a:txBody>
                    <a:bodyPr/>
                    <a:lstStyle/>
                    <a:p>
                      <a:r>
                        <a:rPr lang="en-US" dirty="0"/>
                        <a:t>20-24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823552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8586" y="442314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Year: 2014		Source: ISDH</a:t>
            </a:r>
          </a:p>
        </p:txBody>
      </p:sp>
    </p:spTree>
    <p:extLst>
      <p:ext uri="{BB962C8B-B14F-4D97-AF65-F5344CB8AC3E}">
        <p14:creationId xmlns:p14="http://schemas.microsoft.com/office/powerpoint/2010/main" val="131661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Drug and alcohol 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581974DC77CA4B8A700DB4319D59DD" ma:contentTypeVersion="1" ma:contentTypeDescription="Create a new document." ma:contentTypeScope="" ma:versionID="c189fb22f52df0b35adf16019a5dc46f">
  <xsd:schema xmlns:xsd="http://www.w3.org/2001/XMLSchema" xmlns:xs="http://www.w3.org/2001/XMLSchema" xmlns:p="http://schemas.microsoft.com/office/2006/metadata/properties" xmlns:ns3="5e0c964e-751e-4c9f-800a-754a718fd5b3" targetNamespace="http://schemas.microsoft.com/office/2006/metadata/properties" ma:root="true" ma:fieldsID="c56f852262ef87608a5361da8e7b2736" ns3:_="">
    <xsd:import namespace="5e0c964e-751e-4c9f-800a-754a718fd5b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c964e-751e-4c9f-800a-754a718fd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3746EF-196A-4CAD-B096-2DD6020660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D15698-B4A5-4F90-9ECE-F3D306C63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0c964e-751e-4c9f-800a-754a718fd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BF2F35-8454-4A8C-9CE1-C463CA8C6D5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5e0c964e-751e-4c9f-800a-754a718fd5b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7884</TotalTime>
  <Words>802</Words>
  <Application>Microsoft Office PowerPoint</Application>
  <PresentationFormat>On-screen Show (4:3)</PresentationFormat>
  <Paragraphs>239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PowerPoint Presentation</vt:lpstr>
      <vt:lpstr>Youth Risk Behavior Survey</vt:lpstr>
      <vt:lpstr>Suicide risk</vt:lpstr>
      <vt:lpstr>Teen Deaths by Accident, Homicide, and Suicide</vt:lpstr>
      <vt:lpstr>Indiana High School Students’  Suicidal Thoughts and Behavior</vt:lpstr>
      <vt:lpstr>Seriously Considered Suicide</vt:lpstr>
      <vt:lpstr>Attempted Suicide</vt:lpstr>
      <vt:lpstr>Suicide Deaths</vt:lpstr>
      <vt:lpstr>Drug and alcohol use </vt:lpstr>
      <vt:lpstr>Indiana Youth Survey</vt:lpstr>
      <vt:lpstr>Alcohol, Tobacco, and Drugs</vt:lpstr>
      <vt:lpstr>Smoking Among Youth</vt:lpstr>
      <vt:lpstr>Past Month Alcohol Use</vt:lpstr>
      <vt:lpstr>Past Month Marijuana Use</vt:lpstr>
      <vt:lpstr>Hard Drugs</vt:lpstr>
      <vt:lpstr>Teen pregnancy and parenting</vt:lpstr>
      <vt:lpstr>Births to Teens Ages 15-19</vt:lpstr>
      <vt:lpstr>Sexual Behavior</vt:lpstr>
      <vt:lpstr>Risk and protective factors</vt:lpstr>
      <vt:lpstr>Risk/Protective Factors</vt:lpstr>
      <vt:lpstr>Risk Factors--Family</vt:lpstr>
      <vt:lpstr>Risk Factors--Community</vt:lpstr>
      <vt:lpstr>Risk Factors--School</vt:lpstr>
      <vt:lpstr>Risk Factors—Individual and Peer</vt:lpstr>
      <vt:lpstr>Protective Factors--Family</vt:lpstr>
      <vt:lpstr>Protective Factors—Community and School</vt:lpstr>
      <vt:lpstr>Protective Factors—Individual and Peer</vt:lpstr>
      <vt:lpstr>Measuring Risk and Protective Factors</vt:lpstr>
      <vt:lpstr>Effective Prevention and Intervention Efforts:</vt:lpstr>
      <vt:lpstr>PowerPoint Presentation</vt:lpstr>
    </vt:vector>
  </TitlesOfParts>
  <Company>CAVU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Headline Type</dc:title>
  <dc:creator>Vicky Rockwell</dc:creator>
  <cp:lastModifiedBy>Thomas-Miller, Jacquelyn</cp:lastModifiedBy>
  <cp:revision>709</cp:revision>
  <dcterms:created xsi:type="dcterms:W3CDTF">2012-05-30T16:17:01Z</dcterms:created>
  <dcterms:modified xsi:type="dcterms:W3CDTF">2016-12-15T13:02:40Z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0x010100C6581974DC77CA4B8A700DB4319D59DD</vt:lpwstr>
  </property>
  <property fmtid="{D5CDD505-2E9C-101B-9397-08002B2CF9AE}" pid="3" name="IsMyDocuments">
    <vt:bool>true</vt:bool>
  </property>
</Properties>
</file>