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handoutMasterIdLst>
    <p:handoutMasterId r:id="rId29"/>
  </p:handoutMasterIdLst>
  <p:sldIdLst>
    <p:sldId id="256" r:id="rId2"/>
    <p:sldId id="312" r:id="rId3"/>
    <p:sldId id="257" r:id="rId4"/>
    <p:sldId id="261" r:id="rId5"/>
    <p:sldId id="262" r:id="rId6"/>
    <p:sldId id="263" r:id="rId7"/>
    <p:sldId id="264" r:id="rId8"/>
    <p:sldId id="266" r:id="rId9"/>
    <p:sldId id="267" r:id="rId10"/>
    <p:sldId id="268" r:id="rId11"/>
    <p:sldId id="271" r:id="rId12"/>
    <p:sldId id="272" r:id="rId13"/>
    <p:sldId id="259" r:id="rId14"/>
    <p:sldId id="285" r:id="rId15"/>
    <p:sldId id="314" r:id="rId16"/>
    <p:sldId id="324" r:id="rId17"/>
    <p:sldId id="313" r:id="rId18"/>
    <p:sldId id="295" r:id="rId19"/>
    <p:sldId id="315" r:id="rId20"/>
    <p:sldId id="317" r:id="rId21"/>
    <p:sldId id="318" r:id="rId22"/>
    <p:sldId id="319" r:id="rId23"/>
    <p:sldId id="320" r:id="rId24"/>
    <p:sldId id="316" r:id="rId25"/>
    <p:sldId id="322" r:id="rId26"/>
    <p:sldId id="323" r:id="rId27"/>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palm"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86" autoAdjust="0"/>
  </p:normalViewPr>
  <p:slideViewPr>
    <p:cSldViewPr>
      <p:cViewPr varScale="1">
        <p:scale>
          <a:sx n="45" d="100"/>
          <a:sy n="45" d="100"/>
        </p:scale>
        <p:origin x="48"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2821711214971949E-2"/>
          <c:y val="9.4245927592384551E-2"/>
          <c:w val="0.83774353777327504"/>
          <c:h val="0.81679915010623672"/>
        </c:manualLayout>
      </c:layout>
      <c:pie3DChart>
        <c:varyColors val="1"/>
        <c:ser>
          <c:idx val="0"/>
          <c:order val="0"/>
          <c:tx>
            <c:strRef>
              <c:f>Sheet1!$B$1</c:f>
              <c:strCache>
                <c:ptCount val="1"/>
                <c:pt idx="0">
                  <c:v>Sales</c:v>
                </c:pt>
              </c:strCache>
            </c:strRef>
          </c:tx>
          <c:dLbls>
            <c:dLbl>
              <c:idx val="0"/>
              <c:layout>
                <c:manualLayout>
                  <c:x val="9.3080933680919048E-2"/>
                  <c:y val="-5.5744281964754422E-2"/>
                </c:manualLayout>
              </c:layout>
              <c:tx>
                <c:rich>
                  <a:bodyPr/>
                  <a:lstStyle/>
                  <a:p>
                    <a:r>
                      <a:rPr lang="en-US" dirty="0"/>
                      <a:t>Non-rapists, 1762 men</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BED6-49D9-813F-E2FF825334F1}"/>
                </c:ext>
                <c:ext xmlns:c15="http://schemas.microsoft.com/office/drawing/2012/chart" uri="{CE6537A1-D6FC-4f65-9D91-7224C49458BB}"/>
              </c:extLst>
            </c:dLbl>
            <c:dLbl>
              <c:idx val="1"/>
              <c:layout>
                <c:manualLayout>
                  <c:x val="-0.20703207611326321"/>
                  <c:y val="1.6189642961296504E-3"/>
                </c:manualLayout>
              </c:layout>
              <c:tx>
                <c:rich>
                  <a:bodyPr/>
                  <a:lstStyle/>
                  <a:p>
                    <a:r>
                      <a:rPr lang="en-US" dirty="0"/>
                      <a:t>Serial Rapists, 76 men</a:t>
                    </a:r>
                  </a:p>
                  <a:p>
                    <a:r>
                      <a:rPr lang="en-US" dirty="0"/>
                      <a:t>439 rapes and attempted rapes</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BED6-49D9-813F-E2FF825334F1}"/>
                </c:ext>
                <c:ext xmlns:c15="http://schemas.microsoft.com/office/drawing/2012/chart" uri="{CE6537A1-D6FC-4f65-9D91-7224C49458BB}"/>
              </c:extLst>
            </c:dLbl>
            <c:dLbl>
              <c:idx val="2"/>
              <c:layout>
                <c:manualLayout>
                  <c:x val="0.48444638535339796"/>
                  <c:y val="1.5873015873015883E-2"/>
                </c:manualLayout>
              </c:layout>
              <c:tx>
                <c:rich>
                  <a:bodyPr/>
                  <a:lstStyle/>
                  <a:p>
                    <a:r>
                      <a:rPr lang="en-US" dirty="0"/>
                      <a:t>Single Act Rapists, </a:t>
                    </a:r>
                  </a:p>
                  <a:p>
                    <a:r>
                      <a:rPr lang="en-US" dirty="0"/>
                      <a:t>44 men</a:t>
                    </a:r>
                  </a:p>
                  <a:p>
                    <a:r>
                      <a:rPr lang="en-US" dirty="0"/>
                      <a:t>44</a:t>
                    </a:r>
                    <a:r>
                      <a:rPr lang="en-US" baseline="0" dirty="0"/>
                      <a:t> rapes and attempted rapes</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BED6-49D9-813F-E2FF825334F1}"/>
                </c:ex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Non-rapists</c:v>
                </c:pt>
                <c:pt idx="1">
                  <c:v>Serial Rapists</c:v>
                </c:pt>
                <c:pt idx="2">
                  <c:v>Single Act Rapists</c:v>
                </c:pt>
              </c:strCache>
            </c:strRef>
          </c:cat>
          <c:val>
            <c:numRef>
              <c:f>Sheet1!$B$2:$B$4</c:f>
              <c:numCache>
                <c:formatCode>General</c:formatCode>
                <c:ptCount val="3"/>
                <c:pt idx="0">
                  <c:v>1762</c:v>
                </c:pt>
                <c:pt idx="1">
                  <c:v>76</c:v>
                </c:pt>
                <c:pt idx="2">
                  <c:v>44</c:v>
                </c:pt>
              </c:numCache>
            </c:numRef>
          </c:val>
          <c:extLst xmlns:c16r2="http://schemas.microsoft.com/office/drawing/2015/06/chart">
            <c:ext xmlns:c16="http://schemas.microsoft.com/office/drawing/2014/chart" uri="{C3380CC4-5D6E-409C-BE32-E72D297353CC}">
              <c16:uniqueId val="{00000003-BED6-49D9-813F-E2FF825334F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0.12698360524578767"/>
                  <c:y val="-2.6455026455026509E-2"/>
                </c:manualLayout>
              </c:layout>
              <c:tx>
                <c:rich>
                  <a:bodyPr/>
                  <a:lstStyle/>
                  <a:p>
                    <a:r>
                      <a:rPr lang="en-US" dirty="0"/>
                      <a:t>Rapes Committed by Serial Rapists, 91%</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1D17-4B41-A205-FD57BADF0C51}"/>
                </c:ext>
                <c:ext xmlns:c15="http://schemas.microsoft.com/office/drawing/2012/chart" uri="{CE6537A1-D6FC-4f65-9D91-7224C49458BB}"/>
              </c:extLst>
            </c:dLbl>
            <c:dLbl>
              <c:idx val="1"/>
              <c:tx>
                <c:rich>
                  <a:bodyPr/>
                  <a:lstStyle/>
                  <a:p>
                    <a:r>
                      <a:rPr lang="en-US"/>
                      <a:t>Rapes Committed by Single Act Rapists, 9%</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1D17-4B41-A205-FD57BADF0C51}"/>
                </c:ex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Rapes Committed by Serial Rapists</c:v>
                </c:pt>
                <c:pt idx="1">
                  <c:v>Rapes Committed by Single Act Rapists</c:v>
                </c:pt>
              </c:strCache>
            </c:strRef>
          </c:cat>
          <c:val>
            <c:numRef>
              <c:f>Sheet1!$B$2:$B$3</c:f>
              <c:numCache>
                <c:formatCode>General</c:formatCode>
                <c:ptCount val="2"/>
                <c:pt idx="0">
                  <c:v>91</c:v>
                </c:pt>
                <c:pt idx="1">
                  <c:v>9</c:v>
                </c:pt>
              </c:numCache>
            </c:numRef>
          </c:val>
          <c:extLst xmlns:c16r2="http://schemas.microsoft.com/office/drawing/2015/06/chart">
            <c:ext xmlns:c16="http://schemas.microsoft.com/office/drawing/2014/chart" uri="{C3380CC4-5D6E-409C-BE32-E72D297353CC}">
              <c16:uniqueId val="{00000002-1D17-4B41-A205-FD57BADF0C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sz="2400" b="1" i="0" baseline="0" dirty="0"/>
              <a:t>Percent of Students Reporting a Sexual Assault  (2008-2016)</a:t>
            </a:r>
          </a:p>
        </c:rich>
      </c:tx>
      <c:layout>
        <c:manualLayout>
          <c:xMode val="edge"/>
          <c:yMode val="edge"/>
          <c:x val="0.16281058617672792"/>
          <c:y val="6.6263147776451981E-2"/>
        </c:manualLayout>
      </c:layout>
      <c:overlay val="0"/>
      <c:spPr>
        <a:noFill/>
        <a:ln>
          <a:noFill/>
        </a:ln>
        <a:effectLst/>
      </c:spPr>
    </c:title>
    <c:autoTitleDeleted val="0"/>
    <c:plotArea>
      <c:layout/>
      <c:lineChart>
        <c:grouping val="standard"/>
        <c:varyColors val="0"/>
        <c:ser>
          <c:idx val="0"/>
          <c:order val="0"/>
          <c:tx>
            <c:strRef>
              <c:f>Sheet1!$B$1</c:f>
              <c:strCache>
                <c:ptCount val="1"/>
                <c:pt idx="0">
                  <c:v>Sexual Assault Rates Over Time</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91440" tIns="19050" rIns="91440" bIns="19050" anchor="ctr" anchorCtr="1">
                <a:spAutoFit/>
              </a:bodyPr>
              <a:lstStyle/>
              <a:p>
                <a:pPr>
                  <a:defRPr sz="1800" b="1" i="0" u="none" strike="noStrike" kern="1200" baseline="0">
                    <a:solidFill>
                      <a:srgbClr val="0070C0"/>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35000"/>
                          <a:lumOff val="65000"/>
                        </a:schemeClr>
                      </a:solidFill>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7.3</c:v>
                </c:pt>
                <c:pt idx="1">
                  <c:v>5.2</c:v>
                </c:pt>
                <c:pt idx="2">
                  <c:v>4.5</c:v>
                </c:pt>
                <c:pt idx="3">
                  <c:v>6.4</c:v>
                </c:pt>
                <c:pt idx="4">
                  <c:v>5.8</c:v>
                </c:pt>
                <c:pt idx="5">
                  <c:v>5.9</c:v>
                </c:pt>
                <c:pt idx="6">
                  <c:v>6.2</c:v>
                </c:pt>
                <c:pt idx="7">
                  <c:v>7.7</c:v>
                </c:pt>
                <c:pt idx="8">
                  <c:v>6.3</c:v>
                </c:pt>
              </c:numCache>
            </c:numRef>
          </c:val>
          <c:smooth val="0"/>
          <c:extLst xmlns:c16r2="http://schemas.microsoft.com/office/drawing/2015/06/chart">
            <c:ext xmlns:c16="http://schemas.microsoft.com/office/drawing/2014/chart" uri="{C3380CC4-5D6E-409C-BE32-E72D297353CC}">
              <c16:uniqueId val="{00000000-CF0D-4B54-943B-CC45F236B223}"/>
            </c:ext>
          </c:extLst>
        </c:ser>
        <c:dLbls>
          <c:dLblPos val="ctr"/>
          <c:showLegendKey val="0"/>
          <c:showVal val="1"/>
          <c:showCatName val="0"/>
          <c:showSerName val="0"/>
          <c:showPercent val="0"/>
          <c:showBubbleSize val="0"/>
        </c:dLbls>
        <c:marker val="1"/>
        <c:smooth val="0"/>
        <c:axId val="417007664"/>
        <c:axId val="417006488"/>
      </c:lineChart>
      <c:catAx>
        <c:axId val="4170076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70C0"/>
                </a:solidFill>
                <a:latin typeface="+mn-lt"/>
                <a:ea typeface="+mn-ea"/>
                <a:cs typeface="+mn-cs"/>
              </a:defRPr>
            </a:pPr>
            <a:endParaRPr lang="en-US"/>
          </a:p>
        </c:txPr>
        <c:crossAx val="417006488"/>
        <c:crosses val="autoZero"/>
        <c:auto val="1"/>
        <c:lblAlgn val="ctr"/>
        <c:lblOffset val="100"/>
        <c:noMultiLvlLbl val="0"/>
      </c:catAx>
      <c:valAx>
        <c:axId val="417006488"/>
        <c:scaling>
          <c:orientation val="minMax"/>
        </c:scaling>
        <c:delete val="1"/>
        <c:axPos val="l"/>
        <c:numFmt formatCode="General" sourceLinked="1"/>
        <c:majorTickMark val="none"/>
        <c:minorTickMark val="none"/>
        <c:tickLblPos val="nextTo"/>
        <c:crossAx val="417007664"/>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sz="2200" b="1" i="0" baseline="0" dirty="0"/>
              <a:t>Percent of Victims Seeking Help on Campus (2008-2016)</a:t>
            </a:r>
          </a:p>
        </c:rich>
      </c:tx>
      <c:layout>
        <c:manualLayout>
          <c:xMode val="edge"/>
          <c:yMode val="edge"/>
          <c:x val="0.14131549528531157"/>
          <c:y val="3.3672391930733854E-2"/>
        </c:manualLayout>
      </c:layout>
      <c:overlay val="0"/>
      <c:spPr>
        <a:noFill/>
        <a:ln>
          <a:noFill/>
        </a:ln>
        <a:effectLst/>
      </c:spPr>
      <c:txPr>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Rates of Help-Seeking on Campus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4.8</c:v>
                </c:pt>
                <c:pt idx="1">
                  <c:v>5.4</c:v>
                </c:pt>
                <c:pt idx="2">
                  <c:v>6.9</c:v>
                </c:pt>
                <c:pt idx="3">
                  <c:v>17.899999999999999</c:v>
                </c:pt>
                <c:pt idx="4">
                  <c:v>14.3</c:v>
                </c:pt>
                <c:pt idx="5">
                  <c:v>0</c:v>
                </c:pt>
                <c:pt idx="6">
                  <c:v>11.5</c:v>
                </c:pt>
                <c:pt idx="7">
                  <c:v>10.5</c:v>
                </c:pt>
                <c:pt idx="8">
                  <c:v>3.6</c:v>
                </c:pt>
              </c:numCache>
            </c:numRef>
          </c:val>
          <c:smooth val="0"/>
          <c:extLst xmlns:c16r2="http://schemas.microsoft.com/office/drawing/2015/06/chart">
            <c:ext xmlns:c16="http://schemas.microsoft.com/office/drawing/2014/chart" uri="{C3380CC4-5D6E-409C-BE32-E72D297353CC}">
              <c16:uniqueId val="{00000000-0209-444E-8379-1AE7D93188FC}"/>
            </c:ext>
          </c:extLst>
        </c:ser>
        <c:dLbls>
          <c:dLblPos val="ctr"/>
          <c:showLegendKey val="0"/>
          <c:showVal val="1"/>
          <c:showCatName val="0"/>
          <c:showSerName val="0"/>
          <c:showPercent val="0"/>
          <c:showBubbleSize val="0"/>
        </c:dLbls>
        <c:marker val="1"/>
        <c:smooth val="0"/>
        <c:axId val="417009232"/>
        <c:axId val="417004136"/>
      </c:lineChart>
      <c:catAx>
        <c:axId val="41700923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70C0"/>
                </a:solidFill>
                <a:latin typeface="+mn-lt"/>
                <a:ea typeface="+mn-ea"/>
                <a:cs typeface="+mn-cs"/>
              </a:defRPr>
            </a:pPr>
            <a:endParaRPr lang="en-US"/>
          </a:p>
        </c:txPr>
        <c:crossAx val="417004136"/>
        <c:crosses val="autoZero"/>
        <c:auto val="1"/>
        <c:lblAlgn val="ctr"/>
        <c:lblOffset val="100"/>
        <c:noMultiLvlLbl val="0"/>
      </c:catAx>
      <c:valAx>
        <c:axId val="417004136"/>
        <c:scaling>
          <c:orientation val="minMax"/>
        </c:scaling>
        <c:delete val="1"/>
        <c:axPos val="l"/>
        <c:numFmt formatCode="General" sourceLinked="1"/>
        <c:majorTickMark val="none"/>
        <c:minorTickMark val="none"/>
        <c:tickLblPos val="nextTo"/>
        <c:crossAx val="417009232"/>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Percent of Students Reporting a Sexual Assault: </a:t>
            </a:r>
          </a:p>
          <a:p>
            <a:pPr>
              <a:defRPr/>
            </a:pPr>
            <a:r>
              <a:rPr lang="en-US" dirty="0"/>
              <a:t>by Gender and Sexual Minority Status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Rates of Sexual Assault by Gender and Sexual Minority Status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Female Heterosexual</c:v>
                </c:pt>
                <c:pt idx="1">
                  <c:v>Female Sexual Minority</c:v>
                </c:pt>
                <c:pt idx="2">
                  <c:v>Male Heterosexual</c:v>
                </c:pt>
                <c:pt idx="3">
                  <c:v>Male Sexual Minority</c:v>
                </c:pt>
              </c:strCache>
            </c:strRef>
          </c:cat>
          <c:val>
            <c:numRef>
              <c:f>Sheet1!$B$2:$B$5</c:f>
              <c:numCache>
                <c:formatCode>General</c:formatCode>
                <c:ptCount val="4"/>
                <c:pt idx="0">
                  <c:v>6.2</c:v>
                </c:pt>
                <c:pt idx="1">
                  <c:v>10.7</c:v>
                </c:pt>
                <c:pt idx="2">
                  <c:v>3.2</c:v>
                </c:pt>
                <c:pt idx="3">
                  <c:v>5.5</c:v>
                </c:pt>
              </c:numCache>
            </c:numRef>
          </c:val>
          <c:extLst xmlns:c16r2="http://schemas.microsoft.com/office/drawing/2015/06/chart">
            <c:ext xmlns:c16="http://schemas.microsoft.com/office/drawing/2014/chart" uri="{C3380CC4-5D6E-409C-BE32-E72D297353CC}">
              <c16:uniqueId val="{00000000-54E2-405B-9CCE-E573791DC9BD}"/>
            </c:ext>
          </c:extLst>
        </c:ser>
        <c:dLbls>
          <c:showLegendKey val="0"/>
          <c:showVal val="1"/>
          <c:showCatName val="0"/>
          <c:showSerName val="0"/>
          <c:showPercent val="0"/>
          <c:showBubbleSize val="0"/>
        </c:dLbls>
        <c:gapWidth val="150"/>
        <c:shape val="box"/>
        <c:axId val="417004920"/>
        <c:axId val="417010016"/>
        <c:axId val="0"/>
      </c:bar3DChart>
      <c:catAx>
        <c:axId val="4170049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FFC000"/>
                </a:solidFill>
                <a:latin typeface="+mn-lt"/>
                <a:ea typeface="+mn-ea"/>
                <a:cs typeface="+mn-cs"/>
              </a:defRPr>
            </a:pPr>
            <a:endParaRPr lang="en-US"/>
          </a:p>
        </c:txPr>
        <c:crossAx val="417010016"/>
        <c:crosses val="autoZero"/>
        <c:auto val="1"/>
        <c:lblAlgn val="ctr"/>
        <c:lblOffset val="100"/>
        <c:noMultiLvlLbl val="0"/>
      </c:catAx>
      <c:valAx>
        <c:axId val="41701001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17004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Percent</a:t>
            </a:r>
            <a:r>
              <a:rPr lang="en-US" baseline="0" dirty="0"/>
              <a:t> of Victims Seeking Help on Campus: </a:t>
            </a:r>
          </a:p>
          <a:p>
            <a:pPr>
              <a:defRPr/>
            </a:pPr>
            <a:r>
              <a:rPr lang="en-US" baseline="0" dirty="0"/>
              <a:t>by Gender and Sexual Minority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Rates of Victim Helpseeking on Campus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Female Heterosexual</c:v>
                </c:pt>
                <c:pt idx="1">
                  <c:v>Female Sexual Minority</c:v>
                </c:pt>
                <c:pt idx="2">
                  <c:v>Male Heterosexual</c:v>
                </c:pt>
                <c:pt idx="3">
                  <c:v>Male Sexual Minority</c:v>
                </c:pt>
              </c:strCache>
            </c:strRef>
          </c:cat>
          <c:val>
            <c:numRef>
              <c:f>Sheet1!$B$2:$B$5</c:f>
              <c:numCache>
                <c:formatCode>General</c:formatCode>
                <c:ptCount val="4"/>
                <c:pt idx="0">
                  <c:v>10</c:v>
                </c:pt>
                <c:pt idx="1">
                  <c:v>7.8</c:v>
                </c:pt>
                <c:pt idx="2">
                  <c:v>2.6</c:v>
                </c:pt>
                <c:pt idx="3">
                  <c:v>0</c:v>
                </c:pt>
              </c:numCache>
            </c:numRef>
          </c:val>
          <c:extLst xmlns:c16r2="http://schemas.microsoft.com/office/drawing/2015/06/chart">
            <c:ext xmlns:c16="http://schemas.microsoft.com/office/drawing/2014/chart" uri="{C3380CC4-5D6E-409C-BE32-E72D297353CC}">
              <c16:uniqueId val="{00000000-BF8D-402A-BDB8-9464C38FB28A}"/>
            </c:ext>
          </c:extLst>
        </c:ser>
        <c:dLbls>
          <c:showLegendKey val="0"/>
          <c:showVal val="1"/>
          <c:showCatName val="0"/>
          <c:showSerName val="0"/>
          <c:showPercent val="0"/>
          <c:showBubbleSize val="0"/>
        </c:dLbls>
        <c:gapWidth val="150"/>
        <c:shape val="box"/>
        <c:axId val="417005312"/>
        <c:axId val="417010800"/>
        <c:axId val="0"/>
      </c:bar3DChart>
      <c:catAx>
        <c:axId val="4170053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FFC000"/>
                </a:solidFill>
                <a:latin typeface="+mn-lt"/>
                <a:ea typeface="+mn-ea"/>
                <a:cs typeface="+mn-cs"/>
              </a:defRPr>
            </a:pPr>
            <a:endParaRPr lang="en-US"/>
          </a:p>
        </c:txPr>
        <c:crossAx val="417010800"/>
        <c:crosses val="autoZero"/>
        <c:auto val="1"/>
        <c:lblAlgn val="ctr"/>
        <c:lblOffset val="100"/>
        <c:noMultiLvlLbl val="0"/>
      </c:catAx>
      <c:valAx>
        <c:axId val="41701080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17005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0.48942</cdr:x>
      <cdr:y>0.12698</cdr:y>
    </cdr:from>
    <cdr:to>
      <cdr:x>0.84335</cdr:x>
      <cdr:y>0.15873</cdr:y>
    </cdr:to>
    <cdr:sp macro="" textlink="">
      <cdr:nvSpPr>
        <cdr:cNvPr id="3" name="Straight Connector 2"/>
        <cdr:cNvSpPr/>
      </cdr:nvSpPr>
      <cdr:spPr>
        <a:xfrm xmlns:a="http://schemas.openxmlformats.org/drawingml/2006/main" rot="10800000" flipV="1">
          <a:off x="3670300" y="609600"/>
          <a:ext cx="2654300" cy="1524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5613"/>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9930" y="1"/>
            <a:ext cx="3044719" cy="465613"/>
          </a:xfrm>
          <a:prstGeom prst="rect">
            <a:avLst/>
          </a:prstGeom>
        </p:spPr>
        <p:txBody>
          <a:bodyPr vert="horz" lIns="92757" tIns="46378" rIns="92757" bIns="46378" rtlCol="0"/>
          <a:lstStyle>
            <a:lvl1pPr algn="r">
              <a:defRPr sz="1200"/>
            </a:lvl1pPr>
          </a:lstStyle>
          <a:p>
            <a:fld id="{02ED0067-96CC-4370-A106-885756FBDC6E}" type="datetimeFigureOut">
              <a:rPr lang="en-US" smtClean="0"/>
              <a:pPr/>
              <a:t>4/18/2018</a:t>
            </a:fld>
            <a:endParaRPr lang="en-US"/>
          </a:p>
        </p:txBody>
      </p:sp>
      <p:sp>
        <p:nvSpPr>
          <p:cNvPr id="4" name="Footer Placeholder 3"/>
          <p:cNvSpPr>
            <a:spLocks noGrp="1"/>
          </p:cNvSpPr>
          <p:nvPr>
            <p:ph type="ftr" sz="quarter" idx="2"/>
          </p:nvPr>
        </p:nvSpPr>
        <p:spPr>
          <a:xfrm>
            <a:off x="0" y="8845046"/>
            <a:ext cx="3044719" cy="465613"/>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5613"/>
          </a:xfrm>
          <a:prstGeom prst="rect">
            <a:avLst/>
          </a:prstGeom>
        </p:spPr>
        <p:txBody>
          <a:bodyPr vert="horz" lIns="92757" tIns="46378" rIns="92757" bIns="46378" rtlCol="0" anchor="b"/>
          <a:lstStyle>
            <a:lvl1pPr algn="r">
              <a:defRPr sz="1200"/>
            </a:lvl1pPr>
          </a:lstStyle>
          <a:p>
            <a:fld id="{45515181-CEF5-4141-BBB8-9DDFEF91A5FA}" type="slidenum">
              <a:rPr lang="en-US" smtClean="0"/>
              <a:pPr/>
              <a:t>‹#›</a:t>
            </a:fld>
            <a:endParaRPr lang="en-US"/>
          </a:p>
        </p:txBody>
      </p:sp>
    </p:spTree>
    <p:extLst>
      <p:ext uri="{BB962C8B-B14F-4D97-AF65-F5344CB8AC3E}">
        <p14:creationId xmlns:p14="http://schemas.microsoft.com/office/powerpoint/2010/main" val="250671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5613"/>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9930" y="1"/>
            <a:ext cx="3044719" cy="465613"/>
          </a:xfrm>
          <a:prstGeom prst="rect">
            <a:avLst/>
          </a:prstGeom>
        </p:spPr>
        <p:txBody>
          <a:bodyPr vert="horz" lIns="92757" tIns="46378" rIns="92757" bIns="46378" rtlCol="0"/>
          <a:lstStyle>
            <a:lvl1pPr algn="r">
              <a:defRPr sz="1200"/>
            </a:lvl1pPr>
          </a:lstStyle>
          <a:p>
            <a:fld id="{28818D20-5EFC-4C8A-B91C-34E3533DAC2F}" type="datetimeFigureOut">
              <a:rPr lang="en-US" smtClean="0"/>
              <a:pPr/>
              <a:t>4/18/2018</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5613"/>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5613"/>
          </a:xfrm>
          <a:prstGeom prst="rect">
            <a:avLst/>
          </a:prstGeom>
        </p:spPr>
        <p:txBody>
          <a:bodyPr vert="horz" lIns="92757" tIns="46378" rIns="92757" bIns="46378" rtlCol="0" anchor="b"/>
          <a:lstStyle>
            <a:lvl1pPr algn="r">
              <a:defRPr sz="1200"/>
            </a:lvl1pPr>
          </a:lstStyle>
          <a:p>
            <a:fld id="{95707983-A054-4487-AF94-8BE10AD33668}" type="slidenum">
              <a:rPr lang="en-US" smtClean="0"/>
              <a:pPr/>
              <a:t>‹#›</a:t>
            </a:fld>
            <a:endParaRPr lang="en-US"/>
          </a:p>
        </p:txBody>
      </p:sp>
    </p:spTree>
    <p:extLst>
      <p:ext uri="{BB962C8B-B14F-4D97-AF65-F5344CB8AC3E}">
        <p14:creationId xmlns:p14="http://schemas.microsoft.com/office/powerpoint/2010/main" val="100096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_ENREF_14"/><Relationship Id="rId7" Type="http://schemas.openxmlformats.org/officeDocument/2006/relationships/hyperlink" Target="#_ENREF_16"/><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_ENREF_9"/><Relationship Id="rId5" Type="http://schemas.openxmlformats.org/officeDocument/2006/relationships/hyperlink" Target="#_ENREF_8"/><Relationship Id="rId4" Type="http://schemas.openxmlformats.org/officeDocument/2006/relationships/hyperlink" Target="#_ENREF_15"/></Relationships>
</file>

<file path=ppt/notesSlides/_rels/notesSlide23.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1</a:t>
            </a:fld>
            <a:endParaRPr lang="en-US"/>
          </a:p>
        </p:txBody>
      </p:sp>
    </p:spTree>
    <p:extLst>
      <p:ext uri="{BB962C8B-B14F-4D97-AF65-F5344CB8AC3E}">
        <p14:creationId xmlns:p14="http://schemas.microsoft.com/office/powerpoint/2010/main" val="19854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707983-A054-4487-AF94-8BE10AD33668}" type="slidenum">
              <a:rPr lang="en-US" smtClean="0"/>
              <a:pPr/>
              <a:t>10</a:t>
            </a:fld>
            <a:endParaRPr lang="en-US"/>
          </a:p>
        </p:txBody>
      </p:sp>
    </p:spTree>
    <p:extLst>
      <p:ext uri="{BB962C8B-B14F-4D97-AF65-F5344CB8AC3E}">
        <p14:creationId xmlns:p14="http://schemas.microsoft.com/office/powerpoint/2010/main" val="39104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Assaults are not “accidents”</a:t>
            </a:r>
          </a:p>
          <a:p>
            <a:r>
              <a:rPr lang="en-US" dirty="0"/>
              <a:t>Not caused by “circumstances”</a:t>
            </a:r>
          </a:p>
          <a:p>
            <a:r>
              <a:rPr lang="en-US" dirty="0"/>
              <a:t>Rapists look for vulnerability and exploit it</a:t>
            </a:r>
          </a:p>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11</a:t>
            </a:fld>
            <a:endParaRPr lang="en-US"/>
          </a:p>
        </p:txBody>
      </p:sp>
    </p:spTree>
    <p:extLst>
      <p:ext uri="{BB962C8B-B14F-4D97-AF65-F5344CB8AC3E}">
        <p14:creationId xmlns:p14="http://schemas.microsoft.com/office/powerpoint/2010/main" val="232802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 campus the size of Clark, 35 incidents of rape for every 1,000 college women means that there will be approximately 105 rapes of women on our campus every year.</a:t>
            </a:r>
          </a:p>
          <a:p>
            <a:r>
              <a:rPr lang="en-US" dirty="0"/>
              <a:t>For a campus the size of </a:t>
            </a:r>
            <a:r>
              <a:rPr lang="en-US" dirty="0" err="1"/>
              <a:t>Umass</a:t>
            </a:r>
            <a:r>
              <a:rPr lang="en-US" dirty="0"/>
              <a:t> Amherst, that means 1,050 rapes of women on their campus.</a:t>
            </a:r>
          </a:p>
          <a:p>
            <a:endParaRPr lang="en-US" dirty="0" smtClean="0"/>
          </a:p>
          <a:p>
            <a:r>
              <a:rPr lang="en-US" dirty="0" smtClean="0"/>
              <a:t>This level of</a:t>
            </a:r>
            <a:r>
              <a:rPr lang="en-US" baseline="0" dirty="0" smtClean="0"/>
              <a:t> victimization is very important to consider because studies show that college women who experience sexual violence show drops in their GPAs, are more likely to drop out and transfer, and are less likely to finish their education than women who aren’t victimized.</a:t>
            </a:r>
            <a:endParaRPr lang="en-US" dirty="0" smtClean="0"/>
          </a:p>
          <a:p>
            <a:endParaRPr lang="en-US" dirty="0"/>
          </a:p>
          <a:p>
            <a:r>
              <a:rPr lang="en-US" dirty="0"/>
              <a:t>Imagine for a second that we told parents that when they send their child off to college, that child would have a 1 in 5 chance of being physically assaulted, most likely by one of their fellow students.  The parents would likely demand that something be done, but then we say, “Well, we can’t do anything about it.  We actually discourage students from coming forward to report it to us, but if they do report it to us, we will ask them what they did to get physically assaulted and counsel them on how to avoid getting physically assaulted again.  And if they know who assaulted them, we’ll say that it was probably just a misunderstanding.  We might ask the perpetrator to write a paper on why it’s bad to physically assault people and how they can avoid physically assaulting people again.  Or maybe we’ll suspend them over summer break.”</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12</a:t>
            </a:fld>
            <a:endParaRPr lang="en-US"/>
          </a:p>
        </p:txBody>
      </p:sp>
    </p:spTree>
    <p:extLst>
      <p:ext uri="{BB962C8B-B14F-4D97-AF65-F5344CB8AC3E}">
        <p14:creationId xmlns:p14="http://schemas.microsoft.com/office/powerpoint/2010/main" val="25989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13</a:t>
            </a:fld>
            <a:endParaRPr lang="en-US"/>
          </a:p>
        </p:txBody>
      </p:sp>
    </p:spTree>
    <p:extLst>
      <p:ext uri="{BB962C8B-B14F-4D97-AF65-F5344CB8AC3E}">
        <p14:creationId xmlns:p14="http://schemas.microsoft.com/office/powerpoint/2010/main" val="404110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likely two reasons colleges are reluctant: (1) they don’t want to be the first to be proactive about this issue, because in doing so, their reported sexual assaults go up, and they become known as the “rape school” (this is where legislation</a:t>
            </a:r>
            <a:r>
              <a:rPr lang="en-US" baseline="0" dirty="0"/>
              <a:t> comes in, particularly the Campus Sexual Violence Prevention Bill, because it would mandate that everyone be proactive at the same time in the same way)</a:t>
            </a:r>
            <a:r>
              <a:rPr lang="en-US" dirty="0"/>
              <a:t>, and (2) they fear false reporting.</a:t>
            </a:r>
          </a:p>
        </p:txBody>
      </p:sp>
      <p:sp>
        <p:nvSpPr>
          <p:cNvPr id="4" name="Slide Number Placeholder 3"/>
          <p:cNvSpPr>
            <a:spLocks noGrp="1"/>
          </p:cNvSpPr>
          <p:nvPr>
            <p:ph type="sldNum" sz="quarter" idx="10"/>
          </p:nvPr>
        </p:nvSpPr>
        <p:spPr/>
        <p:txBody>
          <a:bodyPr/>
          <a:lstStyle/>
          <a:p>
            <a:fld id="{95707983-A054-4487-AF94-8BE10AD33668}" type="slidenum">
              <a:rPr lang="en-US" smtClean="0"/>
              <a:pPr/>
              <a:t>14</a:t>
            </a:fld>
            <a:endParaRPr lang="en-US"/>
          </a:p>
        </p:txBody>
      </p:sp>
    </p:spTree>
    <p:extLst>
      <p:ext uri="{BB962C8B-B14F-4D97-AF65-F5344CB8AC3E}">
        <p14:creationId xmlns:p14="http://schemas.microsoft.com/office/powerpoint/2010/main" val="3526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Misconceptions about false reporting rates have direct, negative consequences and can contribute to why many victims don’t report sexual assaults (</a:t>
            </a:r>
            <a:r>
              <a:rPr lang="en-US" dirty="0" err="1"/>
              <a:t>Lisak</a:t>
            </a:r>
            <a:r>
              <a:rPr lang="en-US" dirty="0"/>
              <a:t> et al., 2010). </a:t>
            </a:r>
          </a:p>
        </p:txBody>
      </p:sp>
      <p:sp>
        <p:nvSpPr>
          <p:cNvPr id="4" name="Slide Number Placeholder 3"/>
          <p:cNvSpPr>
            <a:spLocks noGrp="1"/>
          </p:cNvSpPr>
          <p:nvPr>
            <p:ph type="sldNum" sz="quarter" idx="10"/>
          </p:nvPr>
        </p:nvSpPr>
        <p:spPr/>
        <p:txBody>
          <a:bodyPr/>
          <a:lstStyle/>
          <a:p>
            <a:fld id="{95707983-A054-4487-AF94-8BE10AD33668}" type="slidenum">
              <a:rPr lang="en-US" smtClean="0"/>
              <a:pPr/>
              <a:t>15</a:t>
            </a:fld>
            <a:endParaRPr lang="en-US"/>
          </a:p>
        </p:txBody>
      </p:sp>
    </p:spTree>
    <p:extLst>
      <p:ext uri="{BB962C8B-B14F-4D97-AF65-F5344CB8AC3E}">
        <p14:creationId xmlns:p14="http://schemas.microsoft.com/office/powerpoint/2010/main" val="354988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07983-A054-4487-AF94-8BE10AD33668}" type="slidenum">
              <a:rPr lang="en-US" smtClean="0"/>
              <a:pPr/>
              <a:t>16</a:t>
            </a:fld>
            <a:endParaRPr lang="en-US"/>
          </a:p>
        </p:txBody>
      </p:sp>
    </p:spTree>
    <p:extLst>
      <p:ext uri="{BB962C8B-B14F-4D97-AF65-F5344CB8AC3E}">
        <p14:creationId xmlns:p14="http://schemas.microsoft.com/office/powerpoint/2010/main" val="235189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17</a:t>
            </a:fld>
            <a:endParaRPr lang="en-US"/>
          </a:p>
        </p:txBody>
      </p:sp>
    </p:spTree>
    <p:extLst>
      <p:ext uri="{BB962C8B-B14F-4D97-AF65-F5344CB8AC3E}">
        <p14:creationId xmlns:p14="http://schemas.microsoft.com/office/powerpoint/2010/main" val="383098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7567">
              <a:defRPr/>
            </a:pPr>
            <a:r>
              <a:rPr lang="en-US" dirty="0"/>
              <a:t>However, there aren’t experimental designs that show that bystander programming is significantly better than other SA prevention programming.  Thus, it’s premature to conclude that bystander programming is the gold standard, even though policymakers and practitioners often want to make that conclusion.</a:t>
            </a:r>
          </a:p>
          <a:p>
            <a:pPr defTabSz="927567">
              <a:defRPr/>
            </a:pPr>
            <a:endParaRPr lang="en-US" dirty="0"/>
          </a:p>
          <a:p>
            <a:pPr defTabSz="927567">
              <a:defRPr/>
            </a:pPr>
            <a:r>
              <a:rPr lang="en-US" dirty="0"/>
              <a:t>This is relevant to the Campus Sexual Violence Prevention Bill – what prevention programs to mandate and how specific the mandates should be.</a:t>
            </a:r>
          </a:p>
          <a:p>
            <a:pPr defTabSz="927567">
              <a:defRPr/>
            </a:pPr>
            <a:endParaRPr lang="en-US" dirty="0"/>
          </a:p>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18</a:t>
            </a:fld>
            <a:endParaRPr lang="en-US"/>
          </a:p>
        </p:txBody>
      </p:sp>
    </p:spTree>
    <p:extLst>
      <p:ext uri="{BB962C8B-B14F-4D97-AF65-F5344CB8AC3E}">
        <p14:creationId xmlns:p14="http://schemas.microsoft.com/office/powerpoint/2010/main" val="912776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weaknesses</a:t>
            </a:r>
            <a:r>
              <a:rPr lang="en-US" baseline="0" dirty="0"/>
              <a:t> of the bystander program evaluations to date is that there is no data on whether they have actually changed the rates of sexual assault on college campuses.  This is where sexual assault campus climate surveys can come in because you can look at changes over time in sexual assault rates on a given campus.</a:t>
            </a:r>
          </a:p>
          <a:p>
            <a:endParaRPr lang="en-US" baseline="0" dirty="0"/>
          </a:p>
          <a:p>
            <a:r>
              <a:rPr lang="en-US" baseline="0" dirty="0"/>
              <a:t>So, the House Bill on mandating sexual assault campus climate surveys is relevant here.</a:t>
            </a:r>
          </a:p>
          <a:p>
            <a:endParaRPr lang="en-US" baseline="0" dirty="0"/>
          </a:p>
          <a:p>
            <a:r>
              <a:rPr lang="en-US" dirty="0"/>
              <a:t>My colleague and I have been conducting annual sexual assault campus climate surveys on the Clark University campus since 2008.  We also conducted the same climate survey on three other area colleges between 2013 and 2015.  Through these experiences, the benefits and challenges of conducting such surveys have become apparent.</a:t>
            </a:r>
          </a:p>
          <a:p>
            <a:endParaRPr lang="en-US" dirty="0"/>
          </a:p>
          <a:p>
            <a:pPr defTabSz="927567">
              <a:defRPr/>
            </a:pPr>
            <a:r>
              <a:rPr lang="en-US" altLang="en-US" dirty="0">
                <a:latin typeface="Arial" panose="020B0604020202020204" pitchFamily="34" charset="0"/>
                <a:ea typeface="Calibri" panose="020F0502020204030204" pitchFamily="34" charset="0"/>
                <a:cs typeface="Times New Roman" panose="02020603050405020304" pitchFamily="18" charset="0"/>
              </a:rPr>
              <a:t>Such surveys – if done well – can provide valuable information to college administrators regarding how to best address sexual assault on their campuses.</a:t>
            </a:r>
            <a:r>
              <a:rPr lang="en-US" altLang="en-US" sz="700" dirty="0">
                <a:latin typeface="Arial" panose="020B0604020202020204" pitchFamily="34" charset="0"/>
              </a:rPr>
              <a:t> </a:t>
            </a:r>
            <a:endParaRPr lang="en-US" altLang="en-US" sz="20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19</a:t>
            </a:fld>
            <a:endParaRPr lang="en-US"/>
          </a:p>
        </p:txBody>
      </p:sp>
    </p:spTree>
    <p:extLst>
      <p:ext uri="{BB962C8B-B14F-4D97-AF65-F5344CB8AC3E}">
        <p14:creationId xmlns:p14="http://schemas.microsoft.com/office/powerpoint/2010/main" val="387340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Both are in the House Ways and Means.</a:t>
            </a:r>
          </a:p>
          <a:p>
            <a:endParaRPr lang="en-US" dirty="0" smtClean="0">
              <a:effectLst/>
            </a:endParaRPr>
          </a:p>
          <a:p>
            <a:r>
              <a:rPr lang="en-US" dirty="0" smtClean="0">
                <a:effectLst/>
              </a:rPr>
              <a:t>MA </a:t>
            </a:r>
            <a:r>
              <a:rPr lang="en-US" dirty="0">
                <a:effectLst/>
              </a:rPr>
              <a:t>has a bill under consideration that somewhat duplicates this federal legislation.  </a:t>
            </a:r>
            <a:r>
              <a:rPr lang="en-US" dirty="0" smtClean="0">
                <a:effectLst/>
              </a:rPr>
              <a:t>S.2203:  </a:t>
            </a:r>
            <a:r>
              <a:rPr lang="en-US" dirty="0">
                <a:effectLst/>
              </a:rPr>
              <a:t>which proposes state-level policies for all higher-education institutions to establish fair procedures, appropriate services, tools, and training at Massachusetts colleges and universities.</a:t>
            </a:r>
          </a:p>
          <a:p>
            <a:endParaRPr lang="en-US" dirty="0">
              <a:effectLst/>
            </a:endParaRPr>
          </a:p>
          <a:p>
            <a:r>
              <a:rPr lang="en-US" dirty="0">
                <a:effectLst/>
              </a:rPr>
              <a:t>This may be necessary for two reasons: Under Betsy DeVos, the strict Title IX regulations have been rolled back some and are being reconsidered altogether.  And the Campus </a:t>
            </a:r>
            <a:r>
              <a:rPr lang="en-US" dirty="0" err="1">
                <a:effectLst/>
              </a:rPr>
              <a:t>SaVE</a:t>
            </a:r>
            <a:r>
              <a:rPr lang="en-US" dirty="0">
                <a:effectLst/>
              </a:rPr>
              <a:t> Act is up for renewal this year.  In other words, the federal rules and regulations that mandate that our universities proactively and transparently focus on sexual assault issues are in jeopardy.</a:t>
            </a:r>
          </a:p>
          <a:p>
            <a:endParaRPr lang="en-US" dirty="0">
              <a:effectLst/>
            </a:endParaRPr>
          </a:p>
          <a:p>
            <a:r>
              <a:rPr lang="en-US" dirty="0" smtClean="0">
                <a:effectLst/>
              </a:rPr>
              <a:t>H.4159: </a:t>
            </a:r>
            <a:r>
              <a:rPr lang="en-US" dirty="0">
                <a:effectLst/>
              </a:rPr>
              <a:t>which will create a task force to craft a climate survey that all campuses will be mandated to use.  This is actually not mandated in federal law, so it would be something new, and today I will talk about my experiences in conducting sexual assault climate surveys.</a:t>
            </a:r>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2</a:t>
            </a:fld>
            <a:endParaRPr lang="en-US"/>
          </a:p>
        </p:txBody>
      </p:sp>
    </p:spTree>
    <p:extLst>
      <p:ext uri="{BB962C8B-B14F-4D97-AF65-F5344CB8AC3E}">
        <p14:creationId xmlns:p14="http://schemas.microsoft.com/office/powerpoint/2010/main" val="2912588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r>
              <a:rPr lang="en-US" dirty="0"/>
              <a:t>We began our survey the year before we brought our bystander program to campus, and that year served as our baseline year.  Since then, we have shown that self-reported anonymous rates of sexual assault initially declined by 40% from our baseline, but have rebounded in more recent years. These findings provide some evidence that when we began to explicitly pay attention to the problem of sexual assault on our campus, rates declined.  However, our more recent efforts don’t seem to be as effective, which means we need to take a closer look at our programming.  One issue may be that when the rates began to rise again, we were transferring the leadership of our program over to university administration, who didn’t yet have the resources and staff in place to run it efficiently.</a:t>
            </a:r>
          </a:p>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20</a:t>
            </a:fld>
            <a:endParaRPr lang="en-US"/>
          </a:p>
        </p:txBody>
      </p:sp>
    </p:spTree>
    <p:extLst>
      <p:ext uri="{BB962C8B-B14F-4D97-AF65-F5344CB8AC3E}">
        <p14:creationId xmlns:p14="http://schemas.microsoft.com/office/powerpoint/2010/main" val="585076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Campus climates surveys can provide information on who seeks help and why, and what prevents survivors from coming forward.  Colleges and universities can also figure out if their prevention and intervention efforts contribute to survivors coming forward.</a:t>
            </a:r>
          </a:p>
          <a:p>
            <a:endParaRPr lang="en-US" dirty="0"/>
          </a:p>
          <a:p>
            <a:r>
              <a:rPr lang="en-US" dirty="0"/>
              <a:t>This figure shows the results of help-seeking for sexual assault survivors on our campus.  Help-seeking, in this context, includes any kind of formal help-seeking on our campus, which can include seeking help from law enforcement, judicial board, Title IX Officer, or counseling services, for example. As shown, help-seeking rates varied over time, with an initial large increase after we began our programming, a sharp decline in 2013, an increase again, and a decline again more recently.  These data can be used to guide our university officials on how to better provide services and information about services to survivors.</a:t>
            </a:r>
          </a:p>
          <a:p>
            <a:endParaRPr lang="en-US" dirty="0"/>
          </a:p>
          <a:p>
            <a:r>
              <a:rPr lang="en-US" dirty="0"/>
              <a:t>Our analyses of sexual assault survivors showed that help-seeking was predicted by several factors.  Survivors whose perpetrators were White – versus of a racial/ethnic minority – were significantly less likely to seek help.  Female victims were significantly more likely than male victims to seek help, and survivors who were also stalked were more likely to seek help.  The main reasons for not seeking help included perceptions that the assault wasn’t that serious, that it was a private matter, and that they didn’t want to get the perpetrator in trouble.</a:t>
            </a:r>
          </a:p>
        </p:txBody>
      </p:sp>
      <p:sp>
        <p:nvSpPr>
          <p:cNvPr id="4" name="Slide Number Placeholder 3"/>
          <p:cNvSpPr>
            <a:spLocks noGrp="1"/>
          </p:cNvSpPr>
          <p:nvPr>
            <p:ph type="sldNum" sz="quarter" idx="10"/>
          </p:nvPr>
        </p:nvSpPr>
        <p:spPr/>
        <p:txBody>
          <a:bodyPr/>
          <a:lstStyle/>
          <a:p>
            <a:fld id="{95707983-A054-4487-AF94-8BE10AD33668}" type="slidenum">
              <a:rPr lang="en-US" smtClean="0"/>
              <a:pPr/>
              <a:t>21</a:t>
            </a:fld>
            <a:endParaRPr lang="en-US"/>
          </a:p>
        </p:txBody>
      </p:sp>
    </p:spTree>
    <p:extLst>
      <p:ext uri="{BB962C8B-B14F-4D97-AF65-F5344CB8AC3E}">
        <p14:creationId xmlns:p14="http://schemas.microsoft.com/office/powerpoint/2010/main" val="4089427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Prevention programs are currently designed with heterosexual female victims in mind and do little to counter stereotypes that sexual assault is something men do to women.  However, research clearly shows that heterosexual women aren’t the only potential sexual assault victims [</a:t>
            </a:r>
            <a:r>
              <a:rPr lang="en-US" dirty="0">
                <a:hlinkClick r:id="rId3" action="ppaction://hlinkfile" tooltip="Black, 2011 #1551"/>
              </a:rPr>
              <a:t>14</a:t>
            </a:r>
            <a:r>
              <a:rPr lang="en-US" dirty="0"/>
              <a:t>, </a:t>
            </a:r>
            <a:r>
              <a:rPr lang="en-US" dirty="0">
                <a:hlinkClick r:id="rId4" action="ppaction://hlinkfile" tooltip="Walters, 2013 #384"/>
              </a:rPr>
              <a:t>15</a:t>
            </a:r>
            <a:r>
              <a:rPr lang="en-US" dirty="0"/>
              <a:t>].  </a:t>
            </a:r>
          </a:p>
          <a:p>
            <a:endParaRPr lang="en-US" dirty="0"/>
          </a:p>
          <a:p>
            <a:r>
              <a:rPr lang="en-US" dirty="0"/>
              <a:t>As confirmed by our own data [</a:t>
            </a:r>
            <a:r>
              <a:rPr lang="en-US" dirty="0">
                <a:hlinkClick r:id="rId5" action="ppaction://hlinkfile" tooltip="Hines, 2012 #80"/>
              </a:rPr>
              <a:t>8</a:t>
            </a:r>
            <a:r>
              <a:rPr lang="en-US" dirty="0"/>
              <a:t>, </a:t>
            </a:r>
            <a:r>
              <a:rPr lang="en-US" dirty="0">
                <a:hlinkClick r:id="rId6" action="ppaction://hlinkfile" tooltip="Richardson, 2015 #433"/>
              </a:rPr>
              <a:t>9</a:t>
            </a:r>
            <a:r>
              <a:rPr lang="en-US" dirty="0"/>
              <a:t>], heterosexual men and LGBTQ+ students are also potential victims of sexual assault, with both men and women as potential perpetrators. </a:t>
            </a:r>
          </a:p>
          <a:p>
            <a:r>
              <a:rPr lang="en-US" dirty="0"/>
              <a:t>Research suggests that the psychological consequences of sexual assault against heterosexual men [</a:t>
            </a:r>
            <a:r>
              <a:rPr lang="en-US" dirty="0">
                <a:hlinkClick r:id="rId7" action="ppaction://hlinkfile" tooltip="Hines, 2016 #1581"/>
              </a:rPr>
              <a:t>16</a:t>
            </a:r>
            <a:r>
              <a:rPr lang="en-US" dirty="0"/>
              <a:t>] and LGBTQ+ individuals [</a:t>
            </a:r>
            <a:r>
              <a:rPr lang="en-US" dirty="0">
                <a:hlinkClick r:id="rId4" action="ppaction://hlinkfile" tooltip="Walters, 2013 #384"/>
              </a:rPr>
              <a:t>15</a:t>
            </a:r>
            <a:r>
              <a:rPr lang="en-US" dirty="0"/>
              <a:t>] are similar to that of heterosexual women.</a:t>
            </a:r>
          </a:p>
          <a:p>
            <a:endParaRPr lang="en-US" dirty="0"/>
          </a:p>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22</a:t>
            </a:fld>
            <a:endParaRPr lang="en-US"/>
          </a:p>
        </p:txBody>
      </p:sp>
    </p:spTree>
    <p:extLst>
      <p:ext uri="{BB962C8B-B14F-4D97-AF65-F5344CB8AC3E}">
        <p14:creationId xmlns:p14="http://schemas.microsoft.com/office/powerpoint/2010/main" val="964675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also troubling is that heterosexual male and LGBTQ+ victims do not seek help on campus at the same rates as heterosexual female students do.  Thus, campus officials need to make sure they are appropriately trained to address LGBTQ+ assault victims, engage in outreach, and have services in place that explicitly address their potentially unique needs [</a:t>
            </a:r>
            <a:r>
              <a:rPr lang="en-US" dirty="0">
                <a:hlinkClick r:id="rId3" action="ppaction://hlinkfile" tooltip="Ollen, 2017 #1946"/>
              </a:rPr>
              <a:t>17</a:t>
            </a:r>
            <a:r>
              <a:rPr lang="en-US" dirty="0"/>
              <a:t>].  Campus officials should also engage in outreach and appropriate training to address the needs of heterosexual male victims.</a:t>
            </a:r>
          </a:p>
          <a:p>
            <a:endParaRPr lang="en-US" dirty="0"/>
          </a:p>
          <a:p>
            <a:pPr defTabSz="927567">
              <a:defRPr/>
            </a:pPr>
            <a:r>
              <a:rPr lang="en-US" dirty="0"/>
              <a:t>The research also suggests that we need to target our prevention programs to counter stereotypes that sexual assault is something that only men do to only women, and that if it occurs outside of this stereotypical situation, the consequences for victims are equally severe.  We also need to train our students to intervene no matter the gender, gender identity, or sexual orientation of the people involved.</a:t>
            </a:r>
          </a:p>
          <a:p>
            <a:endParaRPr lang="en-US" dirty="0"/>
          </a:p>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23</a:t>
            </a:fld>
            <a:endParaRPr lang="en-US"/>
          </a:p>
        </p:txBody>
      </p:sp>
    </p:spTree>
    <p:extLst>
      <p:ext uri="{BB962C8B-B14F-4D97-AF65-F5344CB8AC3E}">
        <p14:creationId xmlns:p14="http://schemas.microsoft.com/office/powerpoint/2010/main" val="1114369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3919" indent="-173919" defTabSz="927567">
              <a:buFont typeface="Arial" panose="020B0604020202020204" pitchFamily="34" charset="0"/>
              <a:buChar char="•"/>
              <a:defRPr/>
            </a:pPr>
            <a:r>
              <a:rPr lang="en-US" dirty="0"/>
              <a:t>Low response rates pose several problems.  Most notably, they make the results of one’s survey questionable and unstable because the sample does not represent the entire campus of students.  Thus, we cannot make definitive conclusions about rates of sexual assault or help-seeking among survivors if our response rates are low.  We also cannot use the data to make any meaningful comparisons across colleges and universities.  Thus, any legislation that aims to implement campus climate surveys needs to figure out how to achieve and maintain high response rates.</a:t>
            </a:r>
          </a:p>
          <a:p>
            <a:pPr marL="173919" indent="-173919">
              <a:buFont typeface="Arial" panose="020B0604020202020204" pitchFamily="34" charset="0"/>
              <a:buChar char="•"/>
            </a:pPr>
            <a:r>
              <a:rPr lang="en-US" dirty="0">
                <a:effectLst/>
              </a:rPr>
              <a:t>In order for survey results to be considered valid and stable, one would want a response rate of at least 40% (i.e., at least 40% of your target population/sample responds to the survey request).</a:t>
            </a:r>
          </a:p>
          <a:p>
            <a:pPr marL="173919" indent="-173919">
              <a:buFont typeface="Arial" panose="020B0604020202020204" pitchFamily="34" charset="0"/>
              <a:buChar char="•"/>
            </a:pPr>
            <a:r>
              <a:rPr lang="en-US" dirty="0"/>
              <a:t>There are at least three reasons for the low response rates.  First, there is survey fatigue.  College students are asked to complete many surveys each year to assess things such as their classes, their orientation programming, diversity issues, and the quality of the food in the cafeteria.  A campus sexual assault climate survey is another survey they are asked to do.</a:t>
            </a:r>
          </a:p>
          <a:p>
            <a:pPr marL="173919" indent="-173919">
              <a:buFont typeface="Arial" panose="020B0604020202020204" pitchFamily="34" charset="0"/>
              <a:buChar char="•"/>
            </a:pPr>
            <a:r>
              <a:rPr lang="en-US" dirty="0"/>
              <a:t>Second, college students are becoming less and less likely to check email because it is not a priority way of communicating in their generation. Yet we use email to alert them to the climate survey and to remind them to complete it.  We need to think of better ways to communicate that the survey exists and is important.</a:t>
            </a:r>
          </a:p>
          <a:p>
            <a:pPr marL="173919" indent="-173919">
              <a:buFont typeface="Arial" panose="020B0604020202020204" pitchFamily="34" charset="0"/>
              <a:buChar char="•"/>
            </a:pPr>
            <a:r>
              <a:rPr lang="en-US" dirty="0"/>
              <a:t>Third, we need to provide better incentives for participating.  We offer raffle incentives, with 12 raffle winners winning money ranging from $10 to $50.  This incentive is likely not enough.  A recent evaluation of incentives for campus sexual assault climate surveys suggests that all participants should be offered $20 in order to achieve the desired response rate of 40% [</a:t>
            </a:r>
            <a:r>
              <a:rPr lang="en-US" dirty="0">
                <a:hlinkClick r:id="rId3" action="ppaction://hlinkfile" tooltip="Krebs, 2016 #2334"/>
              </a:rPr>
              <a:t>12</a:t>
            </a:r>
            <a:r>
              <a:rPr lang="en-US" dirty="0"/>
              <a:t>].  That kind of incentive is very expensive, particularly for large schools.  In addition, this evaluation was a one-time study; it is unknown how much we have to pay students to continue to participate year after year, in order to maintain high response rates.</a:t>
            </a:r>
          </a:p>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24</a:t>
            </a:fld>
            <a:endParaRPr lang="en-US"/>
          </a:p>
        </p:txBody>
      </p:sp>
    </p:spTree>
    <p:extLst>
      <p:ext uri="{BB962C8B-B14F-4D97-AF65-F5344CB8AC3E}">
        <p14:creationId xmlns:p14="http://schemas.microsoft.com/office/powerpoint/2010/main" val="415298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recommendations of the Senate Campus Sexual Violence Prevention bill.</a:t>
            </a:r>
          </a:p>
        </p:txBody>
      </p:sp>
      <p:sp>
        <p:nvSpPr>
          <p:cNvPr id="4" name="Slide Number Placeholder 3"/>
          <p:cNvSpPr>
            <a:spLocks noGrp="1"/>
          </p:cNvSpPr>
          <p:nvPr>
            <p:ph type="sldNum" sz="quarter" idx="10"/>
          </p:nvPr>
        </p:nvSpPr>
        <p:spPr/>
        <p:txBody>
          <a:bodyPr/>
          <a:lstStyle/>
          <a:p>
            <a:fld id="{95707983-A054-4487-AF94-8BE10AD33668}" type="slidenum">
              <a:rPr lang="en-US" smtClean="0"/>
              <a:pPr/>
              <a:t>25</a:t>
            </a:fld>
            <a:endParaRPr lang="en-US"/>
          </a:p>
        </p:txBody>
      </p:sp>
    </p:spTree>
    <p:extLst>
      <p:ext uri="{BB962C8B-B14F-4D97-AF65-F5344CB8AC3E}">
        <p14:creationId xmlns:p14="http://schemas.microsoft.com/office/powerpoint/2010/main" val="3766279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26</a:t>
            </a:fld>
            <a:endParaRPr lang="en-US"/>
          </a:p>
        </p:txBody>
      </p:sp>
    </p:spTree>
    <p:extLst>
      <p:ext uri="{BB962C8B-B14F-4D97-AF65-F5344CB8AC3E}">
        <p14:creationId xmlns:p14="http://schemas.microsoft.com/office/powerpoint/2010/main" val="394132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707983-A054-4487-AF94-8BE10AD33668}" type="slidenum">
              <a:rPr lang="en-US" smtClean="0"/>
              <a:pPr/>
              <a:t>3</a:t>
            </a:fld>
            <a:endParaRPr lang="en-US"/>
          </a:p>
        </p:txBody>
      </p:sp>
    </p:spTree>
    <p:extLst>
      <p:ext uri="{BB962C8B-B14F-4D97-AF65-F5344CB8AC3E}">
        <p14:creationId xmlns:p14="http://schemas.microsoft.com/office/powerpoint/2010/main" val="251816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Get</a:t>
            </a:r>
            <a:r>
              <a:rPr lang="en-US" baseline="0" dirty="0"/>
              <a:t> in the mindset of a predator…</a:t>
            </a:r>
          </a:p>
          <a:p>
            <a:r>
              <a:rPr lang="en-US" baseline="0" dirty="0"/>
              <a:t>Imagine there is a hungry lion watching this pack of elephants.  Which elephant is that lion likely to choose for a meal?  Why? (vulnerable)</a:t>
            </a:r>
          </a:p>
          <a:p>
            <a:r>
              <a:rPr lang="en-US" baseline="0" dirty="0"/>
              <a:t>How would that lion go about attacking that baby elephant? (isolating it from the pack before pouncing)</a:t>
            </a:r>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4</a:t>
            </a:fld>
            <a:endParaRPr lang="en-US"/>
          </a:p>
        </p:txBody>
      </p:sp>
    </p:spTree>
    <p:extLst>
      <p:ext uri="{BB962C8B-B14F-4D97-AF65-F5344CB8AC3E}">
        <p14:creationId xmlns:p14="http://schemas.microsoft.com/office/powerpoint/2010/main" val="163332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Imagine a pedophile was watching this scene on a playground.  Which child do you</a:t>
            </a:r>
            <a:r>
              <a:rPr lang="en-US" baseline="0" dirty="0"/>
              <a:t> think the pedophile would choose to approach once the scene ends?  Why?</a:t>
            </a:r>
          </a:p>
          <a:p>
            <a:r>
              <a:rPr lang="en-US" baseline="0" dirty="0"/>
              <a:t>Child is isolated, rejected, and needy.</a:t>
            </a:r>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5</a:t>
            </a:fld>
            <a:endParaRPr lang="en-US"/>
          </a:p>
        </p:txBody>
      </p:sp>
    </p:spTree>
    <p:extLst>
      <p:ext uri="{BB962C8B-B14F-4D97-AF65-F5344CB8AC3E}">
        <p14:creationId xmlns:p14="http://schemas.microsoft.com/office/powerpoint/2010/main" val="131338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imagine a man who wanted to have sex one night, and he was going to get it no matter whether the woman wanted it or not.  Which of these two women sitting at the bar do you think he would choose?  Why?</a:t>
            </a:r>
          </a:p>
        </p:txBody>
      </p:sp>
      <p:sp>
        <p:nvSpPr>
          <p:cNvPr id="4" name="Slide Number Placeholder 3"/>
          <p:cNvSpPr>
            <a:spLocks noGrp="1"/>
          </p:cNvSpPr>
          <p:nvPr>
            <p:ph type="sldNum" sz="quarter" idx="10"/>
          </p:nvPr>
        </p:nvSpPr>
        <p:spPr/>
        <p:txBody>
          <a:bodyPr/>
          <a:lstStyle/>
          <a:p>
            <a:fld id="{95707983-A054-4487-AF94-8BE10AD33668}" type="slidenum">
              <a:rPr lang="en-US" smtClean="0"/>
              <a:pPr/>
              <a:t>6</a:t>
            </a:fld>
            <a:endParaRPr lang="en-US"/>
          </a:p>
        </p:txBody>
      </p:sp>
    </p:spTree>
    <p:extLst>
      <p:ext uri="{BB962C8B-B14F-4D97-AF65-F5344CB8AC3E}">
        <p14:creationId xmlns:p14="http://schemas.microsoft.com/office/powerpoint/2010/main" val="84541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707983-A054-4487-AF94-8BE10AD33668}" type="slidenum">
              <a:rPr lang="en-US" smtClean="0"/>
              <a:pPr/>
              <a:t>7</a:t>
            </a:fld>
            <a:endParaRPr lang="en-US"/>
          </a:p>
        </p:txBody>
      </p:sp>
    </p:spTree>
    <p:extLst>
      <p:ext uri="{BB962C8B-B14F-4D97-AF65-F5344CB8AC3E}">
        <p14:creationId xmlns:p14="http://schemas.microsoft.com/office/powerpoint/2010/main" val="350350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07983-A054-4487-AF94-8BE10AD33668}" type="slidenum">
              <a:rPr lang="en-US" smtClean="0"/>
              <a:pPr/>
              <a:t>8</a:t>
            </a:fld>
            <a:endParaRPr lang="en-US"/>
          </a:p>
        </p:txBody>
      </p:sp>
    </p:spTree>
    <p:extLst>
      <p:ext uri="{BB962C8B-B14F-4D97-AF65-F5344CB8AC3E}">
        <p14:creationId xmlns:p14="http://schemas.microsoft.com/office/powerpoint/2010/main" val="137932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707983-A054-4487-AF94-8BE10AD33668}" type="slidenum">
              <a:rPr lang="en-US" smtClean="0"/>
              <a:pPr/>
              <a:t>9</a:t>
            </a:fld>
            <a:endParaRPr lang="en-US"/>
          </a:p>
        </p:txBody>
      </p:sp>
    </p:spTree>
    <p:extLst>
      <p:ext uri="{BB962C8B-B14F-4D97-AF65-F5344CB8AC3E}">
        <p14:creationId xmlns:p14="http://schemas.microsoft.com/office/powerpoint/2010/main" val="357943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42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4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fld id="{737F143F-444F-4D4F-BAE8-3FD0A59E6996}" type="datetimeFigureOut">
              <a:rPr lang="en-US" smtClean="0"/>
              <a:pPr/>
              <a:t>4/18/2018</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2728240D-585E-49CD-B3CE-FA223750D6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5"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5"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5"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5"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6"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8"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9"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4"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3"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4"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6"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737F143F-444F-4D4F-BAE8-3FD0A59E6996}" type="datetimeFigureOut">
              <a:rPr lang="en-US" smtClean="0"/>
              <a:pPr/>
              <a:t>4/18/2018</a:t>
            </a:fld>
            <a:endParaRPr lang="en-US"/>
          </a:p>
        </p:txBody>
      </p:sp>
      <p:sp>
        <p:nvSpPr>
          <p:cNvPr id="6" name="Rectangle 3"/>
          <p:cNvSpPr>
            <a:spLocks noGrp="1" noChangeArrowheads="1"/>
          </p:cNvSpPr>
          <p:nvPr>
            <p:ph type="sldNum" sz="quarter" idx="11"/>
          </p:nvPr>
        </p:nvSpPr>
        <p:spPr>
          <a:ln/>
        </p:spPr>
        <p:txBody>
          <a:bodyPr/>
          <a:lstStyle>
            <a:lvl1pPr>
              <a:defRPr/>
            </a:lvl1pPr>
          </a:lstStyle>
          <a:p>
            <a:fld id="{2728240D-585E-49CD-B3CE-FA223750D60D}"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fld id="{737F143F-444F-4D4F-BAE8-3FD0A59E6996}" type="datetimeFigureOut">
              <a:rPr lang="en-US" smtClean="0"/>
              <a:pPr/>
              <a:t>4/18/2018</a:t>
            </a:fld>
            <a:endParaRPr lang="en-US"/>
          </a:p>
        </p:txBody>
      </p:sp>
      <p:sp>
        <p:nvSpPr>
          <p:cNvPr id="5325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728240D-585E-49CD-B3CE-FA223750D60D}" type="slidenum">
              <a:rPr lang="en-US" smtClean="0"/>
              <a:pPr/>
              <a:t>‹#›</a:t>
            </a:fld>
            <a:endParaRPr lang="en-US"/>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532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532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532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5325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532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532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5326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32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6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532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219200"/>
            <a:ext cx="7772400" cy="1920875"/>
          </a:xfrm>
        </p:spPr>
        <p:txBody>
          <a:bodyPr/>
          <a:lstStyle/>
          <a:p>
            <a:r>
              <a:rPr lang="en-US" sz="4000" dirty="0">
                <a:effectLst/>
              </a:rPr>
              <a:t>Prevention of Sexual Assault on College Campuses: </a:t>
            </a:r>
            <a:br>
              <a:rPr lang="en-US" sz="4000" dirty="0">
                <a:effectLst/>
              </a:rPr>
            </a:br>
            <a:r>
              <a:rPr lang="en-US" sz="4000" dirty="0">
                <a:effectLst/>
              </a:rPr>
              <a:t>Policy Options and Challenges to Best Practices</a:t>
            </a:r>
            <a:endParaRPr lang="en-US" sz="4000" dirty="0"/>
          </a:p>
        </p:txBody>
      </p:sp>
      <p:sp>
        <p:nvSpPr>
          <p:cNvPr id="3" name="Subtitle 2"/>
          <p:cNvSpPr>
            <a:spLocks noGrp="1"/>
          </p:cNvSpPr>
          <p:nvPr>
            <p:ph type="subTitle" sz="quarter" idx="1"/>
          </p:nvPr>
        </p:nvSpPr>
        <p:spPr>
          <a:xfrm>
            <a:off x="990600" y="3581400"/>
            <a:ext cx="7620000" cy="1752600"/>
          </a:xfrm>
        </p:spPr>
        <p:txBody>
          <a:bodyPr>
            <a:normAutofit fontScale="77500" lnSpcReduction="20000"/>
          </a:bodyPr>
          <a:lstStyle/>
          <a:p>
            <a:r>
              <a:rPr lang="en-US" dirty="0"/>
              <a:t>Denise A. Hines, Ph.D. </a:t>
            </a:r>
          </a:p>
          <a:p>
            <a:r>
              <a:rPr lang="en-US" dirty="0"/>
              <a:t>Associate Research Professor, Department of Psychology</a:t>
            </a:r>
          </a:p>
          <a:p>
            <a:r>
              <a:rPr lang="en-US" dirty="0"/>
              <a:t>Co-Founder, Clark Anti-Violence Education Program</a:t>
            </a:r>
          </a:p>
          <a:p>
            <a:r>
              <a:rPr lang="en-US" dirty="0"/>
              <a:t>Clark University</a:t>
            </a:r>
          </a:p>
        </p:txBody>
      </p:sp>
      <p:sp>
        <p:nvSpPr>
          <p:cNvPr id="5" name="TextBox 4"/>
          <p:cNvSpPr txBox="1"/>
          <p:nvPr/>
        </p:nvSpPr>
        <p:spPr>
          <a:xfrm>
            <a:off x="152400" y="5534368"/>
            <a:ext cx="5334000" cy="646331"/>
          </a:xfrm>
          <a:prstGeom prst="rect">
            <a:avLst/>
          </a:prstGeom>
          <a:noFill/>
        </p:spPr>
        <p:txBody>
          <a:bodyPr wrap="square" rtlCol="0">
            <a:spAutoFit/>
          </a:bodyPr>
          <a:lstStyle/>
          <a:p>
            <a:r>
              <a:rPr lang="en-US" dirty="0"/>
              <a:t>U.S. Department of Education, Grant #Q18H090012-10 </a:t>
            </a:r>
          </a:p>
          <a:p>
            <a:r>
              <a:rPr lang="en-US" dirty="0"/>
              <a:t>U.S. Department of Justice, Grant #2009-WA-AX-0012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5231" y="5105399"/>
            <a:ext cx="3760669" cy="1504268"/>
          </a:xfrm>
          <a:prstGeom prst="rect">
            <a:avLst/>
          </a:prstGeom>
        </p:spPr>
      </p:pic>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Undetected Rapists on College Campuses </a:t>
            </a:r>
            <a:r>
              <a:rPr lang="en-US" sz="2700" dirty="0"/>
              <a:t>(</a:t>
            </a:r>
            <a:r>
              <a:rPr lang="en-US" sz="2700" dirty="0" err="1"/>
              <a:t>Lisak</a:t>
            </a:r>
            <a:r>
              <a:rPr lang="en-US" sz="2700" dirty="0"/>
              <a:t> &amp; Miller, 2002)</a:t>
            </a:r>
            <a:endParaRPr lang="en-US" dirty="0"/>
          </a:p>
        </p:txBody>
      </p:sp>
      <p:graphicFrame>
        <p:nvGraphicFramePr>
          <p:cNvPr id="4" name="Content Placeholder 3"/>
          <p:cNvGraphicFramePr>
            <a:graphicFrameLocks noGrp="1"/>
          </p:cNvGraphicFramePr>
          <p:nvPr>
            <p:ph idx="1"/>
          </p:nvPr>
        </p:nvGraphicFramePr>
        <p:xfrm>
          <a:off x="1447800" y="17526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Sequence of Attack</a:t>
            </a:r>
          </a:p>
        </p:txBody>
      </p:sp>
      <p:sp>
        <p:nvSpPr>
          <p:cNvPr id="3" name="Content Placeholder 2"/>
          <p:cNvSpPr>
            <a:spLocks noGrp="1"/>
          </p:cNvSpPr>
          <p:nvPr>
            <p:ph idx="1"/>
          </p:nvPr>
        </p:nvSpPr>
        <p:spPr/>
        <p:txBody>
          <a:bodyPr/>
          <a:lstStyle/>
          <a:p>
            <a:pPr marL="596646" indent="-514350">
              <a:buFont typeface="+mj-lt"/>
              <a:buAutoNum type="arabicPeriod"/>
            </a:pPr>
            <a:r>
              <a:rPr lang="en-US" dirty="0"/>
              <a:t>Identify vulnerability (intoxication, instability, alone)</a:t>
            </a:r>
          </a:p>
          <a:p>
            <a:pPr marL="596646" indent="-514350">
              <a:buFont typeface="+mj-lt"/>
              <a:buAutoNum type="arabicPeriod"/>
            </a:pPr>
            <a:r>
              <a:rPr lang="en-US" dirty="0"/>
              <a:t>Increase vulnerability (level of intoxication)</a:t>
            </a:r>
          </a:p>
          <a:p>
            <a:pPr marL="596646" indent="-514350">
              <a:buFont typeface="+mj-lt"/>
              <a:buAutoNum type="arabicPeriod"/>
            </a:pPr>
            <a:r>
              <a:rPr lang="en-US" dirty="0"/>
              <a:t>Isolate</a:t>
            </a:r>
          </a:p>
          <a:p>
            <a:pPr marL="596646" indent="-514350">
              <a:buFont typeface="+mj-lt"/>
              <a:buAutoNum type="arabicPeriod"/>
            </a:pPr>
            <a:r>
              <a:rPr lang="en-US" dirty="0"/>
              <a:t>Attack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Frequently Does This Happen on College Campuses?</a:t>
            </a:r>
          </a:p>
        </p:txBody>
      </p:sp>
      <p:sp>
        <p:nvSpPr>
          <p:cNvPr id="3" name="Content Placeholder 2"/>
          <p:cNvSpPr>
            <a:spLocks noGrp="1"/>
          </p:cNvSpPr>
          <p:nvPr>
            <p:ph idx="1"/>
          </p:nvPr>
        </p:nvSpPr>
        <p:spPr>
          <a:xfrm>
            <a:off x="533400" y="1524000"/>
            <a:ext cx="8400288" cy="4953000"/>
          </a:xfrm>
        </p:spPr>
        <p:txBody>
          <a:bodyPr>
            <a:normAutofit/>
          </a:bodyPr>
          <a:lstStyle/>
          <a:p>
            <a:r>
              <a:rPr lang="en-US" dirty="0"/>
              <a:t>Over an academic year, nearly 5% of college women will be victims of completed or attempted rape </a:t>
            </a:r>
            <a:r>
              <a:rPr lang="en-US" sz="2200" dirty="0"/>
              <a:t>(Fisher et al., 2000)</a:t>
            </a:r>
          </a:p>
          <a:p>
            <a:pPr lvl="1"/>
            <a:r>
              <a:rPr lang="en-US" dirty="0"/>
              <a:t>35 incidents of rape for every 1,000 college women per year. </a:t>
            </a:r>
            <a:r>
              <a:rPr lang="en-US" sz="1800" dirty="0"/>
              <a:t>(Fisher et al., 2000)</a:t>
            </a:r>
            <a:r>
              <a:rPr lang="en-US" dirty="0"/>
              <a:t>  </a:t>
            </a:r>
          </a:p>
          <a:p>
            <a:r>
              <a:rPr lang="en-US" dirty="0">
                <a:effectLst/>
              </a:rPr>
              <a:t>Approximately 20% of college women will experience a sexual assault at some point in their college career </a:t>
            </a:r>
            <a:r>
              <a:rPr lang="en-US" sz="1900" dirty="0">
                <a:effectLst/>
              </a:rPr>
              <a:t>(Krebs et al., 2007; Krebs et al., 2016)</a:t>
            </a:r>
            <a:endParaRPr lang="en-US"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Colleges Reluctant to Confront this Problem?</a:t>
            </a:r>
          </a:p>
        </p:txBody>
      </p:sp>
      <p:pic>
        <p:nvPicPr>
          <p:cNvPr id="4" name="Picture 2" descr="Image result for hunting groun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95494"/>
            <a:ext cx="8229600" cy="4135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Center for Public Integrity Report</a:t>
            </a:r>
          </a:p>
        </p:txBody>
      </p:sp>
      <p:pic>
        <p:nvPicPr>
          <p:cNvPr id="5122" name="Picture 2"/>
          <p:cNvPicPr>
            <a:picLocks noGrp="1" noChangeAspect="1" noChangeArrowheads="1"/>
          </p:cNvPicPr>
          <p:nvPr>
            <p:ph idx="1"/>
          </p:nvPr>
        </p:nvPicPr>
        <p:blipFill>
          <a:blip r:embed="rId3" cstate="print"/>
          <a:stretch>
            <a:fillRect/>
          </a:stretch>
        </p:blipFill>
        <p:spPr bwMode="auto">
          <a:xfrm>
            <a:off x="457200" y="1634331"/>
            <a:ext cx="8229600" cy="44577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Reporting?</a:t>
            </a:r>
          </a:p>
        </p:txBody>
      </p:sp>
      <p:sp>
        <p:nvSpPr>
          <p:cNvPr id="3" name="Content Placeholder 2"/>
          <p:cNvSpPr>
            <a:spLocks noGrp="1"/>
          </p:cNvSpPr>
          <p:nvPr>
            <p:ph idx="1"/>
          </p:nvPr>
        </p:nvSpPr>
        <p:spPr/>
        <p:txBody>
          <a:bodyPr/>
          <a:lstStyle/>
          <a:p>
            <a:r>
              <a:rPr lang="en-US" dirty="0"/>
              <a:t>Prevalence of false reporting is 2%-8% </a:t>
            </a:r>
            <a:r>
              <a:rPr lang="en-US" sz="1800" dirty="0"/>
              <a:t>(</a:t>
            </a:r>
            <a:r>
              <a:rPr lang="en-US" sz="1800" dirty="0" err="1"/>
              <a:t>Lonsway</a:t>
            </a:r>
            <a:r>
              <a:rPr lang="en-US" sz="1800" dirty="0"/>
              <a:t>, </a:t>
            </a:r>
            <a:r>
              <a:rPr lang="en-US" sz="1800" dirty="0" err="1"/>
              <a:t>Archambault</a:t>
            </a:r>
            <a:r>
              <a:rPr lang="en-US" sz="1800" dirty="0"/>
              <a:t>, &amp; </a:t>
            </a:r>
            <a:r>
              <a:rPr lang="en-US" sz="1800" dirty="0" err="1"/>
              <a:t>Lisak</a:t>
            </a:r>
            <a:r>
              <a:rPr lang="en-US" sz="1800" dirty="0"/>
              <a:t>, 2009; </a:t>
            </a:r>
            <a:r>
              <a:rPr lang="en-US" sz="1800" dirty="0" err="1"/>
              <a:t>Lisak</a:t>
            </a:r>
            <a:r>
              <a:rPr lang="en-US" sz="1800" dirty="0"/>
              <a:t> et al., 2010; </a:t>
            </a:r>
            <a:r>
              <a:rPr lang="en-US" sz="1800" dirty="0" err="1"/>
              <a:t>Heenan</a:t>
            </a:r>
            <a:r>
              <a:rPr lang="en-US" sz="1800" dirty="0"/>
              <a:t> &amp; Murray 2006). </a:t>
            </a:r>
          </a:p>
          <a:p>
            <a:pPr lvl="1"/>
            <a:r>
              <a:rPr lang="en-US" dirty="0"/>
              <a:t>No different than any other crime.</a:t>
            </a:r>
          </a:p>
        </p:txBody>
      </p:sp>
    </p:spTree>
    <p:extLst>
      <p:ext uri="{BB962C8B-B14F-4D97-AF65-F5344CB8AC3E}">
        <p14:creationId xmlns:p14="http://schemas.microsoft.com/office/powerpoint/2010/main" val="316046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68FD0-8105-44F9-A131-40175E07E9F0}"/>
              </a:ext>
            </a:extLst>
          </p:cNvPr>
          <p:cNvSpPr>
            <a:spLocks noGrp="1"/>
          </p:cNvSpPr>
          <p:nvPr>
            <p:ph type="title"/>
          </p:nvPr>
        </p:nvSpPr>
        <p:spPr/>
        <p:txBody>
          <a:bodyPr/>
          <a:lstStyle/>
          <a:p>
            <a:r>
              <a:rPr lang="en-US" dirty="0"/>
              <a:t>Real Problem: Under-Reporting</a:t>
            </a:r>
          </a:p>
        </p:txBody>
      </p:sp>
      <p:pic>
        <p:nvPicPr>
          <p:cNvPr id="4" name="Content Placeholder 4">
            <a:extLst>
              <a:ext uri="{FF2B5EF4-FFF2-40B4-BE49-F238E27FC236}">
                <a16:creationId xmlns:a16="http://schemas.microsoft.com/office/drawing/2014/main" xmlns="" id="{378365FE-BCDE-439B-B5DF-06FF29B7D80D}"/>
              </a:ext>
            </a:extLst>
          </p:cNvPr>
          <p:cNvPicPr>
            <a:picLocks noGrp="1" noChangeAspect="1"/>
          </p:cNvPicPr>
          <p:nvPr>
            <p:ph idx="1"/>
          </p:nvPr>
        </p:nvPicPr>
        <p:blipFill>
          <a:blip r:embed="rId3"/>
          <a:stretch>
            <a:fillRect/>
          </a:stretch>
        </p:blipFill>
        <p:spPr>
          <a:xfrm>
            <a:off x="1143000" y="1417638"/>
            <a:ext cx="6781800" cy="5059362"/>
          </a:xfrm>
          <a:prstGeom prst="rect">
            <a:avLst/>
          </a:prstGeom>
        </p:spPr>
      </p:pic>
    </p:spTree>
    <p:extLst>
      <p:ext uri="{BB962C8B-B14F-4D97-AF65-F5344CB8AC3E}">
        <p14:creationId xmlns:p14="http://schemas.microsoft.com/office/powerpoint/2010/main" val="1334799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EC8C9-126D-42D2-BE5E-1621BA0E2D71}"/>
              </a:ext>
            </a:extLst>
          </p:cNvPr>
          <p:cNvSpPr>
            <a:spLocks noGrp="1"/>
          </p:cNvSpPr>
          <p:nvPr>
            <p:ph type="title"/>
          </p:nvPr>
        </p:nvSpPr>
        <p:spPr/>
        <p:txBody>
          <a:bodyPr/>
          <a:lstStyle/>
          <a:p>
            <a:r>
              <a:rPr lang="en-US" dirty="0"/>
              <a:t>What Can be Done?</a:t>
            </a:r>
            <a:br>
              <a:rPr lang="en-US" dirty="0"/>
            </a:br>
            <a:r>
              <a:rPr lang="en-US" dirty="0"/>
              <a:t>Bystander Programming</a:t>
            </a:r>
          </a:p>
        </p:txBody>
      </p:sp>
      <p:sp>
        <p:nvSpPr>
          <p:cNvPr id="3" name="Content Placeholder 2">
            <a:extLst>
              <a:ext uri="{FF2B5EF4-FFF2-40B4-BE49-F238E27FC236}">
                <a16:creationId xmlns:a16="http://schemas.microsoft.com/office/drawing/2014/main" xmlns="" id="{FB26832C-FA42-445E-804A-B43F4A3745F7}"/>
              </a:ext>
            </a:extLst>
          </p:cNvPr>
          <p:cNvSpPr>
            <a:spLocks noGrp="1"/>
          </p:cNvSpPr>
          <p:nvPr>
            <p:ph idx="1"/>
          </p:nvPr>
        </p:nvSpPr>
        <p:spPr/>
        <p:txBody>
          <a:bodyPr/>
          <a:lstStyle/>
          <a:p>
            <a:pPr>
              <a:defRPr/>
            </a:pPr>
            <a:r>
              <a:rPr lang="en-US" dirty="0"/>
              <a:t>Bystander programs have shown promise at reducing sexual violence.</a:t>
            </a:r>
          </a:p>
          <a:p>
            <a:pPr lvl="1">
              <a:defRPr/>
            </a:pPr>
            <a:r>
              <a:rPr lang="en-US" dirty="0"/>
              <a:t>Target all students as potential bystanders of an incident of sexual assault </a:t>
            </a:r>
            <a:r>
              <a:rPr lang="en-US" sz="1800" dirty="0"/>
              <a:t>(Banyard, 2004)</a:t>
            </a:r>
          </a:p>
          <a:p>
            <a:r>
              <a:rPr lang="en-US" dirty="0"/>
              <a:t>Evaluations show </a:t>
            </a:r>
            <a:r>
              <a:rPr lang="en-US" sz="1800" dirty="0"/>
              <a:t>(Katz &amp; Moore, 2013)</a:t>
            </a:r>
            <a:r>
              <a:rPr lang="en-US" dirty="0"/>
              <a:t>:</a:t>
            </a:r>
          </a:p>
          <a:p>
            <a:pPr lvl="1"/>
            <a:r>
              <a:rPr lang="en-US" dirty="0">
                <a:effectLst/>
              </a:rPr>
              <a:t>greater feelings of being able to intervene</a:t>
            </a:r>
          </a:p>
          <a:p>
            <a:pPr lvl="1"/>
            <a:r>
              <a:rPr lang="en-US" dirty="0">
                <a:effectLst/>
              </a:rPr>
              <a:t>greater willingness to help those at risk</a:t>
            </a:r>
          </a:p>
          <a:p>
            <a:pPr lvl="1"/>
            <a:r>
              <a:rPr lang="en-US" dirty="0">
                <a:effectLst/>
              </a:rPr>
              <a:t>fewer attitudes supportive of sexual assault </a:t>
            </a:r>
          </a:p>
          <a:p>
            <a:pPr lvl="1"/>
            <a:r>
              <a:rPr lang="en-US" dirty="0">
                <a:effectLst/>
              </a:rPr>
              <a:t>more intervention behaviors</a:t>
            </a:r>
            <a:endParaRPr lang="en-US" dirty="0"/>
          </a:p>
        </p:txBody>
      </p:sp>
    </p:spTree>
    <p:extLst>
      <p:ext uri="{BB962C8B-B14F-4D97-AF65-F5344CB8AC3E}">
        <p14:creationId xmlns:p14="http://schemas.microsoft.com/office/powerpoint/2010/main" val="343611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What Students Have Learned</a:t>
            </a:r>
          </a:p>
        </p:txBody>
      </p:sp>
      <p:sp>
        <p:nvSpPr>
          <p:cNvPr id="3" name="Content Placeholder 2"/>
          <p:cNvSpPr>
            <a:spLocks noGrp="1"/>
          </p:cNvSpPr>
          <p:nvPr>
            <p:ph idx="1"/>
          </p:nvPr>
        </p:nvSpPr>
        <p:spPr>
          <a:xfrm>
            <a:off x="457200" y="1295400"/>
            <a:ext cx="8229600" cy="5029200"/>
          </a:xfrm>
        </p:spPr>
        <p:txBody>
          <a:bodyPr/>
          <a:lstStyle/>
          <a:p>
            <a:pPr lvl="0"/>
            <a:r>
              <a:rPr lang="en-US" sz="2400" dirty="0"/>
              <a:t>I am more alert to what is going on around me and how I can help. </a:t>
            </a:r>
          </a:p>
          <a:p>
            <a:pPr lvl="0"/>
            <a:r>
              <a:rPr lang="en-US" sz="2400" dirty="0"/>
              <a:t>My attitude about dealing with other people's problems has changed. I'm not going to just look the other way when I see something bad happening.   </a:t>
            </a:r>
          </a:p>
          <a:p>
            <a:r>
              <a:rPr lang="en-US" sz="2400" dirty="0"/>
              <a:t>I walked a stranger home from a party. I may have not known to do that before this program. </a:t>
            </a:r>
          </a:p>
          <a:p>
            <a:r>
              <a:rPr lang="en-US" sz="2400" dirty="0"/>
              <a:t>My friends and I saw a man trying to force a girl to stay with him, and we intervened and called a taxi cab for her. </a:t>
            </a:r>
          </a:p>
          <a:p>
            <a:r>
              <a:rPr lang="en-US" sz="2400" dirty="0"/>
              <a:t>We call it pulling a "bystander" and the most effective way to get a friend away from a drunk pursuer has been to pull "the other party" card. We go up to the uncomfortable person and start telling them that we're about to go to another party.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Assault Campus Climate Surveys</a:t>
            </a:r>
          </a:p>
        </p:txBody>
      </p:sp>
      <p:sp>
        <p:nvSpPr>
          <p:cNvPr id="10" name="Content Placeholder 9"/>
          <p:cNvSpPr>
            <a:spLocks noGrp="1"/>
          </p:cNvSpPr>
          <p:nvPr>
            <p:ph sz="half" idx="1"/>
          </p:nvPr>
        </p:nvSpPr>
        <p:spPr>
          <a:xfrm>
            <a:off x="304800" y="1600200"/>
            <a:ext cx="4038600" cy="4525963"/>
          </a:xfrm>
        </p:spPr>
        <p:txBody>
          <a:bodyPr/>
          <a:lstStyle/>
          <a:p>
            <a:r>
              <a:rPr lang="en-US" altLang="en-US" dirty="0"/>
              <a:t>Anonymous, self-report surveys.</a:t>
            </a:r>
          </a:p>
          <a:p>
            <a:pPr marL="742950" lvl="2" indent="-342900">
              <a:buClr>
                <a:schemeClr val="hlink"/>
              </a:buClr>
            </a:pPr>
            <a:r>
              <a:rPr lang="en-US" altLang="en-US" sz="2400" dirty="0">
                <a:ea typeface="+mn-ea"/>
                <a:cs typeface="+mn-cs"/>
              </a:rPr>
              <a:t>Behaviorally specific questions on sexual assault victimization </a:t>
            </a:r>
          </a:p>
          <a:p>
            <a:pPr marL="742950" lvl="2" indent="-342900">
              <a:buClr>
                <a:schemeClr val="hlink"/>
              </a:buClr>
            </a:pPr>
            <a:r>
              <a:rPr lang="en-US" altLang="en-US" sz="2400" dirty="0">
                <a:ea typeface="+mn-ea"/>
                <a:cs typeface="+mn-cs"/>
              </a:rPr>
              <a:t>Context of assaults </a:t>
            </a:r>
          </a:p>
          <a:p>
            <a:pPr marL="742950" lvl="2" indent="-342900">
              <a:buClr>
                <a:schemeClr val="hlink"/>
              </a:buClr>
            </a:pPr>
            <a:r>
              <a:rPr lang="en-US" altLang="en-US" sz="2400" dirty="0">
                <a:ea typeface="+mn-ea"/>
                <a:cs typeface="+mn-cs"/>
              </a:rPr>
              <a:t>Help-seeking behaviors</a:t>
            </a:r>
          </a:p>
          <a:p>
            <a:pPr marL="742950" lvl="2" indent="-342900">
              <a:buClr>
                <a:schemeClr val="hlink"/>
              </a:buClr>
            </a:pPr>
            <a:r>
              <a:rPr lang="en-US" altLang="en-US" sz="2400" dirty="0">
                <a:ea typeface="+mn-ea"/>
                <a:cs typeface="+mn-cs"/>
              </a:rPr>
              <a:t>Student understanding of how their college handles official complaints of sexual assault.  </a:t>
            </a:r>
          </a:p>
          <a:p>
            <a:endParaRPr lang="en-US" sz="2400" dirty="0"/>
          </a:p>
        </p:txBody>
      </p:sp>
      <p:pic>
        <p:nvPicPr>
          <p:cNvPr id="1028" name="Picture 4" descr="Image result for sexual assault climate survey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419600"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3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4A482-2112-4EFB-9207-CF631B6F1B2B}"/>
              </a:ext>
            </a:extLst>
          </p:cNvPr>
          <p:cNvSpPr>
            <a:spLocks noGrp="1"/>
          </p:cNvSpPr>
          <p:nvPr>
            <p:ph type="title"/>
          </p:nvPr>
        </p:nvSpPr>
        <p:spPr/>
        <p:txBody>
          <a:bodyPr/>
          <a:lstStyle/>
          <a:p>
            <a:r>
              <a:rPr lang="en-US" dirty="0"/>
              <a:t>MA Bills Under Consideration</a:t>
            </a:r>
          </a:p>
        </p:txBody>
      </p:sp>
      <p:sp>
        <p:nvSpPr>
          <p:cNvPr id="3" name="Content Placeholder 2">
            <a:extLst>
              <a:ext uri="{FF2B5EF4-FFF2-40B4-BE49-F238E27FC236}">
                <a16:creationId xmlns:a16="http://schemas.microsoft.com/office/drawing/2014/main" xmlns="" id="{DDBCB1B5-08DD-4048-887A-F11F2A5F8217}"/>
              </a:ext>
            </a:extLst>
          </p:cNvPr>
          <p:cNvSpPr>
            <a:spLocks noGrp="1"/>
          </p:cNvSpPr>
          <p:nvPr>
            <p:ph idx="1"/>
          </p:nvPr>
        </p:nvSpPr>
        <p:spPr/>
        <p:txBody>
          <a:bodyPr/>
          <a:lstStyle/>
          <a:p>
            <a:r>
              <a:rPr lang="en-US" dirty="0" smtClean="0">
                <a:effectLst/>
              </a:rPr>
              <a:t>S.2203, </a:t>
            </a:r>
            <a:r>
              <a:rPr lang="en-US" dirty="0">
                <a:effectLst/>
              </a:rPr>
              <a:t>the Campus Sexual Violence Prevention Bill </a:t>
            </a:r>
          </a:p>
          <a:p>
            <a:r>
              <a:rPr lang="en-US" dirty="0" smtClean="0">
                <a:effectLst/>
              </a:rPr>
              <a:t>H.4159, </a:t>
            </a:r>
            <a:r>
              <a:rPr lang="en-US" dirty="0">
                <a:effectLst/>
              </a:rPr>
              <a:t>an Act Creating a Sexual Assault Climate Survey for Massachusetts Colleges and Universities</a:t>
            </a:r>
            <a:endParaRPr lang="en-US" dirty="0"/>
          </a:p>
        </p:txBody>
      </p:sp>
    </p:spTree>
    <p:extLst>
      <p:ext uri="{BB962C8B-B14F-4D97-AF65-F5344CB8AC3E}">
        <p14:creationId xmlns:p14="http://schemas.microsoft.com/office/powerpoint/2010/main" val="300707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Benefit #1: Track Rates Over Time</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716330448"/>
              </p:ext>
            </p:extLst>
          </p:nvPr>
        </p:nvGraphicFramePr>
        <p:xfrm>
          <a:off x="228600" y="1417638"/>
          <a:ext cx="8686800" cy="4983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602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Benefit #2: Track Help-Seeking</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1888587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1851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Benefit #3: Analyze Special Populations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290754906"/>
              </p:ext>
            </p:extLst>
          </p:nvPr>
        </p:nvGraphicFramePr>
        <p:xfrm>
          <a:off x="304800" y="1295400"/>
          <a:ext cx="8610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938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Benefit #3: Analyze Special Populations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311195216"/>
              </p:ext>
            </p:extLst>
          </p:nvPr>
        </p:nvGraphicFramePr>
        <p:xfrm>
          <a:off x="304800" y="1295400"/>
          <a:ext cx="8610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3441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Campus Climate Survey: Challenges</a:t>
            </a:r>
          </a:p>
        </p:txBody>
      </p:sp>
      <p:sp>
        <p:nvSpPr>
          <p:cNvPr id="3" name="Content Placeholder 2"/>
          <p:cNvSpPr>
            <a:spLocks noGrp="1"/>
          </p:cNvSpPr>
          <p:nvPr>
            <p:ph sz="half" idx="1"/>
          </p:nvPr>
        </p:nvSpPr>
        <p:spPr/>
        <p:txBody>
          <a:bodyPr/>
          <a:lstStyle/>
          <a:p>
            <a:r>
              <a:rPr lang="en-US" dirty="0"/>
              <a:t>Low Response Rates</a:t>
            </a:r>
          </a:p>
          <a:p>
            <a:pPr lvl="1"/>
            <a:r>
              <a:rPr lang="en-US" dirty="0">
                <a:effectLst/>
              </a:rPr>
              <a:t>Need at least 40%</a:t>
            </a:r>
          </a:p>
          <a:p>
            <a:pPr lvl="1"/>
            <a:r>
              <a:rPr lang="en-US" dirty="0">
                <a:effectLst/>
              </a:rPr>
              <a:t>Response rates in the 10-20% range are typical.</a:t>
            </a:r>
          </a:p>
          <a:p>
            <a:r>
              <a:rPr lang="en-US" dirty="0">
                <a:effectLst/>
              </a:rPr>
              <a:t>Considerations:</a:t>
            </a:r>
          </a:p>
          <a:p>
            <a:pPr lvl="1"/>
            <a:r>
              <a:rPr lang="en-US" dirty="0">
                <a:effectLst/>
              </a:rPr>
              <a:t>Survey fatigue</a:t>
            </a:r>
          </a:p>
          <a:p>
            <a:pPr lvl="1"/>
            <a:r>
              <a:rPr lang="en-US" dirty="0">
                <a:effectLst/>
              </a:rPr>
              <a:t>Email</a:t>
            </a:r>
          </a:p>
          <a:p>
            <a:pPr lvl="1"/>
            <a:r>
              <a:rPr lang="en-US" dirty="0">
                <a:effectLst/>
              </a:rPr>
              <a:t>Incentives ($20 per participant)</a:t>
            </a:r>
          </a:p>
          <a:p>
            <a:pPr lvl="1"/>
            <a:endParaRPr lang="en-US" dirty="0"/>
          </a:p>
        </p:txBody>
      </p:sp>
      <p:pic>
        <p:nvPicPr>
          <p:cNvPr id="2050" name="Picture 2" descr="Image result for sexual assault climate survey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600200"/>
            <a:ext cx="4343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6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Important Considerations for Prevention and Intervention</a:t>
            </a:r>
          </a:p>
        </p:txBody>
      </p:sp>
      <p:sp>
        <p:nvSpPr>
          <p:cNvPr id="6" name="Content Placeholder 5"/>
          <p:cNvSpPr>
            <a:spLocks noGrp="1"/>
          </p:cNvSpPr>
          <p:nvPr>
            <p:ph idx="1"/>
          </p:nvPr>
        </p:nvSpPr>
        <p:spPr>
          <a:xfrm>
            <a:off x="457200" y="1676400"/>
            <a:ext cx="8229600" cy="4449763"/>
          </a:xfrm>
        </p:spPr>
        <p:txBody>
          <a:bodyPr/>
          <a:lstStyle/>
          <a:p>
            <a:r>
              <a:rPr lang="en-US" dirty="0"/>
              <a:t>Survivor accommodations</a:t>
            </a:r>
          </a:p>
          <a:p>
            <a:r>
              <a:rPr lang="en-US" dirty="0"/>
              <a:t>Specially trained sexual offenses judicial board</a:t>
            </a:r>
          </a:p>
          <a:p>
            <a:r>
              <a:rPr lang="en-US" dirty="0"/>
              <a:t>Confidential on-campus advocate</a:t>
            </a:r>
          </a:p>
          <a:p>
            <a:r>
              <a:rPr lang="en-US" dirty="0"/>
              <a:t>Partnerships with local police and rape crisis centers</a:t>
            </a:r>
          </a:p>
          <a:p>
            <a:r>
              <a:rPr lang="en-US" dirty="0"/>
              <a:t>Prevention curriculum </a:t>
            </a:r>
          </a:p>
        </p:txBody>
      </p:sp>
    </p:spTree>
    <p:extLst>
      <p:ext uri="{BB962C8B-B14F-4D97-AF65-F5344CB8AC3E}">
        <p14:creationId xmlns:p14="http://schemas.microsoft.com/office/powerpoint/2010/main" val="5965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1D34361-B70D-4539-9549-0A17432DDC5C}"/>
              </a:ext>
            </a:extLst>
          </p:cNvPr>
          <p:cNvSpPr>
            <a:spLocks noGrp="1"/>
          </p:cNvSpPr>
          <p:nvPr>
            <p:ph type="ctrTitle" sz="quarter"/>
          </p:nvPr>
        </p:nvSpPr>
        <p:spPr/>
        <p:txBody>
          <a:bodyPr/>
          <a:lstStyle/>
          <a:p>
            <a:r>
              <a:rPr lang="en-US" dirty="0"/>
              <a:t>Questions?</a:t>
            </a:r>
            <a:br>
              <a:rPr lang="en-US" dirty="0"/>
            </a:br>
            <a:r>
              <a:rPr lang="en-US" dirty="0"/>
              <a:t>Discussion</a:t>
            </a:r>
          </a:p>
        </p:txBody>
      </p:sp>
      <p:sp>
        <p:nvSpPr>
          <p:cNvPr id="5" name="Subtitle 4">
            <a:extLst>
              <a:ext uri="{FF2B5EF4-FFF2-40B4-BE49-F238E27FC236}">
                <a16:creationId xmlns:a16="http://schemas.microsoft.com/office/drawing/2014/main" xmlns="" id="{F453603C-051D-46F1-9C97-39AF6B1BA70C}"/>
              </a:ext>
            </a:extLst>
          </p:cNvPr>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225452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a:t>
            </a:r>
          </a:p>
        </p:txBody>
      </p:sp>
      <p:sp>
        <p:nvSpPr>
          <p:cNvPr id="3" name="Content Placeholder 2"/>
          <p:cNvSpPr>
            <a:spLocks noGrp="1"/>
          </p:cNvSpPr>
          <p:nvPr>
            <p:ph idx="1"/>
          </p:nvPr>
        </p:nvSpPr>
        <p:spPr/>
        <p:txBody>
          <a:bodyPr/>
          <a:lstStyle/>
          <a:p>
            <a:pPr marL="596646" indent="-514350">
              <a:buFont typeface="+mj-lt"/>
              <a:buAutoNum type="arabicPeriod"/>
            </a:pPr>
            <a:r>
              <a:rPr lang="en-US" dirty="0"/>
              <a:t>Description of the Problem </a:t>
            </a:r>
          </a:p>
          <a:p>
            <a:pPr marL="596646" indent="-514350">
              <a:buFont typeface="+mj-lt"/>
              <a:buAutoNum type="arabicPeriod"/>
            </a:pPr>
            <a:r>
              <a:rPr lang="en-US" dirty="0"/>
              <a:t>Why are Colleges and Universities Reluctant to Confront Sexual Assault?</a:t>
            </a:r>
          </a:p>
          <a:p>
            <a:pPr marL="596646" indent="-514350">
              <a:buFont typeface="+mj-lt"/>
              <a:buAutoNum type="arabicPeriod"/>
            </a:pPr>
            <a:r>
              <a:rPr lang="en-US" dirty="0"/>
              <a:t>What Can be Done?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Predation?</a:t>
            </a:r>
          </a:p>
        </p:txBody>
      </p:sp>
      <p:pic>
        <p:nvPicPr>
          <p:cNvPr id="4" name="Content Placeholder 3" descr="stock-photo-pack-of-elephants-56296705.jpg"/>
          <p:cNvPicPr>
            <a:picLocks noGrp="1" noChangeAspect="1"/>
          </p:cNvPicPr>
          <p:nvPr>
            <p:ph idx="1"/>
          </p:nvPr>
        </p:nvPicPr>
        <p:blipFill>
          <a:blip r:embed="rId3" cstate="print"/>
          <a:stretch>
            <a:fillRect/>
          </a:stretch>
        </p:blipFill>
        <p:spPr>
          <a:xfrm>
            <a:off x="1447800" y="1600200"/>
            <a:ext cx="6629400" cy="4724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Sexual Predation?</a:t>
            </a:r>
          </a:p>
        </p:txBody>
      </p:sp>
      <p:pic>
        <p:nvPicPr>
          <p:cNvPr id="4" name="Content Placeholder 3" descr="adhd-peer.jpg"/>
          <p:cNvPicPr>
            <a:picLocks noGrp="1" noChangeAspect="1"/>
          </p:cNvPicPr>
          <p:nvPr>
            <p:ph idx="1"/>
          </p:nvPr>
        </p:nvPicPr>
        <p:blipFill>
          <a:blip r:embed="rId3" cstate="print"/>
          <a:stretch>
            <a:fillRect/>
          </a:stretch>
        </p:blipFill>
        <p:spPr>
          <a:xfrm>
            <a:off x="1524000" y="2057400"/>
            <a:ext cx="6248400" cy="38862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Sexual Predation?</a:t>
            </a:r>
          </a:p>
        </p:txBody>
      </p:sp>
      <p:pic>
        <p:nvPicPr>
          <p:cNvPr id="6" name="Content Placeholder 5" descr="w_265_h_265_ti_talkwomenbars.jpg"/>
          <p:cNvPicPr>
            <a:picLocks noGrp="1" noChangeAspect="1"/>
          </p:cNvPicPr>
          <p:nvPr>
            <p:ph sz="half" idx="1"/>
          </p:nvPr>
        </p:nvPicPr>
        <p:blipFill>
          <a:blip r:embed="rId3" cstate="print"/>
          <a:stretch>
            <a:fillRect/>
          </a:stretch>
        </p:blipFill>
        <p:spPr>
          <a:xfrm>
            <a:off x="1676400" y="1981201"/>
            <a:ext cx="3047999" cy="3136900"/>
          </a:xfrm>
        </p:spPr>
      </p:pic>
      <p:pic>
        <p:nvPicPr>
          <p:cNvPr id="7" name="Content Placeholder 6" descr="hot_drunk_girl1.jpg"/>
          <p:cNvPicPr>
            <a:picLocks noGrp="1" noChangeAspect="1"/>
          </p:cNvPicPr>
          <p:nvPr>
            <p:ph sz="half" idx="2"/>
          </p:nvPr>
        </p:nvPicPr>
        <p:blipFill>
          <a:blip r:embed="rId4" cstate="print"/>
          <a:stretch>
            <a:fillRect/>
          </a:stretch>
        </p:blipFill>
        <p:spPr>
          <a:xfrm>
            <a:off x="5581650" y="1981200"/>
            <a:ext cx="3048000" cy="3124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They Prey On?</a:t>
            </a:r>
          </a:p>
        </p:txBody>
      </p:sp>
      <p:pic>
        <p:nvPicPr>
          <p:cNvPr id="5" name="Content Placeholder 4" descr="doc4da35587a0b38683544500.jpg"/>
          <p:cNvPicPr>
            <a:picLocks noGrp="1" noChangeAspect="1"/>
          </p:cNvPicPr>
          <p:nvPr>
            <p:ph sz="half" idx="1"/>
          </p:nvPr>
        </p:nvPicPr>
        <p:blipFill>
          <a:blip r:embed="rId3" cstate="print"/>
          <a:stretch>
            <a:fillRect/>
          </a:stretch>
        </p:blipFill>
        <p:spPr>
          <a:xfrm>
            <a:off x="1514872" y="1524000"/>
            <a:ext cx="2676128" cy="3568171"/>
          </a:xfrm>
        </p:spPr>
      </p:pic>
      <p:sp>
        <p:nvSpPr>
          <p:cNvPr id="4" name="Content Placeholder 3"/>
          <p:cNvSpPr>
            <a:spLocks noGrp="1"/>
          </p:cNvSpPr>
          <p:nvPr>
            <p:ph sz="half" idx="2"/>
          </p:nvPr>
        </p:nvSpPr>
        <p:spPr>
          <a:xfrm>
            <a:off x="5105400" y="1524000"/>
            <a:ext cx="3828288" cy="4663440"/>
          </a:xfrm>
        </p:spPr>
        <p:txBody>
          <a:bodyPr/>
          <a:lstStyle/>
          <a:p>
            <a:r>
              <a:rPr lang="en-US" dirty="0"/>
              <a:t>The Vulnerable</a:t>
            </a:r>
          </a:p>
          <a:p>
            <a:pPr lvl="1"/>
            <a:r>
              <a:rPr lang="en-US" dirty="0"/>
              <a:t>Young</a:t>
            </a:r>
          </a:p>
          <a:p>
            <a:pPr lvl="1"/>
            <a:r>
              <a:rPr lang="en-US" dirty="0"/>
              <a:t>New to that institution</a:t>
            </a:r>
          </a:p>
          <a:p>
            <a:pPr lvl="1"/>
            <a:r>
              <a:rPr lang="en-US" dirty="0"/>
              <a:t>Isolated</a:t>
            </a:r>
          </a:p>
          <a:p>
            <a:pPr lvl="1"/>
            <a:r>
              <a:rPr lang="en-US" dirty="0"/>
              <a:t>Emotionally unstable</a:t>
            </a:r>
          </a:p>
          <a:p>
            <a:pPr lvl="1"/>
            <a:r>
              <a:rPr lang="en-US" dirty="0"/>
              <a:t>Heavy drinker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Sexual Predators</a:t>
            </a:r>
          </a:p>
        </p:txBody>
      </p:sp>
      <p:sp>
        <p:nvSpPr>
          <p:cNvPr id="3" name="Content Placeholder 2"/>
          <p:cNvSpPr>
            <a:spLocks noGrp="1"/>
          </p:cNvSpPr>
          <p:nvPr>
            <p:ph idx="1"/>
          </p:nvPr>
        </p:nvSpPr>
        <p:spPr>
          <a:xfrm>
            <a:off x="533400" y="1447800"/>
            <a:ext cx="8400288" cy="4953000"/>
          </a:xfrm>
        </p:spPr>
        <p:txBody>
          <a:bodyPr>
            <a:normAutofit/>
          </a:bodyPr>
          <a:lstStyle/>
          <a:p>
            <a:r>
              <a:rPr lang="en-US" dirty="0"/>
              <a:t>Very few men rape</a:t>
            </a:r>
          </a:p>
          <a:p>
            <a:pPr lvl="1"/>
            <a:r>
              <a:rPr lang="en-US" dirty="0"/>
              <a:t>4.0%-6.4% </a:t>
            </a:r>
            <a:r>
              <a:rPr lang="en-US" sz="1800" dirty="0"/>
              <a:t>(Calhoun et al., 1997, Koss et al., 1987; </a:t>
            </a:r>
            <a:r>
              <a:rPr lang="en-US" sz="1800" dirty="0" err="1"/>
              <a:t>Lisak</a:t>
            </a:r>
            <a:r>
              <a:rPr lang="en-US" sz="1800" dirty="0"/>
              <a:t> &amp; Roth, 1988; Ryan, 1999; </a:t>
            </a:r>
            <a:r>
              <a:rPr lang="en-US" sz="1800" dirty="0" err="1"/>
              <a:t>Lisak</a:t>
            </a:r>
            <a:r>
              <a:rPr lang="en-US" sz="1800" dirty="0"/>
              <a:t> &amp; Miller, 2002; Carr &amp; </a:t>
            </a:r>
            <a:r>
              <a:rPr lang="en-US" sz="1800" dirty="0" err="1"/>
              <a:t>VanDeusen</a:t>
            </a:r>
            <a:r>
              <a:rPr lang="en-US" sz="1800" dirty="0"/>
              <a:t>, 2004)</a:t>
            </a:r>
          </a:p>
          <a:p>
            <a:r>
              <a:rPr lang="en-US" dirty="0"/>
              <a:t>Vast majority of sexual assaults are non-stranger</a:t>
            </a:r>
          </a:p>
          <a:p>
            <a:pPr lvl="1"/>
            <a:r>
              <a:rPr lang="en-US" dirty="0"/>
              <a:t>85%+ are </a:t>
            </a:r>
            <a:r>
              <a:rPr lang="en-US" dirty="0" err="1"/>
              <a:t>nonstranger</a:t>
            </a:r>
            <a:endParaRPr lang="en-US" dirty="0"/>
          </a:p>
          <a:p>
            <a:pPr lvl="1"/>
            <a:r>
              <a:rPr lang="en-US" dirty="0"/>
              <a:t>Typically not “dates”</a:t>
            </a:r>
          </a:p>
          <a:p>
            <a:pPr lvl="1"/>
            <a:r>
              <a:rPr lang="en-US" dirty="0"/>
              <a:t>Offender looks for potential victims at bars/social events</a:t>
            </a:r>
          </a:p>
          <a:p>
            <a:r>
              <a:rPr lang="en-US" dirty="0"/>
              <a:t>Most rapists (60%-70%) are serial offenders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Undetected Rapists on College Campuses </a:t>
            </a:r>
            <a:r>
              <a:rPr lang="en-US" sz="2700" dirty="0"/>
              <a:t>(</a:t>
            </a:r>
            <a:r>
              <a:rPr lang="en-US" sz="2700" dirty="0" err="1"/>
              <a:t>Lisak</a:t>
            </a:r>
            <a:r>
              <a:rPr lang="en-US" sz="2700" dirty="0"/>
              <a:t> &amp; Miller, 2002)</a:t>
            </a:r>
          </a:p>
        </p:txBody>
      </p:sp>
      <p:graphicFrame>
        <p:nvGraphicFramePr>
          <p:cNvPr id="4" name="Content Placeholder 3"/>
          <p:cNvGraphicFramePr>
            <a:graphicFrameLocks noGrp="1"/>
          </p:cNvGraphicFramePr>
          <p:nvPr>
            <p:ph idx="1"/>
          </p:nvPr>
        </p:nvGraphicFramePr>
        <p:xfrm>
          <a:off x="1447800" y="17526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Stream">
  <a:themeElements>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8861</TotalTime>
  <Words>2858</Words>
  <Application>Microsoft Office PowerPoint</Application>
  <PresentationFormat>On-screen Show (4:3)</PresentationFormat>
  <Paragraphs>182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Garamond</vt:lpstr>
      <vt:lpstr>Times New Roman</vt:lpstr>
      <vt:lpstr>Wingdings</vt:lpstr>
      <vt:lpstr>Stream</vt:lpstr>
      <vt:lpstr>Prevention of Sexual Assault on College Campuses:  Policy Options and Challenges to Best Practices</vt:lpstr>
      <vt:lpstr>MA Bills Under Consideration</vt:lpstr>
      <vt:lpstr>Goals for Today</vt:lpstr>
      <vt:lpstr>What is Predation?</vt:lpstr>
      <vt:lpstr>What is Sexual Predation?</vt:lpstr>
      <vt:lpstr>What is Sexual Predation?</vt:lpstr>
      <vt:lpstr>Who do They Prey On?</vt:lpstr>
      <vt:lpstr>Facts about Sexual Predators</vt:lpstr>
      <vt:lpstr>Undetected Rapists on College Campuses (Lisak &amp; Miller, 2002)</vt:lpstr>
      <vt:lpstr>Undetected Rapists on College Campuses (Lisak &amp; Miller, 2002)</vt:lpstr>
      <vt:lpstr>Typical Sequence of Attack</vt:lpstr>
      <vt:lpstr>How Frequently Does This Happen on College Campuses?</vt:lpstr>
      <vt:lpstr>Why are Colleges Reluctant to Confront this Problem?</vt:lpstr>
      <vt:lpstr>Center for Public Integrity Report</vt:lpstr>
      <vt:lpstr>False Reporting?</vt:lpstr>
      <vt:lpstr>Real Problem: Under-Reporting</vt:lpstr>
      <vt:lpstr>What Can be Done? Bystander Programming</vt:lpstr>
      <vt:lpstr>What Students Have Learned</vt:lpstr>
      <vt:lpstr>Sexual Assault Campus Climate Surveys</vt:lpstr>
      <vt:lpstr>Benefit #1: Track Rates Over Time</vt:lpstr>
      <vt:lpstr>Benefit #2: Track Help-Seeking</vt:lpstr>
      <vt:lpstr>Benefit #3: Analyze Special Populations</vt:lpstr>
      <vt:lpstr>Benefit #3: Analyze Special Populations</vt:lpstr>
      <vt:lpstr>Campus Climate Survey: Challenges</vt:lpstr>
      <vt:lpstr>Other Important Considerations for Prevention and Intervention</vt:lpstr>
      <vt:lpstr>Questions? Discussion</vt:lpstr>
    </vt:vector>
  </TitlesOfParts>
  <Company>Clark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Denise Hines</dc:creator>
  <cp:lastModifiedBy>Thomas-Miller, Jacquelyn</cp:lastModifiedBy>
  <cp:revision>124</cp:revision>
  <dcterms:created xsi:type="dcterms:W3CDTF">2011-09-15T17:09:51Z</dcterms:created>
  <dcterms:modified xsi:type="dcterms:W3CDTF">2018-04-18T20:09:37Z</dcterms:modified>
</cp:coreProperties>
</file>