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8" r:id="rId2"/>
  </p:sldMasterIdLst>
  <p:notesMasterIdLst>
    <p:notesMasterId r:id="rId71"/>
  </p:notesMasterIdLst>
  <p:sldIdLst>
    <p:sldId id="256" r:id="rId3"/>
    <p:sldId id="468" r:id="rId4"/>
    <p:sldId id="419" r:id="rId5"/>
    <p:sldId id="438" r:id="rId6"/>
    <p:sldId id="439" r:id="rId7"/>
    <p:sldId id="416" r:id="rId8"/>
    <p:sldId id="440" r:id="rId9"/>
    <p:sldId id="412" r:id="rId10"/>
    <p:sldId id="398" r:id="rId11"/>
    <p:sldId id="386" r:id="rId12"/>
    <p:sldId id="387" r:id="rId13"/>
    <p:sldId id="388" r:id="rId14"/>
    <p:sldId id="389" r:id="rId15"/>
    <p:sldId id="390" r:id="rId16"/>
    <p:sldId id="446" r:id="rId17"/>
    <p:sldId id="395" r:id="rId18"/>
    <p:sldId id="410" r:id="rId19"/>
    <p:sldId id="423" r:id="rId20"/>
    <p:sldId id="424" r:id="rId21"/>
    <p:sldId id="411" r:id="rId22"/>
    <p:sldId id="417" r:id="rId23"/>
    <p:sldId id="407" r:id="rId24"/>
    <p:sldId id="421" r:id="rId25"/>
    <p:sldId id="415" r:id="rId26"/>
    <p:sldId id="406" r:id="rId27"/>
    <p:sldId id="409" r:id="rId28"/>
    <p:sldId id="479" r:id="rId29"/>
    <p:sldId id="399" r:id="rId30"/>
    <p:sldId id="442" r:id="rId31"/>
    <p:sldId id="394" r:id="rId32"/>
    <p:sldId id="401" r:id="rId33"/>
    <p:sldId id="402" r:id="rId34"/>
    <p:sldId id="431" r:id="rId35"/>
    <p:sldId id="448" r:id="rId36"/>
    <p:sldId id="449" r:id="rId37"/>
    <p:sldId id="443" r:id="rId38"/>
    <p:sldId id="437" r:id="rId39"/>
    <p:sldId id="469" r:id="rId40"/>
    <p:sldId id="470" r:id="rId41"/>
    <p:sldId id="400" r:id="rId42"/>
    <p:sldId id="429" r:id="rId43"/>
    <p:sldId id="430" r:id="rId44"/>
    <p:sldId id="436" r:id="rId45"/>
    <p:sldId id="435" r:id="rId46"/>
    <p:sldId id="396" r:id="rId47"/>
    <p:sldId id="444" r:id="rId48"/>
    <p:sldId id="425" r:id="rId49"/>
    <p:sldId id="426" r:id="rId50"/>
    <p:sldId id="434" r:id="rId51"/>
    <p:sldId id="471" r:id="rId52"/>
    <p:sldId id="450" r:id="rId53"/>
    <p:sldId id="451" r:id="rId54"/>
    <p:sldId id="455" r:id="rId55"/>
    <p:sldId id="453" r:id="rId56"/>
    <p:sldId id="454" r:id="rId57"/>
    <p:sldId id="433" r:id="rId58"/>
    <p:sldId id="414" r:id="rId59"/>
    <p:sldId id="447" r:id="rId60"/>
    <p:sldId id="432" r:id="rId61"/>
    <p:sldId id="393" r:id="rId62"/>
    <p:sldId id="445" r:id="rId63"/>
    <p:sldId id="456" r:id="rId64"/>
    <p:sldId id="457" r:id="rId65"/>
    <p:sldId id="458" r:id="rId66"/>
    <p:sldId id="459" r:id="rId67"/>
    <p:sldId id="460" r:id="rId68"/>
    <p:sldId id="472" r:id="rId69"/>
    <p:sldId id="473"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40" autoAdjust="0"/>
    <p:restoredTop sz="86390" autoAdjust="0"/>
  </p:normalViewPr>
  <p:slideViewPr>
    <p:cSldViewPr>
      <p:cViewPr>
        <p:scale>
          <a:sx n="75" d="100"/>
          <a:sy n="75" d="100"/>
        </p:scale>
        <p:origin x="-1668" y="-180"/>
      </p:cViewPr>
      <p:guideLst>
        <p:guide orient="horz" pos="2160"/>
        <p:guide pos="2880"/>
      </p:guideLst>
    </p:cSldViewPr>
  </p:slideViewPr>
  <p:outlineViewPr>
    <p:cViewPr>
      <p:scale>
        <a:sx n="33" d="100"/>
        <a:sy n="33" d="100"/>
      </p:scale>
      <p:origin x="0" y="-17439"/>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rms76\Dropbox\AMSP\CognitionAndAdolesce_DATA_2016-02-12_1622_JM.csv"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Users\rms76\Dropbox\AMSP\CognitionAndAdolesce_DATA_2016-02-12_1622_JM.csv"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027899290366484E-2"/>
          <c:y val="9.4394274934383196E-2"/>
          <c:w val="0.89899679206765826"/>
          <c:h val="0.78793614665354328"/>
        </c:manualLayout>
      </c:layout>
      <c:barChart>
        <c:barDir val="col"/>
        <c:grouping val="clustered"/>
        <c:varyColors val="0"/>
        <c:ser>
          <c:idx val="0"/>
          <c:order val="0"/>
          <c:tx>
            <c:strRef>
              <c:f>Sheet1!$B$1</c:f>
              <c:strCache>
                <c:ptCount val="1"/>
                <c:pt idx="0">
                  <c:v>Smoked</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cat>
            <c:strRef>
              <c:f>Sheet1!$A$2:$A$9</c:f>
              <c:strCache>
                <c:ptCount val="8"/>
                <c:pt idx="0">
                  <c:v>Antiemetic effect</c:v>
                </c:pt>
                <c:pt idx="1">
                  <c:v>Appetite</c:v>
                </c:pt>
                <c:pt idx="2">
                  <c:v>Analgesia</c:v>
                </c:pt>
                <c:pt idx="3">
                  <c:v>Multiple Sclerosis</c:v>
                </c:pt>
                <c:pt idx="4">
                  <c:v>Spinal Cord Injuries</c:v>
                </c:pt>
                <c:pt idx="5">
                  <c:v>Tourette's Syndrome</c:v>
                </c:pt>
                <c:pt idx="6">
                  <c:v>Glaucoma</c:v>
                </c:pt>
                <c:pt idx="7">
                  <c:v>Dystonia</c:v>
                </c:pt>
              </c:strCache>
            </c:strRef>
          </c:cat>
          <c:val>
            <c:numRef>
              <c:f>Sheet1!$B$2:$B$9</c:f>
              <c:numCache>
                <c:formatCode>General</c:formatCode>
                <c:ptCount val="8"/>
                <c:pt idx="0">
                  <c:v>1</c:v>
                </c:pt>
                <c:pt idx="1">
                  <c:v>1</c:v>
                </c:pt>
                <c:pt idx="2">
                  <c:v>0</c:v>
                </c:pt>
                <c:pt idx="3">
                  <c:v>1</c:v>
                </c:pt>
                <c:pt idx="4">
                  <c:v>0</c:v>
                </c:pt>
                <c:pt idx="5">
                  <c:v>0</c:v>
                </c:pt>
                <c:pt idx="6">
                  <c:v>1</c:v>
                </c:pt>
                <c:pt idx="7">
                  <c:v>0</c:v>
                </c:pt>
              </c:numCache>
            </c:numRef>
          </c:val>
          <c:extLst xmlns:c16r2="http://schemas.microsoft.com/office/drawing/2015/06/chart">
            <c:ext xmlns:c16="http://schemas.microsoft.com/office/drawing/2014/chart" uri="{C3380CC4-5D6E-409C-BE32-E72D297353CC}">
              <c16:uniqueId val="{00000000-3265-4B4A-B0BE-78D62A77DEF7}"/>
            </c:ext>
          </c:extLst>
        </c:ser>
        <c:ser>
          <c:idx val="1"/>
          <c:order val="1"/>
          <c:tx>
            <c:strRef>
              <c:f>Sheet1!$C$1</c:f>
              <c:strCache>
                <c:ptCount val="1"/>
                <c:pt idx="0">
                  <c:v>Oral</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strRef>
              <c:f>Sheet1!$A$2:$A$9</c:f>
              <c:strCache>
                <c:ptCount val="8"/>
                <c:pt idx="0">
                  <c:v>Antiemetic effect</c:v>
                </c:pt>
                <c:pt idx="1">
                  <c:v>Appetite</c:v>
                </c:pt>
                <c:pt idx="2">
                  <c:v>Analgesia</c:v>
                </c:pt>
                <c:pt idx="3">
                  <c:v>Multiple Sclerosis</c:v>
                </c:pt>
                <c:pt idx="4">
                  <c:v>Spinal Cord Injuries</c:v>
                </c:pt>
                <c:pt idx="5">
                  <c:v>Tourette's Syndrome</c:v>
                </c:pt>
                <c:pt idx="6">
                  <c:v>Glaucoma</c:v>
                </c:pt>
                <c:pt idx="7">
                  <c:v>Dystonia</c:v>
                </c:pt>
              </c:strCache>
            </c:strRef>
          </c:cat>
          <c:val>
            <c:numRef>
              <c:f>Sheet1!$C$2:$C$9</c:f>
              <c:numCache>
                <c:formatCode>General</c:formatCode>
                <c:ptCount val="8"/>
                <c:pt idx="0">
                  <c:v>28</c:v>
                </c:pt>
                <c:pt idx="1">
                  <c:v>4</c:v>
                </c:pt>
                <c:pt idx="2">
                  <c:v>10</c:v>
                </c:pt>
                <c:pt idx="3">
                  <c:v>9</c:v>
                </c:pt>
                <c:pt idx="4">
                  <c:v>2</c:v>
                </c:pt>
                <c:pt idx="5">
                  <c:v>3</c:v>
                </c:pt>
                <c:pt idx="6">
                  <c:v>2</c:v>
                </c:pt>
                <c:pt idx="7">
                  <c:v>1</c:v>
                </c:pt>
              </c:numCache>
            </c:numRef>
          </c:val>
          <c:extLst xmlns:c16r2="http://schemas.microsoft.com/office/drawing/2015/06/chart">
            <c:ext xmlns:c16="http://schemas.microsoft.com/office/drawing/2014/chart" uri="{C3380CC4-5D6E-409C-BE32-E72D297353CC}">
              <c16:uniqueId val="{00000001-3265-4B4A-B0BE-78D62A77DEF7}"/>
            </c:ext>
          </c:extLst>
        </c:ser>
        <c:ser>
          <c:idx val="2"/>
          <c:order val="2"/>
          <c:tx>
            <c:strRef>
              <c:f>Sheet1!$D$1</c:f>
              <c:strCache>
                <c:ptCount val="1"/>
                <c:pt idx="0">
                  <c:v>Other (Oromucosal/Sublingual Spray, IM, IV, Eye Drops)</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strRef>
              <c:f>Sheet1!$A$2:$A$9</c:f>
              <c:strCache>
                <c:ptCount val="8"/>
                <c:pt idx="0">
                  <c:v>Antiemetic effect</c:v>
                </c:pt>
                <c:pt idx="1">
                  <c:v>Appetite</c:v>
                </c:pt>
                <c:pt idx="2">
                  <c:v>Analgesia</c:v>
                </c:pt>
                <c:pt idx="3">
                  <c:v>Multiple Sclerosis</c:v>
                </c:pt>
                <c:pt idx="4">
                  <c:v>Spinal Cord Injuries</c:v>
                </c:pt>
                <c:pt idx="5">
                  <c:v>Tourette's Syndrome</c:v>
                </c:pt>
                <c:pt idx="6">
                  <c:v>Glaucoma</c:v>
                </c:pt>
                <c:pt idx="7">
                  <c:v>Dystonia</c:v>
                </c:pt>
              </c:strCache>
            </c:strRef>
          </c:cat>
          <c:val>
            <c:numRef>
              <c:f>Sheet1!$D$2:$D$9</c:f>
              <c:numCache>
                <c:formatCode>General</c:formatCode>
                <c:ptCount val="8"/>
                <c:pt idx="0">
                  <c:v>1</c:v>
                </c:pt>
                <c:pt idx="1">
                  <c:v>0</c:v>
                </c:pt>
                <c:pt idx="2">
                  <c:v>4</c:v>
                </c:pt>
                <c:pt idx="3">
                  <c:v>2</c:v>
                </c:pt>
                <c:pt idx="4">
                  <c:v>1</c:v>
                </c:pt>
                <c:pt idx="5">
                  <c:v>0</c:v>
                </c:pt>
                <c:pt idx="6">
                  <c:v>1</c:v>
                </c:pt>
                <c:pt idx="7">
                  <c:v>0</c:v>
                </c:pt>
              </c:numCache>
            </c:numRef>
          </c:val>
          <c:extLst xmlns:c16r2="http://schemas.microsoft.com/office/drawing/2015/06/chart">
            <c:ext xmlns:c16="http://schemas.microsoft.com/office/drawing/2014/chart" uri="{C3380CC4-5D6E-409C-BE32-E72D297353CC}">
              <c16:uniqueId val="{00000002-3265-4B4A-B0BE-78D62A77DEF7}"/>
            </c:ext>
          </c:extLst>
        </c:ser>
        <c:dLbls>
          <c:showLegendKey val="0"/>
          <c:showVal val="0"/>
          <c:showCatName val="0"/>
          <c:showSerName val="0"/>
          <c:showPercent val="0"/>
          <c:showBubbleSize val="0"/>
        </c:dLbls>
        <c:gapWidth val="164"/>
        <c:overlap val="-22"/>
        <c:axId val="260969208"/>
        <c:axId val="260969992"/>
      </c:barChart>
      <c:catAx>
        <c:axId val="260969208"/>
        <c:scaling>
          <c:orientation val="minMax"/>
        </c:scaling>
        <c:delete val="0"/>
        <c:axPos val="b"/>
        <c:numFmt formatCode="General" sourceLinked="0"/>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969992"/>
        <c:crosses val="autoZero"/>
        <c:auto val="1"/>
        <c:lblAlgn val="ctr"/>
        <c:lblOffset val="100"/>
        <c:noMultiLvlLbl val="0"/>
      </c:catAx>
      <c:valAx>
        <c:axId val="260969992"/>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Number of studies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9692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Ever users of marijuana</c:v>
                </c:pt>
                <c:pt idx="1">
                  <c:v>Marijuana users who start using in their teens</c:v>
                </c:pt>
                <c:pt idx="2">
                  <c:v>Daily marijuana users</c:v>
                </c:pt>
              </c:strCache>
            </c:strRef>
          </c:cat>
          <c:val>
            <c:numRef>
              <c:f>Sheet1!$B$2:$B$4</c:f>
              <c:numCache>
                <c:formatCode>General</c:formatCode>
                <c:ptCount val="3"/>
                <c:pt idx="0">
                  <c:v>9</c:v>
                </c:pt>
                <c:pt idx="1">
                  <c:v>16.670000000000002</c:v>
                </c:pt>
                <c:pt idx="2">
                  <c:v>37.5</c:v>
                </c:pt>
              </c:numCache>
            </c:numRef>
          </c:val>
          <c:extLst xmlns:c16r2="http://schemas.microsoft.com/office/drawing/2015/06/chart">
            <c:ext xmlns:c16="http://schemas.microsoft.com/office/drawing/2014/chart" uri="{C3380CC4-5D6E-409C-BE32-E72D297353CC}">
              <c16:uniqueId val="{00000000-038B-453F-921B-ADB023BFC799}"/>
            </c:ext>
          </c:extLst>
        </c:ser>
        <c:dLbls>
          <c:dLblPos val="outEnd"/>
          <c:showLegendKey val="0"/>
          <c:showVal val="1"/>
          <c:showCatName val="0"/>
          <c:showSerName val="0"/>
          <c:showPercent val="0"/>
          <c:showBubbleSize val="0"/>
        </c:dLbls>
        <c:gapWidth val="444"/>
        <c:overlap val="-90"/>
        <c:axId val="311810880"/>
        <c:axId val="311808528"/>
      </c:barChart>
      <c:catAx>
        <c:axId val="311810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11808528"/>
        <c:crosses val="autoZero"/>
        <c:auto val="1"/>
        <c:lblAlgn val="ctr"/>
        <c:lblOffset val="100"/>
        <c:noMultiLvlLbl val="0"/>
      </c:catAx>
      <c:valAx>
        <c:axId val="311808528"/>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marijuana dependence (lifetime)</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11810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dk2" tx1="lt1" bg2="dk1" tx2="lt2" accent1="accent1" accent2="accent2" accent3="accent3" accent4="accent4" accent5="accent5" accent6="accent6" hlink="hlink" folHlink="folHlink"/>
  <c:chart>
    <c:title>
      <c:tx>
        <c:rich>
          <a:bodyPr/>
          <a:lstStyle/>
          <a:p>
            <a:pPr>
              <a:defRPr/>
            </a:pPr>
            <a:r>
              <a:rPr lang="en-US" sz="1800" dirty="0"/>
              <a:t>Reaction Time</a:t>
            </a:r>
          </a:p>
        </c:rich>
      </c:tx>
      <c:overlay val="0"/>
    </c:title>
    <c:autoTitleDeleted val="0"/>
    <c:plotArea>
      <c:layout/>
      <c:barChart>
        <c:barDir val="col"/>
        <c:grouping val="clustered"/>
        <c:varyColors val="0"/>
        <c:ser>
          <c:idx val="0"/>
          <c:order val="0"/>
          <c:tx>
            <c:strRef>
              <c:f>'CognitionAndAdolesce_DATA_2016-'!$AVW$22</c:f>
              <c:strCache>
                <c:ptCount val="1"/>
                <c:pt idx="0">
                  <c:v>ast_corrlat_m</c:v>
                </c:pt>
              </c:strCache>
            </c:strRef>
          </c:tx>
          <c:invertIfNegative val="0"/>
          <c:cat>
            <c:strRef>
              <c:f>'CognitionAndAdolesce_DATA_2016-'!$AVV$23:$AVV$24</c:f>
              <c:strCache>
                <c:ptCount val="2"/>
                <c:pt idx="0">
                  <c:v>Baseline</c:v>
                </c:pt>
                <c:pt idx="1">
                  <c:v>30 Days</c:v>
                </c:pt>
              </c:strCache>
            </c:strRef>
          </c:cat>
          <c:val>
            <c:numRef>
              <c:f>'CognitionAndAdolesce_DATA_2016-'!$AVW$23:$AVW$24</c:f>
              <c:numCache>
                <c:formatCode>General</c:formatCode>
                <c:ptCount val="2"/>
                <c:pt idx="0">
                  <c:v>429.67320260000002</c:v>
                </c:pt>
                <c:pt idx="1">
                  <c:v>380.43333329999888</c:v>
                </c:pt>
              </c:numCache>
            </c:numRef>
          </c:val>
          <c:extLst xmlns:c16r2="http://schemas.microsoft.com/office/drawing/2015/06/chart">
            <c:ext xmlns:c16="http://schemas.microsoft.com/office/drawing/2014/chart" uri="{C3380CC4-5D6E-409C-BE32-E72D297353CC}">
              <c16:uniqueId val="{00000000-E83E-4CC9-B16B-E837FB0001FD}"/>
            </c:ext>
          </c:extLst>
        </c:ser>
        <c:dLbls>
          <c:showLegendKey val="0"/>
          <c:showVal val="0"/>
          <c:showCatName val="0"/>
          <c:showSerName val="0"/>
          <c:showPercent val="0"/>
          <c:showBubbleSize val="0"/>
        </c:dLbls>
        <c:gapWidth val="150"/>
        <c:axId val="311811272"/>
        <c:axId val="311808920"/>
      </c:barChart>
      <c:catAx>
        <c:axId val="311811272"/>
        <c:scaling>
          <c:orientation val="minMax"/>
        </c:scaling>
        <c:delete val="0"/>
        <c:axPos val="b"/>
        <c:numFmt formatCode="General" sourceLinked="0"/>
        <c:majorTickMark val="out"/>
        <c:minorTickMark val="none"/>
        <c:tickLblPos val="nextTo"/>
        <c:crossAx val="311808920"/>
        <c:crosses val="autoZero"/>
        <c:auto val="1"/>
        <c:lblAlgn val="ctr"/>
        <c:lblOffset val="100"/>
        <c:noMultiLvlLbl val="0"/>
      </c:catAx>
      <c:valAx>
        <c:axId val="311808920"/>
        <c:scaling>
          <c:orientation val="minMax"/>
        </c:scaling>
        <c:delete val="0"/>
        <c:axPos val="l"/>
        <c:numFmt formatCode="General" sourceLinked="1"/>
        <c:majorTickMark val="out"/>
        <c:minorTickMark val="none"/>
        <c:tickLblPos val="nextTo"/>
        <c:crossAx val="31181127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dk2" tx1="lt1" bg2="dk1" tx2="lt2" accent1="accent1" accent2="accent2" accent3="accent3" accent4="accent4" accent5="accent5" accent6="accent6" hlink="hlink" folHlink="folHlink"/>
  <c:chart>
    <c:title>
      <c:tx>
        <c:rich>
          <a:bodyPr/>
          <a:lstStyle/>
          <a:p>
            <a:pPr>
              <a:defRPr/>
            </a:pPr>
            <a:r>
              <a:rPr lang="en-US" sz="1800" dirty="0"/>
              <a:t>Reaction Time Variability</a:t>
            </a:r>
          </a:p>
        </c:rich>
      </c:tx>
      <c:overlay val="0"/>
    </c:title>
    <c:autoTitleDeleted val="0"/>
    <c:plotArea>
      <c:layout/>
      <c:barChart>
        <c:barDir val="col"/>
        <c:grouping val="clustered"/>
        <c:varyColors val="0"/>
        <c:ser>
          <c:idx val="0"/>
          <c:order val="0"/>
          <c:tx>
            <c:strRef>
              <c:f>'CognitionAndAdolesce_DATA_2016-'!$AVW$28</c:f>
              <c:strCache>
                <c:ptCount val="1"/>
                <c:pt idx="0">
                  <c:v>ast_corrlat_sd</c:v>
                </c:pt>
              </c:strCache>
            </c:strRef>
          </c:tx>
          <c:invertIfNegative val="0"/>
          <c:cat>
            <c:strRef>
              <c:f>'CognitionAndAdolesce_DATA_2016-'!$AVV$29:$AVV$30</c:f>
              <c:strCache>
                <c:ptCount val="2"/>
                <c:pt idx="0">
                  <c:v>Baseline</c:v>
                </c:pt>
                <c:pt idx="1">
                  <c:v>30 Days</c:v>
                </c:pt>
              </c:strCache>
            </c:strRef>
          </c:cat>
          <c:val>
            <c:numRef>
              <c:f>'CognitionAndAdolesce_DATA_2016-'!$AVW$29:$AVW$30</c:f>
              <c:numCache>
                <c:formatCode>General</c:formatCode>
                <c:ptCount val="2"/>
                <c:pt idx="0">
                  <c:v>189.1893312</c:v>
                </c:pt>
                <c:pt idx="1">
                  <c:v>165.16387700000001</c:v>
                </c:pt>
              </c:numCache>
            </c:numRef>
          </c:val>
          <c:extLst xmlns:c16r2="http://schemas.microsoft.com/office/drawing/2015/06/chart">
            <c:ext xmlns:c16="http://schemas.microsoft.com/office/drawing/2014/chart" uri="{C3380CC4-5D6E-409C-BE32-E72D297353CC}">
              <c16:uniqueId val="{00000000-787E-4C61-83C0-1D5A3A6C202E}"/>
            </c:ext>
          </c:extLst>
        </c:ser>
        <c:dLbls>
          <c:showLegendKey val="0"/>
          <c:showVal val="0"/>
          <c:showCatName val="0"/>
          <c:showSerName val="0"/>
          <c:showPercent val="0"/>
          <c:showBubbleSize val="0"/>
        </c:dLbls>
        <c:gapWidth val="150"/>
        <c:axId val="311809704"/>
        <c:axId val="311810096"/>
      </c:barChart>
      <c:catAx>
        <c:axId val="311809704"/>
        <c:scaling>
          <c:orientation val="minMax"/>
        </c:scaling>
        <c:delete val="0"/>
        <c:axPos val="b"/>
        <c:numFmt formatCode="General" sourceLinked="0"/>
        <c:majorTickMark val="out"/>
        <c:minorTickMark val="none"/>
        <c:tickLblPos val="nextTo"/>
        <c:crossAx val="311810096"/>
        <c:crosses val="autoZero"/>
        <c:auto val="1"/>
        <c:lblAlgn val="ctr"/>
        <c:lblOffset val="100"/>
        <c:noMultiLvlLbl val="0"/>
      </c:catAx>
      <c:valAx>
        <c:axId val="311810096"/>
        <c:scaling>
          <c:orientation val="minMax"/>
        </c:scaling>
        <c:delete val="0"/>
        <c:axPos val="l"/>
        <c:numFmt formatCode="General" sourceLinked="1"/>
        <c:majorTickMark val="out"/>
        <c:minorTickMark val="none"/>
        <c:tickLblPos val="nextTo"/>
        <c:crossAx val="31180970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79653B-4421-48DC-886B-848AC4C9F797}"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DCD5A0AA-7547-4195-B358-F5E48FD44604}">
      <dgm:prSet/>
      <dgm:spPr/>
      <dgm:t>
        <a:bodyPr/>
        <a:lstStyle/>
        <a:p>
          <a:pPr rtl="0"/>
          <a:r>
            <a:rPr lang="en-US" dirty="0"/>
            <a:t>Legalize</a:t>
          </a:r>
        </a:p>
      </dgm:t>
    </dgm:pt>
    <dgm:pt modelId="{F83772FE-C8BD-43DD-8947-A107579E664E}" type="parTrans" cxnId="{CE71C758-CC11-4181-B9FD-8E6505C02E2C}">
      <dgm:prSet/>
      <dgm:spPr/>
      <dgm:t>
        <a:bodyPr/>
        <a:lstStyle/>
        <a:p>
          <a:endParaRPr lang="en-US"/>
        </a:p>
      </dgm:t>
    </dgm:pt>
    <dgm:pt modelId="{D8A8E297-BCB8-40B8-A5D4-268A4CEF8CC0}" type="sibTrans" cxnId="{CE71C758-CC11-4181-B9FD-8E6505C02E2C}">
      <dgm:prSet/>
      <dgm:spPr/>
      <dgm:t>
        <a:bodyPr/>
        <a:lstStyle/>
        <a:p>
          <a:endParaRPr lang="en-US"/>
        </a:p>
      </dgm:t>
    </dgm:pt>
    <dgm:pt modelId="{90F84B56-EEAA-43B1-B81F-F954BCDDC92E}">
      <dgm:prSet/>
      <dgm:spPr/>
      <dgm:t>
        <a:bodyPr/>
        <a:lstStyle/>
        <a:p>
          <a:pPr rtl="0"/>
          <a:r>
            <a:rPr lang="en-US"/>
            <a:t>Regulate</a:t>
          </a:r>
        </a:p>
      </dgm:t>
    </dgm:pt>
    <dgm:pt modelId="{E2C35403-218E-4932-AF1E-FCEC41A5E846}" type="parTrans" cxnId="{EAFB5F83-2663-4742-8A84-0F1A041BDB82}">
      <dgm:prSet/>
      <dgm:spPr/>
      <dgm:t>
        <a:bodyPr/>
        <a:lstStyle/>
        <a:p>
          <a:endParaRPr lang="en-US"/>
        </a:p>
      </dgm:t>
    </dgm:pt>
    <dgm:pt modelId="{04943C3A-3F0D-4A29-AF4C-138E6FEC5A75}" type="sibTrans" cxnId="{EAFB5F83-2663-4742-8A84-0F1A041BDB82}">
      <dgm:prSet/>
      <dgm:spPr/>
      <dgm:t>
        <a:bodyPr/>
        <a:lstStyle/>
        <a:p>
          <a:endParaRPr lang="en-US"/>
        </a:p>
      </dgm:t>
    </dgm:pt>
    <dgm:pt modelId="{A9BF6DCE-D289-48C3-9A1A-69AAC04F9B90}">
      <dgm:prSet/>
      <dgm:spPr/>
      <dgm:t>
        <a:bodyPr/>
        <a:lstStyle/>
        <a:p>
          <a:pPr rtl="0"/>
          <a:r>
            <a:rPr lang="en-US"/>
            <a:t>Educate</a:t>
          </a:r>
        </a:p>
      </dgm:t>
    </dgm:pt>
    <dgm:pt modelId="{BF23FF45-4483-4969-BE49-35CC0B89B750}" type="parTrans" cxnId="{E47B1D62-53A6-4B99-861F-0EF1496F5E83}">
      <dgm:prSet/>
      <dgm:spPr/>
      <dgm:t>
        <a:bodyPr/>
        <a:lstStyle/>
        <a:p>
          <a:endParaRPr lang="en-US"/>
        </a:p>
      </dgm:t>
    </dgm:pt>
    <dgm:pt modelId="{DC87D4D7-E59F-4AF3-BBB6-B6EB0DF4BD0E}" type="sibTrans" cxnId="{E47B1D62-53A6-4B99-861F-0EF1496F5E83}">
      <dgm:prSet/>
      <dgm:spPr/>
      <dgm:t>
        <a:bodyPr/>
        <a:lstStyle/>
        <a:p>
          <a:endParaRPr lang="en-US"/>
        </a:p>
      </dgm:t>
    </dgm:pt>
    <dgm:pt modelId="{EE15A31F-883C-4B61-8AD7-BCDCFA3836C5}">
      <dgm:prSet/>
      <dgm:spPr/>
      <dgm:t>
        <a:bodyPr/>
        <a:lstStyle/>
        <a:p>
          <a:pPr rtl="0"/>
          <a:r>
            <a:rPr lang="en-US"/>
            <a:t>Tax</a:t>
          </a:r>
        </a:p>
      </dgm:t>
    </dgm:pt>
    <dgm:pt modelId="{D7403A39-FAC0-46F7-AF52-380484D6BACB}" type="parTrans" cxnId="{8A7A359A-4F7B-4AE1-A0DB-5E1016AFF8D3}">
      <dgm:prSet/>
      <dgm:spPr/>
      <dgm:t>
        <a:bodyPr/>
        <a:lstStyle/>
        <a:p>
          <a:endParaRPr lang="en-US"/>
        </a:p>
      </dgm:t>
    </dgm:pt>
    <dgm:pt modelId="{B5237774-AE79-4A15-932A-C6A11D09EFE4}" type="sibTrans" cxnId="{8A7A359A-4F7B-4AE1-A0DB-5E1016AFF8D3}">
      <dgm:prSet/>
      <dgm:spPr/>
      <dgm:t>
        <a:bodyPr/>
        <a:lstStyle/>
        <a:p>
          <a:endParaRPr lang="en-US"/>
        </a:p>
      </dgm:t>
    </dgm:pt>
    <dgm:pt modelId="{96041606-69BA-4C50-AE57-264706A8B186}" type="pres">
      <dgm:prSet presAssocID="{2B79653B-4421-48DC-886B-848AC4C9F797}" presName="matrix" presStyleCnt="0">
        <dgm:presLayoutVars>
          <dgm:chMax val="1"/>
          <dgm:dir/>
          <dgm:resizeHandles val="exact"/>
        </dgm:presLayoutVars>
      </dgm:prSet>
      <dgm:spPr/>
      <dgm:t>
        <a:bodyPr/>
        <a:lstStyle/>
        <a:p>
          <a:endParaRPr lang="en-US"/>
        </a:p>
      </dgm:t>
    </dgm:pt>
    <dgm:pt modelId="{87D44FAF-8224-46D8-A371-503AB1D3EB31}" type="pres">
      <dgm:prSet presAssocID="{2B79653B-4421-48DC-886B-848AC4C9F797}" presName="diamond" presStyleLbl="bgShp" presStyleIdx="0" presStyleCnt="1"/>
      <dgm:spPr/>
    </dgm:pt>
    <dgm:pt modelId="{110F2868-5D8A-44A5-9B7F-04557D8A771A}" type="pres">
      <dgm:prSet presAssocID="{2B79653B-4421-48DC-886B-848AC4C9F797}" presName="quad1" presStyleLbl="node1" presStyleIdx="0" presStyleCnt="4">
        <dgm:presLayoutVars>
          <dgm:chMax val="0"/>
          <dgm:chPref val="0"/>
          <dgm:bulletEnabled val="1"/>
        </dgm:presLayoutVars>
      </dgm:prSet>
      <dgm:spPr/>
      <dgm:t>
        <a:bodyPr/>
        <a:lstStyle/>
        <a:p>
          <a:endParaRPr lang="en-US"/>
        </a:p>
      </dgm:t>
    </dgm:pt>
    <dgm:pt modelId="{FEBD41B4-D644-43F8-A81E-3C3CE35CBCBF}" type="pres">
      <dgm:prSet presAssocID="{2B79653B-4421-48DC-886B-848AC4C9F797}" presName="quad2" presStyleLbl="node1" presStyleIdx="1" presStyleCnt="4">
        <dgm:presLayoutVars>
          <dgm:chMax val="0"/>
          <dgm:chPref val="0"/>
          <dgm:bulletEnabled val="1"/>
        </dgm:presLayoutVars>
      </dgm:prSet>
      <dgm:spPr/>
      <dgm:t>
        <a:bodyPr/>
        <a:lstStyle/>
        <a:p>
          <a:endParaRPr lang="en-US"/>
        </a:p>
      </dgm:t>
    </dgm:pt>
    <dgm:pt modelId="{4364A992-1650-4163-ADF5-8BA67CC6E4E4}" type="pres">
      <dgm:prSet presAssocID="{2B79653B-4421-48DC-886B-848AC4C9F797}" presName="quad3" presStyleLbl="node1" presStyleIdx="2" presStyleCnt="4">
        <dgm:presLayoutVars>
          <dgm:chMax val="0"/>
          <dgm:chPref val="0"/>
          <dgm:bulletEnabled val="1"/>
        </dgm:presLayoutVars>
      </dgm:prSet>
      <dgm:spPr/>
      <dgm:t>
        <a:bodyPr/>
        <a:lstStyle/>
        <a:p>
          <a:endParaRPr lang="en-US"/>
        </a:p>
      </dgm:t>
    </dgm:pt>
    <dgm:pt modelId="{89CFB14A-532A-4262-88AB-C69F4926A46F}" type="pres">
      <dgm:prSet presAssocID="{2B79653B-4421-48DC-886B-848AC4C9F797}" presName="quad4" presStyleLbl="node1" presStyleIdx="3" presStyleCnt="4">
        <dgm:presLayoutVars>
          <dgm:chMax val="0"/>
          <dgm:chPref val="0"/>
          <dgm:bulletEnabled val="1"/>
        </dgm:presLayoutVars>
      </dgm:prSet>
      <dgm:spPr/>
      <dgm:t>
        <a:bodyPr/>
        <a:lstStyle/>
        <a:p>
          <a:endParaRPr lang="en-US"/>
        </a:p>
      </dgm:t>
    </dgm:pt>
  </dgm:ptLst>
  <dgm:cxnLst>
    <dgm:cxn modelId="{C417A995-1CA8-4444-A7CF-5759B6645995}" type="presOf" srcId="{90F84B56-EEAA-43B1-B81F-F954BCDDC92E}" destId="{FEBD41B4-D644-43F8-A81E-3C3CE35CBCBF}" srcOrd="0" destOrd="0" presId="urn:microsoft.com/office/officeart/2005/8/layout/matrix3"/>
    <dgm:cxn modelId="{CE71C758-CC11-4181-B9FD-8E6505C02E2C}" srcId="{2B79653B-4421-48DC-886B-848AC4C9F797}" destId="{DCD5A0AA-7547-4195-B358-F5E48FD44604}" srcOrd="0" destOrd="0" parTransId="{F83772FE-C8BD-43DD-8947-A107579E664E}" sibTransId="{D8A8E297-BCB8-40B8-A5D4-268A4CEF8CC0}"/>
    <dgm:cxn modelId="{8104C5C4-928D-4103-823E-2DC1A415BF01}" type="presOf" srcId="{A9BF6DCE-D289-48C3-9A1A-69AAC04F9B90}" destId="{4364A992-1650-4163-ADF5-8BA67CC6E4E4}" srcOrd="0" destOrd="0" presId="urn:microsoft.com/office/officeart/2005/8/layout/matrix3"/>
    <dgm:cxn modelId="{28847351-C906-4FCA-88BF-723F3E6C9DC1}" type="presOf" srcId="{2B79653B-4421-48DC-886B-848AC4C9F797}" destId="{96041606-69BA-4C50-AE57-264706A8B186}" srcOrd="0" destOrd="0" presId="urn:microsoft.com/office/officeart/2005/8/layout/matrix3"/>
    <dgm:cxn modelId="{8A7A359A-4F7B-4AE1-A0DB-5E1016AFF8D3}" srcId="{2B79653B-4421-48DC-886B-848AC4C9F797}" destId="{EE15A31F-883C-4B61-8AD7-BCDCFA3836C5}" srcOrd="3" destOrd="0" parTransId="{D7403A39-FAC0-46F7-AF52-380484D6BACB}" sibTransId="{B5237774-AE79-4A15-932A-C6A11D09EFE4}"/>
    <dgm:cxn modelId="{E47B1D62-53A6-4B99-861F-0EF1496F5E83}" srcId="{2B79653B-4421-48DC-886B-848AC4C9F797}" destId="{A9BF6DCE-D289-48C3-9A1A-69AAC04F9B90}" srcOrd="2" destOrd="0" parTransId="{BF23FF45-4483-4969-BE49-35CC0B89B750}" sibTransId="{DC87D4D7-E59F-4AF3-BBB6-B6EB0DF4BD0E}"/>
    <dgm:cxn modelId="{EAFB5F83-2663-4742-8A84-0F1A041BDB82}" srcId="{2B79653B-4421-48DC-886B-848AC4C9F797}" destId="{90F84B56-EEAA-43B1-B81F-F954BCDDC92E}" srcOrd="1" destOrd="0" parTransId="{E2C35403-218E-4932-AF1E-FCEC41A5E846}" sibTransId="{04943C3A-3F0D-4A29-AF4C-138E6FEC5A75}"/>
    <dgm:cxn modelId="{CC879549-B9B3-4423-ADC6-455CC80E50FE}" type="presOf" srcId="{DCD5A0AA-7547-4195-B358-F5E48FD44604}" destId="{110F2868-5D8A-44A5-9B7F-04557D8A771A}" srcOrd="0" destOrd="0" presId="urn:microsoft.com/office/officeart/2005/8/layout/matrix3"/>
    <dgm:cxn modelId="{9493A2B0-D7AB-481A-9723-018491C33545}" type="presOf" srcId="{EE15A31F-883C-4B61-8AD7-BCDCFA3836C5}" destId="{89CFB14A-532A-4262-88AB-C69F4926A46F}" srcOrd="0" destOrd="0" presId="urn:microsoft.com/office/officeart/2005/8/layout/matrix3"/>
    <dgm:cxn modelId="{9E022605-A6D6-4297-82EB-AC7E7B097CBC}" type="presParOf" srcId="{96041606-69BA-4C50-AE57-264706A8B186}" destId="{87D44FAF-8224-46D8-A371-503AB1D3EB31}" srcOrd="0" destOrd="0" presId="urn:microsoft.com/office/officeart/2005/8/layout/matrix3"/>
    <dgm:cxn modelId="{312F6651-1071-4FFB-9CEF-E497094455A4}" type="presParOf" srcId="{96041606-69BA-4C50-AE57-264706A8B186}" destId="{110F2868-5D8A-44A5-9B7F-04557D8A771A}" srcOrd="1" destOrd="0" presId="urn:microsoft.com/office/officeart/2005/8/layout/matrix3"/>
    <dgm:cxn modelId="{0C83A5A2-F2B6-4138-AE5E-2597244F88F5}" type="presParOf" srcId="{96041606-69BA-4C50-AE57-264706A8B186}" destId="{FEBD41B4-D644-43F8-A81E-3C3CE35CBCBF}" srcOrd="2" destOrd="0" presId="urn:microsoft.com/office/officeart/2005/8/layout/matrix3"/>
    <dgm:cxn modelId="{9300971B-4011-49C3-9616-CD03A6E1071B}" type="presParOf" srcId="{96041606-69BA-4C50-AE57-264706A8B186}" destId="{4364A992-1650-4163-ADF5-8BA67CC6E4E4}" srcOrd="3" destOrd="0" presId="urn:microsoft.com/office/officeart/2005/8/layout/matrix3"/>
    <dgm:cxn modelId="{946FB4BA-413B-4C1E-AC82-C53CBEBCCF5F}" type="presParOf" srcId="{96041606-69BA-4C50-AE57-264706A8B186}" destId="{89CFB14A-532A-4262-88AB-C69F4926A46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2C316C-4BA4-4926-B0EC-41CE55C2C315}" type="datetimeFigureOut">
              <a:rPr lang="en-US" smtClean="0"/>
              <a:t>10/27/2016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B0C4E-23FB-4152-B5E4-961397E44D21}" type="slidenum">
              <a:rPr lang="en-US" smtClean="0"/>
              <a:t>‹#›</a:t>
            </a:fld>
            <a:endParaRPr lang="en-US"/>
          </a:p>
        </p:txBody>
      </p:sp>
    </p:spTree>
    <p:extLst>
      <p:ext uri="{BB962C8B-B14F-4D97-AF65-F5344CB8AC3E}">
        <p14:creationId xmlns:p14="http://schemas.microsoft.com/office/powerpoint/2010/main" val="319494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10</a:t>
            </a:fld>
            <a:endParaRPr lang="en-US"/>
          </a:p>
        </p:txBody>
      </p:sp>
    </p:spTree>
    <p:extLst>
      <p:ext uri="{BB962C8B-B14F-4D97-AF65-F5344CB8AC3E}">
        <p14:creationId xmlns:p14="http://schemas.microsoft.com/office/powerpoint/2010/main" val="306026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fontAlgn="base"/>
            <a:r>
              <a:rPr lang="en-US" sz="1200" b="1" i="0" kern="1200" dirty="0">
                <a:solidFill>
                  <a:schemeClr val="tx1"/>
                </a:solidFill>
                <a:effectLst/>
                <a:latin typeface="+mn-lt"/>
                <a:ea typeface="+mn-ea"/>
                <a:cs typeface="+mn-cs"/>
              </a:rPr>
              <a:t>References</a:t>
            </a: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United Nations Office on Drugs and Crime (UNODC). </a:t>
            </a:r>
            <a:r>
              <a:rPr lang="en-US" sz="1200" b="0" i="1" kern="1200" dirty="0">
                <a:solidFill>
                  <a:schemeClr val="tx1"/>
                </a:solidFill>
                <a:effectLst/>
                <a:latin typeface="+mn-lt"/>
                <a:ea typeface="+mn-ea"/>
                <a:cs typeface="+mn-cs"/>
              </a:rPr>
              <a:t>World Drug Report 2010.</a:t>
            </a:r>
            <a:r>
              <a:rPr lang="en-US" sz="1200" b="0" i="0" kern="1200" dirty="0">
                <a:solidFill>
                  <a:schemeClr val="tx1"/>
                </a:solidFill>
                <a:effectLst/>
                <a:latin typeface="+mn-lt"/>
                <a:ea typeface="+mn-ea"/>
                <a:cs typeface="+mn-cs"/>
              </a:rPr>
              <a:t> Vienna: United Nations; 2010.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Koskinen J, </a:t>
            </a:r>
            <a:r>
              <a:rPr lang="en-US" sz="1200" b="0" i="0" kern="1200" dirty="0" err="1">
                <a:solidFill>
                  <a:schemeClr val="tx1"/>
                </a:solidFill>
                <a:effectLst/>
                <a:latin typeface="+mn-lt"/>
                <a:ea typeface="+mn-ea"/>
                <a:cs typeface="+mn-cs"/>
              </a:rPr>
              <a:t>Löhönen</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Koponen</a:t>
            </a:r>
            <a:r>
              <a:rPr lang="en-US" sz="1200" b="0" i="0" kern="1200" dirty="0">
                <a:solidFill>
                  <a:schemeClr val="tx1"/>
                </a:solidFill>
                <a:effectLst/>
                <a:latin typeface="+mn-lt"/>
                <a:ea typeface="+mn-ea"/>
                <a:cs typeface="+mn-cs"/>
              </a:rPr>
              <a:t> H, et al. Rate of cannabis use disorders in clinical samples of patients with schizophrenia: a meta-analysis.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Bull</a:t>
            </a:r>
            <a:r>
              <a:rPr lang="en-US" sz="1200" b="0" i="0" kern="1200" dirty="0">
                <a:solidFill>
                  <a:schemeClr val="tx1"/>
                </a:solidFill>
                <a:effectLst/>
                <a:latin typeface="+mn-lt"/>
                <a:ea typeface="+mn-ea"/>
                <a:cs typeface="+mn-cs"/>
              </a:rPr>
              <a:t>. 2010;36:1115-1130.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Iversen</a:t>
            </a:r>
            <a:r>
              <a:rPr lang="en-US" sz="1200" b="0" i="0" kern="1200" dirty="0">
                <a:solidFill>
                  <a:schemeClr val="tx1"/>
                </a:solidFill>
                <a:effectLst/>
                <a:latin typeface="+mn-lt"/>
                <a:ea typeface="+mn-ea"/>
                <a:cs typeface="+mn-cs"/>
              </a:rPr>
              <a:t> LL. </a:t>
            </a:r>
            <a:r>
              <a:rPr lang="en-US" sz="1200" b="0" i="1" kern="1200" dirty="0">
                <a:solidFill>
                  <a:schemeClr val="tx1"/>
                </a:solidFill>
                <a:effectLst/>
                <a:latin typeface="+mn-lt"/>
                <a:ea typeface="+mn-ea"/>
                <a:cs typeface="+mn-cs"/>
              </a:rPr>
              <a:t>The Science of Marijuana.</a:t>
            </a:r>
            <a:r>
              <a:rPr lang="en-US" sz="1200" b="0" i="0" kern="1200" dirty="0">
                <a:solidFill>
                  <a:schemeClr val="tx1"/>
                </a:solidFill>
                <a:effectLst/>
                <a:latin typeface="+mn-lt"/>
                <a:ea typeface="+mn-ea"/>
                <a:cs typeface="+mn-cs"/>
              </a:rPr>
              <a:t> 2nd ed. New York: Oxford University Press; 2008.</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Ameri</a:t>
            </a:r>
            <a:r>
              <a:rPr lang="en-US" sz="1200" b="0" i="0" kern="1200" dirty="0">
                <a:solidFill>
                  <a:schemeClr val="tx1"/>
                </a:solidFill>
                <a:effectLst/>
                <a:latin typeface="+mn-lt"/>
                <a:ea typeface="+mn-ea"/>
                <a:cs typeface="+mn-cs"/>
              </a:rPr>
              <a:t> A. The effects of cannabinoids on the brain. </a:t>
            </a:r>
            <a:r>
              <a:rPr lang="en-US" sz="1200" b="0" i="1" kern="1200" dirty="0" err="1">
                <a:solidFill>
                  <a:schemeClr val="tx1"/>
                </a:solidFill>
                <a:effectLst/>
                <a:latin typeface="+mn-lt"/>
                <a:ea typeface="+mn-ea"/>
                <a:cs typeface="+mn-cs"/>
              </a:rPr>
              <a:t>Prog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Neurobiol</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1999;58:315-348.</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Pertwee</a:t>
            </a:r>
            <a:r>
              <a:rPr lang="en-US" sz="1200" b="0" i="0" kern="1200" dirty="0">
                <a:solidFill>
                  <a:schemeClr val="tx1"/>
                </a:solidFill>
                <a:effectLst/>
                <a:latin typeface="+mn-lt"/>
                <a:ea typeface="+mn-ea"/>
                <a:cs typeface="+mn-cs"/>
              </a:rPr>
              <a:t> RG. The diverse CB1 and CB2 receptor pharmacology of three plant cannabinoids: delta9-tetrahydrocannabinol, </a:t>
            </a:r>
            <a:r>
              <a:rPr lang="en-US" sz="1200" b="0" i="0" kern="1200" dirty="0" err="1">
                <a:solidFill>
                  <a:schemeClr val="tx1"/>
                </a:solidFill>
                <a:effectLst/>
                <a:latin typeface="+mn-lt"/>
                <a:ea typeface="+mn-ea"/>
                <a:cs typeface="+mn-cs"/>
              </a:rPr>
              <a:t>cannabidiol</a:t>
            </a:r>
            <a:r>
              <a:rPr lang="en-US" sz="1200" b="0" i="0" kern="1200" dirty="0">
                <a:solidFill>
                  <a:schemeClr val="tx1"/>
                </a:solidFill>
                <a:effectLst/>
                <a:latin typeface="+mn-lt"/>
                <a:ea typeface="+mn-ea"/>
                <a:cs typeface="+mn-cs"/>
              </a:rPr>
              <a:t> and delta9-tetrahydrocannabivarin. </a:t>
            </a:r>
            <a:r>
              <a:rPr lang="en-US" sz="1200" b="0" i="1" kern="1200" dirty="0">
                <a:solidFill>
                  <a:schemeClr val="tx1"/>
                </a:solidFill>
                <a:effectLst/>
                <a:latin typeface="+mn-lt"/>
                <a:ea typeface="+mn-ea"/>
                <a:cs typeface="+mn-cs"/>
              </a:rPr>
              <a:t>Br J </a:t>
            </a:r>
            <a:r>
              <a:rPr lang="en-US" sz="1200" b="0" i="1" kern="1200" dirty="0" err="1">
                <a:solidFill>
                  <a:schemeClr val="tx1"/>
                </a:solidFill>
                <a:effectLst/>
                <a:latin typeface="+mn-lt"/>
                <a:ea typeface="+mn-ea"/>
                <a:cs typeface="+mn-cs"/>
              </a:rPr>
              <a:t>Pharmacol</a:t>
            </a:r>
            <a:r>
              <a:rPr lang="en-US" sz="1200" b="0" i="0" kern="1200" dirty="0">
                <a:solidFill>
                  <a:schemeClr val="tx1"/>
                </a:solidFill>
                <a:effectLst/>
                <a:latin typeface="+mn-lt"/>
                <a:ea typeface="+mn-ea"/>
                <a:cs typeface="+mn-cs"/>
              </a:rPr>
              <a:t>. 2008;153:199-215.</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Eggan</a:t>
            </a:r>
            <a:r>
              <a:rPr lang="en-US" sz="1200" b="0" i="0" kern="1200" dirty="0">
                <a:solidFill>
                  <a:schemeClr val="tx1"/>
                </a:solidFill>
                <a:effectLst/>
                <a:latin typeface="+mn-lt"/>
                <a:ea typeface="+mn-ea"/>
                <a:cs typeface="+mn-cs"/>
              </a:rPr>
              <a:t> SM, Lewis DA. </a:t>
            </a:r>
            <a:r>
              <a:rPr lang="en-US" sz="1200" b="0" i="0" kern="1200" dirty="0" err="1">
                <a:solidFill>
                  <a:schemeClr val="tx1"/>
                </a:solidFill>
                <a:effectLst/>
                <a:latin typeface="+mn-lt"/>
                <a:ea typeface="+mn-ea"/>
                <a:cs typeface="+mn-cs"/>
              </a:rPr>
              <a:t>Immunocytochemical</a:t>
            </a:r>
            <a:r>
              <a:rPr lang="en-US" sz="1200" b="0" i="0" kern="1200" dirty="0">
                <a:solidFill>
                  <a:schemeClr val="tx1"/>
                </a:solidFill>
                <a:effectLst/>
                <a:latin typeface="+mn-lt"/>
                <a:ea typeface="+mn-ea"/>
                <a:cs typeface="+mn-cs"/>
              </a:rPr>
              <a:t> distribution of the cannabinoid CB1 receptor in the primate neocortex: a regional and laminar analysis. </a:t>
            </a:r>
            <a:r>
              <a:rPr lang="en-US" sz="1200" b="0" i="1" kern="1200" dirty="0" err="1">
                <a:solidFill>
                  <a:schemeClr val="tx1"/>
                </a:solidFill>
                <a:effectLst/>
                <a:latin typeface="+mn-lt"/>
                <a:ea typeface="+mn-ea"/>
                <a:cs typeface="+mn-cs"/>
              </a:rPr>
              <a:t>Cereb</a:t>
            </a:r>
            <a:r>
              <a:rPr lang="en-US" sz="1200" b="0" i="1" kern="1200" dirty="0">
                <a:solidFill>
                  <a:schemeClr val="tx1"/>
                </a:solidFill>
                <a:effectLst/>
                <a:latin typeface="+mn-lt"/>
                <a:ea typeface="+mn-ea"/>
                <a:cs typeface="+mn-cs"/>
              </a:rPr>
              <a:t> Cortex.</a:t>
            </a:r>
            <a:r>
              <a:rPr lang="en-US" sz="1200" b="0" i="0" kern="1200" dirty="0">
                <a:solidFill>
                  <a:schemeClr val="tx1"/>
                </a:solidFill>
                <a:effectLst/>
                <a:latin typeface="+mn-lt"/>
                <a:ea typeface="+mn-ea"/>
                <a:cs typeface="+mn-cs"/>
              </a:rPr>
              <a:t> 2007;17:175-191.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Szabo B, </a:t>
            </a:r>
            <a:r>
              <a:rPr lang="en-US" sz="1200" b="0" i="0" kern="1200" dirty="0" err="1">
                <a:solidFill>
                  <a:schemeClr val="tx1"/>
                </a:solidFill>
                <a:effectLst/>
                <a:latin typeface="+mn-lt"/>
                <a:ea typeface="+mn-ea"/>
                <a:cs typeface="+mn-cs"/>
              </a:rPr>
              <a:t>Siemes</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Wallmichrath</a:t>
            </a:r>
            <a:r>
              <a:rPr lang="en-US" sz="1200" b="0" i="0" kern="1200" dirty="0">
                <a:solidFill>
                  <a:schemeClr val="tx1"/>
                </a:solidFill>
                <a:effectLst/>
                <a:latin typeface="+mn-lt"/>
                <a:ea typeface="+mn-ea"/>
                <a:cs typeface="+mn-cs"/>
              </a:rPr>
              <a:t> I. Inhibition of GABAergic neurotransmission in the ventral tegmental area by cannabinoids. </a:t>
            </a:r>
            <a:r>
              <a:rPr lang="en-US" sz="1200" b="0" i="1" kern="1200" dirty="0" err="1">
                <a:solidFill>
                  <a:schemeClr val="tx1"/>
                </a:solidFill>
                <a:effectLst/>
                <a:latin typeface="+mn-lt"/>
                <a:ea typeface="+mn-ea"/>
                <a:cs typeface="+mn-cs"/>
              </a:rPr>
              <a:t>Eur</a:t>
            </a:r>
            <a:r>
              <a:rPr lang="en-US" sz="1200" b="0" i="1" kern="1200" dirty="0">
                <a:solidFill>
                  <a:schemeClr val="tx1"/>
                </a:solidFill>
                <a:effectLst/>
                <a:latin typeface="+mn-lt"/>
                <a:ea typeface="+mn-ea"/>
                <a:cs typeface="+mn-cs"/>
              </a:rPr>
              <a:t> J </a:t>
            </a:r>
            <a:r>
              <a:rPr lang="en-US" sz="1200" b="0" i="1" kern="1200" dirty="0" err="1">
                <a:solidFill>
                  <a:schemeClr val="tx1"/>
                </a:solidFill>
                <a:effectLst/>
                <a:latin typeface="+mn-lt"/>
                <a:ea typeface="+mn-ea"/>
                <a:cs typeface="+mn-cs"/>
              </a:rPr>
              <a:t>Neurosci</a:t>
            </a:r>
            <a:r>
              <a:rPr lang="en-US" sz="1200" b="0" i="0" kern="1200" dirty="0">
                <a:solidFill>
                  <a:schemeClr val="tx1"/>
                </a:solidFill>
                <a:effectLst/>
                <a:latin typeface="+mn-lt"/>
                <a:ea typeface="+mn-ea"/>
                <a:cs typeface="+mn-cs"/>
              </a:rPr>
              <a:t>. 2002;15:2057-2061.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Murray RM, Morrison PD, </a:t>
            </a:r>
            <a:r>
              <a:rPr lang="en-US" sz="1200" b="0" i="0" kern="1200" dirty="0" err="1">
                <a:solidFill>
                  <a:schemeClr val="tx1"/>
                </a:solidFill>
                <a:effectLst/>
                <a:latin typeface="+mn-lt"/>
                <a:ea typeface="+mn-ea"/>
                <a:cs typeface="+mn-cs"/>
              </a:rPr>
              <a:t>Henquet</a:t>
            </a:r>
            <a:r>
              <a:rPr lang="en-US" sz="1200" b="0" i="0" kern="1200" dirty="0">
                <a:solidFill>
                  <a:schemeClr val="tx1"/>
                </a:solidFill>
                <a:effectLst/>
                <a:latin typeface="+mn-lt"/>
                <a:ea typeface="+mn-ea"/>
                <a:cs typeface="+mn-cs"/>
              </a:rPr>
              <a:t> C, Di </a:t>
            </a:r>
            <a:r>
              <a:rPr lang="en-US" sz="1200" b="0" i="0" kern="1200" dirty="0" err="1">
                <a:solidFill>
                  <a:schemeClr val="tx1"/>
                </a:solidFill>
                <a:effectLst/>
                <a:latin typeface="+mn-lt"/>
                <a:ea typeface="+mn-ea"/>
                <a:cs typeface="+mn-cs"/>
              </a:rPr>
              <a:t>Forti</a:t>
            </a:r>
            <a:r>
              <a:rPr lang="en-US" sz="1200" b="0" i="0" kern="1200" dirty="0">
                <a:solidFill>
                  <a:schemeClr val="tx1"/>
                </a:solidFill>
                <a:effectLst/>
                <a:latin typeface="+mn-lt"/>
                <a:ea typeface="+mn-ea"/>
                <a:cs typeface="+mn-cs"/>
              </a:rPr>
              <a:t> M. Cannabis, the mind and society: the hash realities. </a:t>
            </a:r>
            <a:r>
              <a:rPr lang="en-US" sz="1200" b="0" i="1" kern="1200" dirty="0">
                <a:solidFill>
                  <a:schemeClr val="tx1"/>
                </a:solidFill>
                <a:effectLst/>
                <a:latin typeface="+mn-lt"/>
                <a:ea typeface="+mn-ea"/>
                <a:cs typeface="+mn-cs"/>
              </a:rPr>
              <a:t>Nat Rev </a:t>
            </a:r>
            <a:r>
              <a:rPr lang="en-US" sz="1200" b="0" i="1" kern="1200" dirty="0" err="1">
                <a:solidFill>
                  <a:schemeClr val="tx1"/>
                </a:solidFill>
                <a:effectLst/>
                <a:latin typeface="+mn-lt"/>
                <a:ea typeface="+mn-ea"/>
                <a:cs typeface="+mn-cs"/>
              </a:rPr>
              <a:t>Neurosci</a:t>
            </a:r>
            <a:r>
              <a:rPr lang="en-US" sz="1200" b="0" i="0" kern="1200" dirty="0">
                <a:solidFill>
                  <a:schemeClr val="tx1"/>
                </a:solidFill>
                <a:effectLst/>
                <a:latin typeface="+mn-lt"/>
                <a:ea typeface="+mn-ea"/>
                <a:cs typeface="+mn-cs"/>
              </a:rPr>
              <a:t>. 2007;8:885-895.</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Morrison PD, Murray RM. From real-world events to psychosis: the emerging neuropharmacology of delusions.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Bull</a:t>
            </a:r>
            <a:r>
              <a:rPr lang="en-US" sz="1200" b="0" i="0" kern="1200" dirty="0">
                <a:solidFill>
                  <a:schemeClr val="tx1"/>
                </a:solidFill>
                <a:effectLst/>
                <a:latin typeface="+mn-lt"/>
                <a:ea typeface="+mn-ea"/>
                <a:cs typeface="+mn-cs"/>
              </a:rPr>
              <a:t>. 2009;35:668-674.</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Moore TH, </a:t>
            </a:r>
            <a:r>
              <a:rPr lang="en-US" sz="1200" b="0" i="0" kern="1200" dirty="0" err="1">
                <a:solidFill>
                  <a:schemeClr val="tx1"/>
                </a:solidFill>
                <a:effectLst/>
                <a:latin typeface="+mn-lt"/>
                <a:ea typeface="+mn-ea"/>
                <a:cs typeface="+mn-cs"/>
              </a:rPr>
              <a:t>Zammit</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Lingford</a:t>
            </a:r>
            <a:r>
              <a:rPr lang="en-US" sz="1200" b="0" i="0" kern="1200" dirty="0">
                <a:solidFill>
                  <a:schemeClr val="tx1"/>
                </a:solidFill>
                <a:effectLst/>
                <a:latin typeface="+mn-lt"/>
                <a:ea typeface="+mn-ea"/>
                <a:cs typeface="+mn-cs"/>
              </a:rPr>
              <a:t>-Hughes A, et al. Cannabis use and risk of psychotic or affective mental health outcomes: a systematic review.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2007;370:319-328.</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McLaren JA, </a:t>
            </a:r>
            <a:r>
              <a:rPr lang="en-US" sz="1200" b="0" i="0" kern="1200" dirty="0" err="1">
                <a:solidFill>
                  <a:schemeClr val="tx1"/>
                </a:solidFill>
                <a:effectLst/>
                <a:latin typeface="+mn-lt"/>
                <a:ea typeface="+mn-ea"/>
                <a:cs typeface="+mn-cs"/>
              </a:rPr>
              <a:t>Silins</a:t>
            </a:r>
            <a:r>
              <a:rPr lang="en-US" sz="1200" b="0" i="0" kern="1200" dirty="0">
                <a:solidFill>
                  <a:schemeClr val="tx1"/>
                </a:solidFill>
                <a:effectLst/>
                <a:latin typeface="+mn-lt"/>
                <a:ea typeface="+mn-ea"/>
                <a:cs typeface="+mn-cs"/>
              </a:rPr>
              <a:t> E, Hutchinson D, et al. Assessing evidence for a causal link between cannabis and psychosis: a review of cohort studies. </a:t>
            </a:r>
            <a:r>
              <a:rPr lang="en-US" sz="1200" b="0" i="1" kern="1200" dirty="0" err="1">
                <a:solidFill>
                  <a:schemeClr val="tx1"/>
                </a:solidFill>
                <a:effectLst/>
                <a:latin typeface="+mn-lt"/>
                <a:ea typeface="+mn-ea"/>
                <a:cs typeface="+mn-cs"/>
              </a:rPr>
              <a:t>Int</a:t>
            </a:r>
            <a:r>
              <a:rPr lang="en-US" sz="1200" b="0" i="1" kern="1200" dirty="0">
                <a:solidFill>
                  <a:schemeClr val="tx1"/>
                </a:solidFill>
                <a:effectLst/>
                <a:latin typeface="+mn-lt"/>
                <a:ea typeface="+mn-ea"/>
                <a:cs typeface="+mn-cs"/>
              </a:rPr>
              <a:t> J Drug Policy</a:t>
            </a:r>
            <a:r>
              <a:rPr lang="en-US" sz="1200" b="0" i="0" kern="1200" dirty="0">
                <a:solidFill>
                  <a:schemeClr val="tx1"/>
                </a:solidFill>
                <a:effectLst/>
                <a:latin typeface="+mn-lt"/>
                <a:ea typeface="+mn-ea"/>
                <a:cs typeface="+mn-cs"/>
              </a:rPr>
              <a:t>. 2009;21:10-19.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12.</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Andréasson</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Allebeck</a:t>
            </a:r>
            <a:r>
              <a:rPr lang="en-US" sz="1200" b="0" i="0" kern="1200" dirty="0">
                <a:solidFill>
                  <a:schemeClr val="tx1"/>
                </a:solidFill>
                <a:effectLst/>
                <a:latin typeface="+mn-lt"/>
                <a:ea typeface="+mn-ea"/>
                <a:cs typeface="+mn-cs"/>
              </a:rPr>
              <a:t> P, </a:t>
            </a:r>
            <a:r>
              <a:rPr lang="en-US" sz="1200" b="0" i="0" kern="1200" dirty="0" err="1">
                <a:solidFill>
                  <a:schemeClr val="tx1"/>
                </a:solidFill>
                <a:effectLst/>
                <a:latin typeface="+mn-lt"/>
                <a:ea typeface="+mn-ea"/>
                <a:cs typeface="+mn-cs"/>
              </a:rPr>
              <a:t>Engström</a:t>
            </a:r>
            <a:r>
              <a:rPr lang="en-US" sz="1200" b="0" i="0" kern="1200" dirty="0">
                <a:solidFill>
                  <a:schemeClr val="tx1"/>
                </a:solidFill>
                <a:effectLst/>
                <a:latin typeface="+mn-lt"/>
                <a:ea typeface="+mn-ea"/>
                <a:cs typeface="+mn-cs"/>
              </a:rPr>
              <a:t> A, Rydberg U. Cannabis and schizophrenia. A longitudinal study of Swedish conscripts.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1987;2:1483-1486.</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13.</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Arseneault</a:t>
            </a:r>
            <a:r>
              <a:rPr lang="en-US" sz="1200" b="0" i="0" kern="1200" dirty="0">
                <a:solidFill>
                  <a:schemeClr val="tx1"/>
                </a:solidFill>
                <a:effectLst/>
                <a:latin typeface="+mn-lt"/>
                <a:ea typeface="+mn-ea"/>
                <a:cs typeface="+mn-cs"/>
              </a:rPr>
              <a:t> L, Cannon M, </a:t>
            </a:r>
            <a:r>
              <a:rPr lang="en-US" sz="1200" b="0" i="0" kern="1200" dirty="0" err="1">
                <a:solidFill>
                  <a:schemeClr val="tx1"/>
                </a:solidFill>
                <a:effectLst/>
                <a:latin typeface="+mn-lt"/>
                <a:ea typeface="+mn-ea"/>
                <a:cs typeface="+mn-cs"/>
              </a:rPr>
              <a:t>Poulton</a:t>
            </a:r>
            <a:r>
              <a:rPr lang="en-US" sz="1200" b="0" i="0" kern="1200" dirty="0">
                <a:solidFill>
                  <a:schemeClr val="tx1"/>
                </a:solidFill>
                <a:effectLst/>
                <a:latin typeface="+mn-lt"/>
                <a:ea typeface="+mn-ea"/>
                <a:cs typeface="+mn-cs"/>
              </a:rPr>
              <a:t> R, et al</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Cannabis use in adolescence and risk for adult psychosis: longitudinal prospective study. </a:t>
            </a:r>
            <a:r>
              <a:rPr lang="en-US" sz="1200" b="0" i="1" kern="1200" dirty="0">
                <a:solidFill>
                  <a:schemeClr val="tx1"/>
                </a:solidFill>
                <a:effectLst/>
                <a:latin typeface="+mn-lt"/>
                <a:ea typeface="+mn-ea"/>
                <a:cs typeface="+mn-cs"/>
              </a:rPr>
              <a:t>BMJ</a:t>
            </a:r>
            <a:r>
              <a:rPr lang="en-US" sz="1200" b="0" i="0" kern="1200" dirty="0">
                <a:solidFill>
                  <a:schemeClr val="tx1"/>
                </a:solidFill>
                <a:effectLst/>
                <a:latin typeface="+mn-lt"/>
                <a:ea typeface="+mn-ea"/>
                <a:cs typeface="+mn-cs"/>
              </a:rPr>
              <a:t>. 2002;325:1212-1213.</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14.</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Caspi</a:t>
            </a:r>
            <a:r>
              <a:rPr lang="en-US" sz="1200" b="0" i="0" kern="1200" dirty="0">
                <a:solidFill>
                  <a:schemeClr val="tx1"/>
                </a:solidFill>
                <a:effectLst/>
                <a:latin typeface="+mn-lt"/>
                <a:ea typeface="+mn-ea"/>
                <a:cs typeface="+mn-cs"/>
              </a:rPr>
              <a:t> A, Moffitt TE, Cannon M, et al. Moderation of the effect of adolescent-onset cannabis use on adult psychosis by a functional polymorphism in the catechol-</a:t>
            </a:r>
            <a:r>
              <a:rPr lang="en-US" sz="1200" b="0" i="1" kern="12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methyltransferase gene: longitudinal evidence of a gene X environment interaction. </a:t>
            </a:r>
            <a:r>
              <a:rPr lang="en-US" sz="1200" b="0" i="1" kern="1200" dirty="0" err="1">
                <a:solidFill>
                  <a:schemeClr val="tx1"/>
                </a:solidFill>
                <a:effectLst/>
                <a:latin typeface="+mn-lt"/>
                <a:ea typeface="+mn-ea"/>
                <a:cs typeface="+mn-cs"/>
              </a:rPr>
              <a:t>Biol</a:t>
            </a:r>
            <a:r>
              <a:rPr lang="en-US" sz="1200" b="0" i="1" kern="1200" dirty="0">
                <a:solidFill>
                  <a:schemeClr val="tx1"/>
                </a:solidFill>
                <a:effectLst/>
                <a:latin typeface="+mn-lt"/>
                <a:ea typeface="+mn-ea"/>
                <a:cs typeface="+mn-cs"/>
              </a:rPr>
              <a:t> Psychiatry</a:t>
            </a:r>
            <a:r>
              <a:rPr lang="en-US" sz="1200" b="0" i="0" kern="1200" dirty="0">
                <a:solidFill>
                  <a:schemeClr val="tx1"/>
                </a:solidFill>
                <a:effectLst/>
                <a:latin typeface="+mn-lt"/>
                <a:ea typeface="+mn-ea"/>
                <a:cs typeface="+mn-cs"/>
              </a:rPr>
              <a:t>. 2005;57:1117-1127.</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15.</a:t>
            </a:r>
            <a:r>
              <a:rPr lang="en-US" sz="1200" b="0" i="0" kern="1200" dirty="0">
                <a:solidFill>
                  <a:schemeClr val="tx1"/>
                </a:solidFill>
                <a:effectLst/>
                <a:latin typeface="+mn-lt"/>
                <a:ea typeface="+mn-ea"/>
                <a:cs typeface="+mn-cs"/>
              </a:rPr>
              <a:t> Lachman HM, </a:t>
            </a:r>
            <a:r>
              <a:rPr lang="en-US" sz="1200" b="0" i="0" kern="1200" dirty="0" err="1">
                <a:solidFill>
                  <a:schemeClr val="tx1"/>
                </a:solidFill>
                <a:effectLst/>
                <a:latin typeface="+mn-lt"/>
                <a:ea typeface="+mn-ea"/>
                <a:cs typeface="+mn-cs"/>
              </a:rPr>
              <a:t>Papolos</a:t>
            </a:r>
            <a:r>
              <a:rPr lang="en-US" sz="1200" b="0" i="0" kern="1200" dirty="0">
                <a:solidFill>
                  <a:schemeClr val="tx1"/>
                </a:solidFill>
                <a:effectLst/>
                <a:latin typeface="+mn-lt"/>
                <a:ea typeface="+mn-ea"/>
                <a:cs typeface="+mn-cs"/>
              </a:rPr>
              <a:t> DF, Saito T, et al. Human catechol-</a:t>
            </a:r>
            <a:r>
              <a:rPr lang="en-US" sz="1200" b="0" i="1" kern="12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-methyltransferase pharmacogenetics: description of a functional polymorphism and its potential application to neuropsychiatric disorders. </a:t>
            </a:r>
            <a:r>
              <a:rPr lang="en-US" sz="1200" b="0" i="1" kern="1200" dirty="0">
                <a:solidFill>
                  <a:schemeClr val="tx1"/>
                </a:solidFill>
                <a:effectLst/>
                <a:latin typeface="+mn-lt"/>
                <a:ea typeface="+mn-ea"/>
                <a:cs typeface="+mn-cs"/>
              </a:rPr>
              <a:t>Pharmacogenetics</a:t>
            </a:r>
            <a:r>
              <a:rPr lang="en-US" sz="1200" b="0" i="0" kern="1200" dirty="0">
                <a:solidFill>
                  <a:schemeClr val="tx1"/>
                </a:solidFill>
                <a:effectLst/>
                <a:latin typeface="+mn-lt"/>
                <a:ea typeface="+mn-ea"/>
                <a:cs typeface="+mn-cs"/>
              </a:rPr>
              <a:t>. 1996;6:243-250.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Bilder</a:t>
            </a:r>
            <a:r>
              <a:rPr lang="en-US" sz="1200" b="0" i="0" kern="1200" dirty="0">
                <a:solidFill>
                  <a:schemeClr val="tx1"/>
                </a:solidFill>
                <a:effectLst/>
                <a:latin typeface="+mn-lt"/>
                <a:ea typeface="+mn-ea"/>
                <a:cs typeface="+mn-cs"/>
              </a:rPr>
              <a:t> RM, </a:t>
            </a:r>
            <a:r>
              <a:rPr lang="en-US" sz="1200" b="0" i="0" kern="1200" dirty="0" err="1">
                <a:solidFill>
                  <a:schemeClr val="tx1"/>
                </a:solidFill>
                <a:effectLst/>
                <a:latin typeface="+mn-lt"/>
                <a:ea typeface="+mn-ea"/>
                <a:cs typeface="+mn-cs"/>
              </a:rPr>
              <a:t>Volavka</a:t>
            </a:r>
            <a:r>
              <a:rPr lang="en-US" sz="1200" b="0" i="0" kern="1200" dirty="0">
                <a:solidFill>
                  <a:schemeClr val="tx1"/>
                </a:solidFill>
                <a:effectLst/>
                <a:latin typeface="+mn-lt"/>
                <a:ea typeface="+mn-ea"/>
                <a:cs typeface="+mn-cs"/>
              </a:rPr>
              <a:t> J, Lachman HM, Grace AA. The catechol-</a:t>
            </a:r>
            <a:r>
              <a:rPr lang="en-US" sz="1200" b="0" i="1" kern="12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methyltransferase polymorphism: relations to the tonic-phasic dopamine hypothesis and neuropsychiatric phenotypes. </a:t>
            </a:r>
            <a:r>
              <a:rPr lang="en-US" sz="1200" b="0" i="1" kern="1200" dirty="0" err="1">
                <a:solidFill>
                  <a:schemeClr val="tx1"/>
                </a:solidFill>
                <a:effectLst/>
                <a:latin typeface="+mn-lt"/>
                <a:ea typeface="+mn-ea"/>
                <a:cs typeface="+mn-cs"/>
              </a:rPr>
              <a:t>Neuropsychopharmacology</a:t>
            </a:r>
            <a:r>
              <a:rPr lang="en-US" sz="1200" b="0" i="0" kern="1200" dirty="0">
                <a:solidFill>
                  <a:schemeClr val="tx1"/>
                </a:solidFill>
                <a:effectLst/>
                <a:latin typeface="+mn-lt"/>
                <a:ea typeface="+mn-ea"/>
                <a:cs typeface="+mn-cs"/>
              </a:rPr>
              <a:t>. 2004;29:1943-1961.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17.</a:t>
            </a:r>
            <a:r>
              <a:rPr lang="en-US" sz="1200" b="0" i="0" kern="1200" dirty="0">
                <a:solidFill>
                  <a:schemeClr val="tx1"/>
                </a:solidFill>
                <a:effectLst/>
                <a:latin typeface="+mn-lt"/>
                <a:ea typeface="+mn-ea"/>
                <a:cs typeface="+mn-cs"/>
              </a:rPr>
              <a:t> Fergusson DM, </a:t>
            </a:r>
            <a:r>
              <a:rPr lang="en-US" sz="1200" b="0" i="0" kern="1200" dirty="0" err="1">
                <a:solidFill>
                  <a:schemeClr val="tx1"/>
                </a:solidFill>
                <a:effectLst/>
                <a:latin typeface="+mn-lt"/>
                <a:ea typeface="+mn-ea"/>
                <a:cs typeface="+mn-cs"/>
              </a:rPr>
              <a:t>Horwood</a:t>
            </a:r>
            <a:r>
              <a:rPr lang="en-US" sz="1200" b="0" i="0" kern="1200" dirty="0">
                <a:solidFill>
                  <a:schemeClr val="tx1"/>
                </a:solidFill>
                <a:effectLst/>
                <a:latin typeface="+mn-lt"/>
                <a:ea typeface="+mn-ea"/>
                <a:cs typeface="+mn-cs"/>
              </a:rPr>
              <a:t> LJ, Swain-Campbell NR. Cannabis dependence and psychotic symptoms in young people. </a:t>
            </a:r>
            <a:r>
              <a:rPr lang="en-US" sz="1200" b="0" i="1" kern="1200" dirty="0" err="1">
                <a:solidFill>
                  <a:schemeClr val="tx1"/>
                </a:solidFill>
                <a:effectLst/>
                <a:latin typeface="+mn-lt"/>
                <a:ea typeface="+mn-ea"/>
                <a:cs typeface="+mn-cs"/>
              </a:rPr>
              <a:t>Psychol</a:t>
            </a:r>
            <a:r>
              <a:rPr lang="en-US" sz="1200" b="0" i="1" kern="1200" dirty="0">
                <a:solidFill>
                  <a:schemeClr val="tx1"/>
                </a:solidFill>
                <a:effectLst/>
                <a:latin typeface="+mn-lt"/>
                <a:ea typeface="+mn-ea"/>
                <a:cs typeface="+mn-cs"/>
              </a:rPr>
              <a:t> Med</a:t>
            </a:r>
            <a:r>
              <a:rPr lang="en-US" sz="1200" b="0" i="0" kern="1200" dirty="0">
                <a:solidFill>
                  <a:schemeClr val="tx1"/>
                </a:solidFill>
                <a:effectLst/>
                <a:latin typeface="+mn-lt"/>
                <a:ea typeface="+mn-ea"/>
                <a:cs typeface="+mn-cs"/>
              </a:rPr>
              <a:t>. 2003;33:15-21.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 Bowers MB Jr, </a:t>
            </a:r>
            <a:r>
              <a:rPr lang="en-US" sz="1200" b="0" i="0" kern="1200" dirty="0" err="1">
                <a:solidFill>
                  <a:schemeClr val="tx1"/>
                </a:solidFill>
                <a:effectLst/>
                <a:latin typeface="+mn-lt"/>
                <a:ea typeface="+mn-ea"/>
                <a:cs typeface="+mn-cs"/>
              </a:rPr>
              <a:t>Mazure</a:t>
            </a:r>
            <a:r>
              <a:rPr lang="en-US" sz="1200" b="0" i="0" kern="1200" dirty="0">
                <a:solidFill>
                  <a:schemeClr val="tx1"/>
                </a:solidFill>
                <a:effectLst/>
                <a:latin typeface="+mn-lt"/>
                <a:ea typeface="+mn-ea"/>
                <a:cs typeface="+mn-cs"/>
              </a:rPr>
              <a:t> CM, Nelson JC, </a:t>
            </a:r>
            <a:r>
              <a:rPr lang="en-US" sz="1200" b="0" i="0" kern="1200" dirty="0" err="1">
                <a:solidFill>
                  <a:schemeClr val="tx1"/>
                </a:solidFill>
                <a:effectLst/>
                <a:latin typeface="+mn-lt"/>
                <a:ea typeface="+mn-ea"/>
                <a:cs typeface="+mn-cs"/>
              </a:rPr>
              <a:t>Jatlow</a:t>
            </a:r>
            <a:r>
              <a:rPr lang="en-US" sz="1200" b="0" i="0" kern="1200" dirty="0">
                <a:solidFill>
                  <a:schemeClr val="tx1"/>
                </a:solidFill>
                <a:effectLst/>
                <a:latin typeface="+mn-lt"/>
                <a:ea typeface="+mn-ea"/>
                <a:cs typeface="+mn-cs"/>
              </a:rPr>
              <a:t> PI. Psychotogenic drug use and neuroleptic response.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Bull</a:t>
            </a:r>
            <a:r>
              <a:rPr lang="en-US" sz="1200" b="0" i="0" kern="1200" dirty="0">
                <a:solidFill>
                  <a:schemeClr val="tx1"/>
                </a:solidFill>
                <a:effectLst/>
                <a:latin typeface="+mn-lt"/>
                <a:ea typeface="+mn-ea"/>
                <a:cs typeface="+mn-cs"/>
              </a:rPr>
              <a:t>. 1990;16:81-85.</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19.</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Linszen</a:t>
            </a:r>
            <a:r>
              <a:rPr lang="en-US" sz="1200" b="0" i="0" kern="1200" dirty="0">
                <a:solidFill>
                  <a:schemeClr val="tx1"/>
                </a:solidFill>
                <a:effectLst/>
                <a:latin typeface="+mn-lt"/>
                <a:ea typeface="+mn-ea"/>
                <a:cs typeface="+mn-cs"/>
              </a:rPr>
              <a:t> DH, </a:t>
            </a:r>
            <a:r>
              <a:rPr lang="en-US" sz="1200" b="0" i="0" kern="1200" dirty="0" err="1">
                <a:solidFill>
                  <a:schemeClr val="tx1"/>
                </a:solidFill>
                <a:effectLst/>
                <a:latin typeface="+mn-lt"/>
                <a:ea typeface="+mn-ea"/>
                <a:cs typeface="+mn-cs"/>
              </a:rPr>
              <a:t>Dingemans</a:t>
            </a:r>
            <a:r>
              <a:rPr lang="en-US" sz="1200" b="0" i="0" kern="1200" dirty="0">
                <a:solidFill>
                  <a:schemeClr val="tx1"/>
                </a:solidFill>
                <a:effectLst/>
                <a:latin typeface="+mn-lt"/>
                <a:ea typeface="+mn-ea"/>
                <a:cs typeface="+mn-cs"/>
              </a:rPr>
              <a:t> PM, </a:t>
            </a:r>
            <a:r>
              <a:rPr lang="en-US" sz="1200" b="0" i="0" kern="1200" dirty="0" err="1">
                <a:solidFill>
                  <a:schemeClr val="tx1"/>
                </a:solidFill>
                <a:effectLst/>
                <a:latin typeface="+mn-lt"/>
                <a:ea typeface="+mn-ea"/>
                <a:cs typeface="+mn-cs"/>
              </a:rPr>
              <a:t>Lenior</a:t>
            </a:r>
            <a:r>
              <a:rPr lang="en-US" sz="1200" b="0" i="0" kern="1200" dirty="0">
                <a:solidFill>
                  <a:schemeClr val="tx1"/>
                </a:solidFill>
                <a:effectLst/>
                <a:latin typeface="+mn-lt"/>
                <a:ea typeface="+mn-ea"/>
                <a:cs typeface="+mn-cs"/>
              </a:rPr>
              <a:t> ME. Cannabis abuse and the course of recent-onset schizophrenic disorders. </a:t>
            </a:r>
            <a:r>
              <a:rPr lang="en-US" sz="1200" b="0" i="1" kern="1200" dirty="0">
                <a:solidFill>
                  <a:schemeClr val="tx1"/>
                </a:solidFill>
                <a:effectLst/>
                <a:latin typeface="+mn-lt"/>
                <a:ea typeface="+mn-ea"/>
                <a:cs typeface="+mn-cs"/>
              </a:rPr>
              <a:t>Arch Gen Psychiatry</a:t>
            </a:r>
            <a:r>
              <a:rPr lang="en-US" sz="1200" b="0" i="0" kern="1200" dirty="0">
                <a:solidFill>
                  <a:schemeClr val="tx1"/>
                </a:solidFill>
                <a:effectLst/>
                <a:latin typeface="+mn-lt"/>
                <a:ea typeface="+mn-ea"/>
                <a:cs typeface="+mn-cs"/>
              </a:rPr>
              <a:t>. 1994;51:273-279.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20.</a:t>
            </a:r>
            <a:r>
              <a:rPr lang="en-US" sz="1200" b="0" i="0" kern="1200" dirty="0">
                <a:solidFill>
                  <a:schemeClr val="tx1"/>
                </a:solidFill>
                <a:effectLst/>
                <a:latin typeface="+mn-lt"/>
                <a:ea typeface="+mn-ea"/>
                <a:cs typeface="+mn-cs"/>
              </a:rPr>
              <a:t> Rabin RA, </a:t>
            </a:r>
            <a:r>
              <a:rPr lang="en-US" sz="1200" b="0" i="0" kern="1200" dirty="0" err="1">
                <a:solidFill>
                  <a:schemeClr val="tx1"/>
                </a:solidFill>
                <a:effectLst/>
                <a:latin typeface="+mn-lt"/>
                <a:ea typeface="+mn-ea"/>
                <a:cs typeface="+mn-cs"/>
              </a:rPr>
              <a:t>Zakzanis</a:t>
            </a:r>
            <a:r>
              <a:rPr lang="en-US" sz="1200" b="0" i="0" kern="1200" dirty="0">
                <a:solidFill>
                  <a:schemeClr val="tx1"/>
                </a:solidFill>
                <a:effectLst/>
                <a:latin typeface="+mn-lt"/>
                <a:ea typeface="+mn-ea"/>
                <a:cs typeface="+mn-cs"/>
              </a:rPr>
              <a:t> KK, George TP. The effects of cannabis use on </a:t>
            </a:r>
            <a:r>
              <a:rPr lang="en-US" sz="1200" b="0" i="0" kern="1200" dirty="0" err="1">
                <a:solidFill>
                  <a:schemeClr val="tx1"/>
                </a:solidFill>
                <a:effectLst/>
                <a:latin typeface="+mn-lt"/>
                <a:ea typeface="+mn-ea"/>
                <a:cs typeface="+mn-cs"/>
              </a:rPr>
              <a:t>neurocognition</a:t>
            </a:r>
            <a:r>
              <a:rPr lang="en-US" sz="1200" b="0" i="0" kern="1200" dirty="0">
                <a:solidFill>
                  <a:schemeClr val="tx1"/>
                </a:solidFill>
                <a:effectLst/>
                <a:latin typeface="+mn-lt"/>
                <a:ea typeface="+mn-ea"/>
                <a:cs typeface="+mn-cs"/>
              </a:rPr>
              <a:t> in schizophrenia: a meta-analysis.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Res</a:t>
            </a:r>
            <a:r>
              <a:rPr lang="en-US" sz="1200" b="0" i="0" kern="1200" dirty="0">
                <a:solidFill>
                  <a:schemeClr val="tx1"/>
                </a:solidFill>
                <a:effectLst/>
                <a:latin typeface="+mn-lt"/>
                <a:ea typeface="+mn-ea"/>
                <a:cs typeface="+mn-cs"/>
              </a:rPr>
              <a:t>. 2011;128:111-116.</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21.</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Zuardi</a:t>
            </a:r>
            <a:r>
              <a:rPr lang="en-US" sz="1200" b="0" i="0" kern="1200" dirty="0">
                <a:solidFill>
                  <a:schemeClr val="tx1"/>
                </a:solidFill>
                <a:effectLst/>
                <a:latin typeface="+mn-lt"/>
                <a:ea typeface="+mn-ea"/>
                <a:cs typeface="+mn-cs"/>
              </a:rPr>
              <a:t> AW, </a:t>
            </a:r>
            <a:r>
              <a:rPr lang="en-US" sz="1200" b="0" i="0" kern="1200" dirty="0" err="1">
                <a:solidFill>
                  <a:schemeClr val="tx1"/>
                </a:solidFill>
                <a:effectLst/>
                <a:latin typeface="+mn-lt"/>
                <a:ea typeface="+mn-ea"/>
                <a:cs typeface="+mn-cs"/>
              </a:rPr>
              <a:t>Crippa</a:t>
            </a:r>
            <a:r>
              <a:rPr lang="en-US" sz="1200" b="0" i="0" kern="1200" dirty="0">
                <a:solidFill>
                  <a:schemeClr val="tx1"/>
                </a:solidFill>
                <a:effectLst/>
                <a:latin typeface="+mn-lt"/>
                <a:ea typeface="+mn-ea"/>
                <a:cs typeface="+mn-cs"/>
              </a:rPr>
              <a:t> JA, </a:t>
            </a:r>
            <a:r>
              <a:rPr lang="en-US" sz="1200" b="0" i="0" kern="1200" dirty="0" err="1">
                <a:solidFill>
                  <a:schemeClr val="tx1"/>
                </a:solidFill>
                <a:effectLst/>
                <a:latin typeface="+mn-lt"/>
                <a:ea typeface="+mn-ea"/>
                <a:cs typeface="+mn-cs"/>
              </a:rPr>
              <a:t>Hallak</a:t>
            </a:r>
            <a:r>
              <a:rPr lang="en-US" sz="1200" b="0" i="0" kern="1200" dirty="0">
                <a:solidFill>
                  <a:schemeClr val="tx1"/>
                </a:solidFill>
                <a:effectLst/>
                <a:latin typeface="+mn-lt"/>
                <a:ea typeface="+mn-ea"/>
                <a:cs typeface="+mn-cs"/>
              </a:rPr>
              <a:t> JE, et al. </a:t>
            </a:r>
            <a:r>
              <a:rPr lang="en-US" sz="1200" b="0" i="0" kern="1200" dirty="0" err="1">
                <a:solidFill>
                  <a:schemeClr val="tx1"/>
                </a:solidFill>
                <a:effectLst/>
                <a:latin typeface="+mn-lt"/>
                <a:ea typeface="+mn-ea"/>
                <a:cs typeface="+mn-cs"/>
              </a:rPr>
              <a:t>Cannabidiol</a:t>
            </a:r>
            <a:r>
              <a:rPr lang="en-US" sz="1200" b="0" i="0" kern="1200" dirty="0">
                <a:solidFill>
                  <a:schemeClr val="tx1"/>
                </a:solidFill>
                <a:effectLst/>
                <a:latin typeface="+mn-lt"/>
                <a:ea typeface="+mn-ea"/>
                <a:cs typeface="+mn-cs"/>
              </a:rPr>
              <a:t>, a </a:t>
            </a:r>
            <a:r>
              <a:rPr lang="en-US" sz="1200" b="0" i="1" kern="1200" dirty="0">
                <a:solidFill>
                  <a:schemeClr val="tx1"/>
                </a:solidFill>
                <a:effectLst/>
                <a:latin typeface="+mn-lt"/>
                <a:ea typeface="+mn-ea"/>
                <a:cs typeface="+mn-cs"/>
              </a:rPr>
              <a:t>Cannabis sativa</a:t>
            </a:r>
            <a:r>
              <a:rPr lang="en-US" sz="1200" b="0" i="0" kern="1200" dirty="0">
                <a:solidFill>
                  <a:schemeClr val="tx1"/>
                </a:solidFill>
                <a:effectLst/>
                <a:latin typeface="+mn-lt"/>
                <a:ea typeface="+mn-ea"/>
                <a:cs typeface="+mn-cs"/>
              </a:rPr>
              <a:t> constituent, as an antipsychotic drug. </a:t>
            </a:r>
            <a:r>
              <a:rPr lang="en-US" sz="1200" b="0" i="1" kern="1200" dirty="0" err="1">
                <a:solidFill>
                  <a:schemeClr val="tx1"/>
                </a:solidFill>
                <a:effectLst/>
                <a:latin typeface="+mn-lt"/>
                <a:ea typeface="+mn-ea"/>
                <a:cs typeface="+mn-cs"/>
              </a:rPr>
              <a:t>Braz</a:t>
            </a:r>
            <a:r>
              <a:rPr lang="en-US" sz="1200" b="0" i="1" kern="1200" dirty="0">
                <a:solidFill>
                  <a:schemeClr val="tx1"/>
                </a:solidFill>
                <a:effectLst/>
                <a:latin typeface="+mn-lt"/>
                <a:ea typeface="+mn-ea"/>
                <a:cs typeface="+mn-cs"/>
              </a:rPr>
              <a:t> J Med </a:t>
            </a:r>
            <a:r>
              <a:rPr lang="en-US" sz="1200" b="0" i="1" kern="1200" dirty="0" err="1">
                <a:solidFill>
                  <a:schemeClr val="tx1"/>
                </a:solidFill>
                <a:effectLst/>
                <a:latin typeface="+mn-lt"/>
                <a:ea typeface="+mn-ea"/>
                <a:cs typeface="+mn-cs"/>
              </a:rPr>
              <a:t>Biol</a:t>
            </a:r>
            <a:r>
              <a:rPr lang="en-US" sz="1200" b="0" i="1" kern="1200" dirty="0">
                <a:solidFill>
                  <a:schemeClr val="tx1"/>
                </a:solidFill>
                <a:effectLst/>
                <a:latin typeface="+mn-lt"/>
                <a:ea typeface="+mn-ea"/>
                <a:cs typeface="+mn-cs"/>
              </a:rPr>
              <a:t> Res</a:t>
            </a:r>
            <a:r>
              <a:rPr lang="en-US" sz="1200" b="0" i="0" kern="1200" dirty="0">
                <a:solidFill>
                  <a:schemeClr val="tx1"/>
                </a:solidFill>
                <a:effectLst/>
                <a:latin typeface="+mn-lt"/>
                <a:ea typeface="+mn-ea"/>
                <a:cs typeface="+mn-cs"/>
              </a:rPr>
              <a:t>. 2006;39:421-429.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22.</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Fadda</a:t>
            </a:r>
            <a:r>
              <a:rPr lang="en-US" sz="1200" b="0" i="0" kern="1200" dirty="0">
                <a:solidFill>
                  <a:schemeClr val="tx1"/>
                </a:solidFill>
                <a:effectLst/>
                <a:latin typeface="+mn-lt"/>
                <a:ea typeface="+mn-ea"/>
                <a:cs typeface="+mn-cs"/>
              </a:rPr>
              <a:t> P, Robinson L, </a:t>
            </a:r>
            <a:r>
              <a:rPr lang="en-US" sz="1200" b="0" i="0" kern="1200" dirty="0" err="1">
                <a:solidFill>
                  <a:schemeClr val="tx1"/>
                </a:solidFill>
                <a:effectLst/>
                <a:latin typeface="+mn-lt"/>
                <a:ea typeface="+mn-ea"/>
                <a:cs typeface="+mn-cs"/>
              </a:rPr>
              <a:t>Fratta</a:t>
            </a:r>
            <a:r>
              <a:rPr lang="en-US" sz="1200" b="0" i="0" kern="1200" dirty="0">
                <a:solidFill>
                  <a:schemeClr val="tx1"/>
                </a:solidFill>
                <a:effectLst/>
                <a:latin typeface="+mn-lt"/>
                <a:ea typeface="+mn-ea"/>
                <a:cs typeface="+mn-cs"/>
              </a:rPr>
              <a:t> W, et al. Differential effects of THC- or CBD-rich cannabis extracts on working memory in rats. </a:t>
            </a:r>
            <a:r>
              <a:rPr lang="en-US" sz="1200" b="0" i="1" kern="1200" dirty="0">
                <a:solidFill>
                  <a:schemeClr val="tx1"/>
                </a:solidFill>
                <a:effectLst/>
                <a:latin typeface="+mn-lt"/>
                <a:ea typeface="+mn-ea"/>
                <a:cs typeface="+mn-cs"/>
              </a:rPr>
              <a:t>Neuropharmacology</a:t>
            </a:r>
            <a:r>
              <a:rPr lang="en-US" sz="1200" b="0" i="0" kern="1200" dirty="0">
                <a:solidFill>
                  <a:schemeClr val="tx1"/>
                </a:solidFill>
                <a:effectLst/>
                <a:latin typeface="+mn-lt"/>
                <a:ea typeface="+mn-ea"/>
                <a:cs typeface="+mn-cs"/>
              </a:rPr>
              <a:t>. 2004;47:1170-1179.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23.</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Henquet</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Krabbendam</a:t>
            </a:r>
            <a:r>
              <a:rPr lang="en-US" sz="1200" b="0" i="0" kern="1200" dirty="0">
                <a:solidFill>
                  <a:schemeClr val="tx1"/>
                </a:solidFill>
                <a:effectLst/>
                <a:latin typeface="+mn-lt"/>
                <a:ea typeface="+mn-ea"/>
                <a:cs typeface="+mn-cs"/>
              </a:rPr>
              <a:t> L, </a:t>
            </a:r>
            <a:r>
              <a:rPr lang="en-US" sz="1200" b="0" i="0" kern="1200" dirty="0" err="1">
                <a:solidFill>
                  <a:schemeClr val="tx1"/>
                </a:solidFill>
                <a:effectLst/>
                <a:latin typeface="+mn-lt"/>
                <a:ea typeface="+mn-ea"/>
                <a:cs typeface="+mn-cs"/>
              </a:rPr>
              <a:t>Spauwen</a:t>
            </a:r>
            <a:r>
              <a:rPr lang="en-US" sz="1200" b="0" i="0" kern="1200" dirty="0">
                <a:solidFill>
                  <a:schemeClr val="tx1"/>
                </a:solidFill>
                <a:effectLst/>
                <a:latin typeface="+mn-lt"/>
                <a:ea typeface="+mn-ea"/>
                <a:cs typeface="+mn-cs"/>
              </a:rPr>
              <a:t> J, et al. Prospective cohort study of cannabis use, predisposition for psychosis, and psychotic symptoms in young people. </a:t>
            </a:r>
            <a:r>
              <a:rPr lang="en-US" sz="1200" b="0" i="1" kern="1200" dirty="0">
                <a:solidFill>
                  <a:schemeClr val="tx1"/>
                </a:solidFill>
                <a:effectLst/>
                <a:latin typeface="+mn-lt"/>
                <a:ea typeface="+mn-ea"/>
                <a:cs typeface="+mn-cs"/>
              </a:rPr>
              <a:t>BMJ</a:t>
            </a:r>
            <a:r>
              <a:rPr lang="en-US" sz="1200" b="0" i="0" kern="1200" dirty="0">
                <a:solidFill>
                  <a:schemeClr val="tx1"/>
                </a:solidFill>
                <a:effectLst/>
                <a:latin typeface="+mn-lt"/>
                <a:ea typeface="+mn-ea"/>
                <a:cs typeface="+mn-cs"/>
              </a:rPr>
              <a:t>. 2005;330:11.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24.</a:t>
            </a:r>
            <a:r>
              <a:rPr lang="en-US" sz="1200" b="0" i="0" kern="1200" dirty="0">
                <a:solidFill>
                  <a:schemeClr val="tx1"/>
                </a:solidFill>
                <a:effectLst/>
                <a:latin typeface="+mn-lt"/>
                <a:ea typeface="+mn-ea"/>
                <a:cs typeface="+mn-cs"/>
              </a:rPr>
              <a:t> Tien AY, Anthony JC. Epidemiological analysis of alcohol and drug use as risk factors for psychotic experiences. </a:t>
            </a:r>
            <a:r>
              <a:rPr lang="en-US" sz="1200" b="0" i="1" kern="1200" dirty="0">
                <a:solidFill>
                  <a:schemeClr val="tx1"/>
                </a:solidFill>
                <a:effectLst/>
                <a:latin typeface="+mn-lt"/>
                <a:ea typeface="+mn-ea"/>
                <a:cs typeface="+mn-cs"/>
              </a:rPr>
              <a:t>J </a:t>
            </a:r>
            <a:r>
              <a:rPr lang="en-US" sz="1200" b="0" i="1" kern="1200" dirty="0" err="1">
                <a:solidFill>
                  <a:schemeClr val="tx1"/>
                </a:solidFill>
                <a:effectLst/>
                <a:latin typeface="+mn-lt"/>
                <a:ea typeface="+mn-ea"/>
                <a:cs typeface="+mn-cs"/>
              </a:rPr>
              <a:t>Nerv</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Ment</a:t>
            </a:r>
            <a:r>
              <a:rPr lang="en-US" sz="1200" b="0" i="1" kern="1200" dirty="0">
                <a:solidFill>
                  <a:schemeClr val="tx1"/>
                </a:solidFill>
                <a:effectLst/>
                <a:latin typeface="+mn-lt"/>
                <a:ea typeface="+mn-ea"/>
                <a:cs typeface="+mn-cs"/>
              </a:rPr>
              <a:t> Dis</a:t>
            </a:r>
            <a:r>
              <a:rPr lang="en-US" sz="1200" b="0" i="0" kern="1200" dirty="0">
                <a:solidFill>
                  <a:schemeClr val="tx1"/>
                </a:solidFill>
                <a:effectLst/>
                <a:latin typeface="+mn-lt"/>
                <a:ea typeface="+mn-ea"/>
                <a:cs typeface="+mn-cs"/>
              </a:rPr>
              <a:t>. 1990;178:473-480.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25.</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Os</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Bak</a:t>
            </a:r>
            <a:r>
              <a:rPr lang="en-US" sz="1200" b="0" i="0" kern="1200" dirty="0">
                <a:solidFill>
                  <a:schemeClr val="tx1"/>
                </a:solidFill>
                <a:effectLst/>
                <a:latin typeface="+mn-lt"/>
                <a:ea typeface="+mn-ea"/>
                <a:cs typeface="+mn-cs"/>
              </a:rPr>
              <a:t> M, Hanssen M, et al. Cannabis use and psychosis: a longitudinal population-based study. </a:t>
            </a:r>
            <a:r>
              <a:rPr lang="en-US" sz="1200" b="0" i="1" kern="1200" dirty="0">
                <a:solidFill>
                  <a:schemeClr val="tx1"/>
                </a:solidFill>
                <a:effectLst/>
                <a:latin typeface="+mn-lt"/>
                <a:ea typeface="+mn-ea"/>
                <a:cs typeface="+mn-cs"/>
              </a:rPr>
              <a:t>Am J </a:t>
            </a:r>
            <a:r>
              <a:rPr lang="en-US" sz="1200" b="0" i="1" kern="1200" dirty="0" err="1">
                <a:solidFill>
                  <a:schemeClr val="tx1"/>
                </a:solidFill>
                <a:effectLst/>
                <a:latin typeface="+mn-lt"/>
                <a:ea typeface="+mn-ea"/>
                <a:cs typeface="+mn-cs"/>
              </a:rPr>
              <a:t>Epidemiol</a:t>
            </a:r>
            <a:r>
              <a:rPr lang="en-US" sz="1200" b="0" i="0" kern="1200" dirty="0">
                <a:solidFill>
                  <a:schemeClr val="tx1"/>
                </a:solidFill>
                <a:effectLst/>
                <a:latin typeface="+mn-lt"/>
                <a:ea typeface="+mn-ea"/>
                <a:cs typeface="+mn-cs"/>
              </a:rPr>
              <a:t>. 2002;156:319-327.</a:t>
            </a:r>
          </a:p>
          <a:p>
            <a:r>
              <a:rPr lang="en-US" sz="1200" b="0" i="0" kern="1200" dirty="0">
                <a:solidFill>
                  <a:schemeClr val="tx1"/>
                </a:solidFill>
                <a:effectLst/>
                <a:latin typeface="+mn-lt"/>
                <a:ea typeface="+mn-ea"/>
                <a:cs typeface="+mn-cs"/>
              </a:rPr>
              <a:t>- See more at: http://www.psychiatrictimes.com/schizophrenia/cannabis-psychosis-link/page/0/3#sthash.rhb5egtj.dpuf</a:t>
            </a:r>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57</a:t>
            </a:fld>
            <a:endParaRPr lang="en-US"/>
          </a:p>
        </p:txBody>
      </p:sp>
    </p:spTree>
    <p:extLst>
      <p:ext uri="{BB962C8B-B14F-4D97-AF65-F5344CB8AC3E}">
        <p14:creationId xmlns:p14="http://schemas.microsoft.com/office/powerpoint/2010/main" val="4097022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Dashed line</a:t>
            </a:r>
            <a:r>
              <a:rPr lang="en-US" baseline="0" dirty="0"/>
              <a:t> marks the expansion of medical marijuana commercialization</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63</a:t>
            </a:fld>
            <a:endParaRPr lang="en-US"/>
          </a:p>
        </p:txBody>
      </p:sp>
    </p:spTree>
    <p:extLst>
      <p:ext uri="{BB962C8B-B14F-4D97-AF65-F5344CB8AC3E}">
        <p14:creationId xmlns:p14="http://schemas.microsoft.com/office/powerpoint/2010/main" val="4267372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Delta-9-THC represents the compound in marijuana responsible for the psychoactive ‘high’ users’ experience.</a:t>
            </a:r>
          </a:p>
          <a:p>
            <a:r>
              <a:rPr lang="en-US" sz="1200" kern="1200" baseline="0" dirty="0" err="1">
                <a:solidFill>
                  <a:schemeClr val="tx1"/>
                </a:solidFill>
                <a:latin typeface="+mn-lt"/>
                <a:ea typeface="+mn-ea"/>
                <a:cs typeface="+mn-cs"/>
              </a:rPr>
              <a:t>Carboxy</a:t>
            </a:r>
            <a:r>
              <a:rPr lang="en-US" sz="1200" kern="1200" baseline="0" dirty="0">
                <a:solidFill>
                  <a:schemeClr val="tx1"/>
                </a:solidFill>
                <a:latin typeface="+mn-lt"/>
                <a:ea typeface="+mn-ea"/>
                <a:cs typeface="+mn-cs"/>
              </a:rPr>
              <a:t>-THC is the second stage metabolite of THC – it stays in an individual for a period of time and is not taken into account for DUI but in this case is used to show past use in an individual. </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64</a:t>
            </a:fld>
            <a:endParaRPr lang="en-US"/>
          </a:p>
        </p:txBody>
      </p:sp>
    </p:spTree>
    <p:extLst>
      <p:ext uri="{BB962C8B-B14F-4D97-AF65-F5344CB8AC3E}">
        <p14:creationId xmlns:p14="http://schemas.microsoft.com/office/powerpoint/2010/main" val="329170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graph above shows the changes in </a:t>
            </a:r>
            <a:r>
              <a:rPr lang="en-US" dirty="0" err="1"/>
              <a:t>cannabinoid</a:t>
            </a:r>
            <a:r>
              <a:rPr lang="en-US" baseline="0" dirty="0"/>
              <a:t> profiles for marijuana positive drivers. In 2010, only 44% of drivers tested positive for Active THC but by 2014, you have 84% of drivers marijuana-positive (this is a 40% increase in only 4 years)</a:t>
            </a:r>
          </a:p>
          <a:p>
            <a:r>
              <a:rPr lang="en-US" baseline="0" dirty="0"/>
              <a:t>2014- year that commercialization of marijuana really began in Washington </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65</a:t>
            </a:fld>
            <a:endParaRPr lang="en-US"/>
          </a:p>
        </p:txBody>
      </p:sp>
    </p:spTree>
    <p:extLst>
      <p:ext uri="{BB962C8B-B14F-4D97-AF65-F5344CB8AC3E}">
        <p14:creationId xmlns:p14="http://schemas.microsoft.com/office/powerpoint/2010/main" val="382717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Graph shows the amount of individuals involved in a fatal car accident by age.</a:t>
            </a:r>
            <a:r>
              <a:rPr lang="en-US" baseline="0" dirty="0"/>
              <a:t> Highest percentage of drivers who were positive for THC, </a:t>
            </a:r>
            <a:r>
              <a:rPr lang="en-US" baseline="0" dirty="0" err="1"/>
              <a:t>carboxy</a:t>
            </a:r>
            <a:r>
              <a:rPr lang="en-US" baseline="0" dirty="0"/>
              <a:t>-THC ad TCH &amp; Alcohol were people between the ages of 16-25.</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66</a:t>
            </a:fld>
            <a:endParaRPr lang="en-US"/>
          </a:p>
        </p:txBody>
      </p:sp>
    </p:spTree>
    <p:extLst>
      <p:ext uri="{BB962C8B-B14F-4D97-AF65-F5344CB8AC3E}">
        <p14:creationId xmlns:p14="http://schemas.microsoft.com/office/powerpoint/2010/main" val="375057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Nabilone</a:t>
            </a:r>
            <a:r>
              <a:rPr lang="en-US" baseline="0" dirty="0"/>
              <a:t> is an analog to </a:t>
            </a:r>
            <a:r>
              <a:rPr lang="en-US" baseline="0" dirty="0" err="1"/>
              <a:t>Dronabinol</a:t>
            </a:r>
            <a:r>
              <a:rPr lang="en-US" baseline="0" dirty="0"/>
              <a:t>.  Differences are primarily related to dosing:</a:t>
            </a:r>
          </a:p>
          <a:p>
            <a:r>
              <a:rPr lang="en-US" baseline="0" dirty="0" err="1"/>
              <a:t>Dronabinol</a:t>
            </a:r>
            <a:r>
              <a:rPr lang="en-US" baseline="0" dirty="0"/>
              <a:t>: 5 mg/m2 orally four to six times per day. May increase in 2.5mg/m2 increments up to 15 mg/m2 per dose. Schedule III controlled substance</a:t>
            </a:r>
          </a:p>
          <a:p>
            <a:r>
              <a:rPr lang="en-US" baseline="0" dirty="0" err="1"/>
              <a:t>Nabilone</a:t>
            </a:r>
            <a:r>
              <a:rPr lang="en-US" baseline="0" dirty="0"/>
              <a:t>: 1 to 2 mg orally twice daily;  maximum of 6 mg per day. Schedule II controlled substance</a:t>
            </a:r>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11</a:t>
            </a:fld>
            <a:endParaRPr lang="en-US"/>
          </a:p>
        </p:txBody>
      </p:sp>
    </p:spTree>
    <p:extLst>
      <p:ext uri="{BB962C8B-B14F-4D97-AF65-F5344CB8AC3E}">
        <p14:creationId xmlns:p14="http://schemas.microsoft.com/office/powerpoint/2010/main" val="17003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conclusions: “…based on the available data, oral cannabinoids should not be used as first-line</a:t>
            </a:r>
            <a:r>
              <a:rPr lang="en-US" baseline="0" dirty="0"/>
              <a:t> anti-emetics.  They may, however, prove effective to treat refractory emesis and have their place as adjuvants to other antiemetic medications.  There is insufficient evidence on the efficacy of cannabis and its derivatives to control epilepsy.  Further clinical trials, well-designed, carefully executed and powered for efficacy, are essential to clearly define the role of cannabinoids as appetite stimulants, as well as in the treatment of multiple sclerosis, spinal cord injuries, Tourette’s syndrome and glaucoma.  For each pathology, it remains to be determined what type of cannabinoid and what route of administration are the most suitable to maximize the beneficial effects of each preparation and minimize the incidence of undesirable reactions”</a:t>
            </a:r>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13</a:t>
            </a:fld>
            <a:endParaRPr lang="en-US"/>
          </a:p>
        </p:txBody>
      </p:sp>
    </p:spTree>
    <p:extLst>
      <p:ext uri="{BB962C8B-B14F-4D97-AF65-F5344CB8AC3E}">
        <p14:creationId xmlns:p14="http://schemas.microsoft.com/office/powerpoint/2010/main" val="387327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Results: A total of seven relevant studies were included in the review, reported in eight publications. All were </a:t>
            </a:r>
            <a:r>
              <a:rPr lang="en-US" dirty="0" err="1"/>
              <a:t>randomised</a:t>
            </a:r>
            <a:r>
              <a:rPr lang="en-US" dirty="0"/>
              <a:t> controlled studies, with four </a:t>
            </a:r>
            <a:r>
              <a:rPr lang="en-US" dirty="0" err="1"/>
              <a:t>utilising</a:t>
            </a:r>
            <a:r>
              <a:rPr lang="en-US" dirty="0"/>
              <a:t> a parallel group design, two a within-subject </a:t>
            </a:r>
            <a:r>
              <a:rPr lang="en-US" dirty="0" err="1"/>
              <a:t>randomisation</a:t>
            </a:r>
            <a:r>
              <a:rPr lang="en-US" dirty="0"/>
              <a:t> and two a cross-over design. All of the studies were of a fairly short duration, ranging from 21 days to 84 days. In only four papers (in effect, three studies) were sequence generation and allocation concealment judged to be adequate. The use of </a:t>
            </a:r>
            <a:r>
              <a:rPr lang="en-US" dirty="0">
                <a:effectLst/>
              </a:rPr>
              <a:t>cannabis</a:t>
            </a:r>
            <a:r>
              <a:rPr lang="en-US" dirty="0"/>
              <a:t> and rapidly acting cannabinoids posed considerable challenges for blinding, as the psychoactive effects are expected to be quickly discernible to study participants, particularly those who have been previous users of such products. </a:t>
            </a:r>
            <a:r>
              <a:rPr lang="en-US" dirty="0" err="1"/>
              <a:t>Dronabinol</a:t>
            </a:r>
            <a:r>
              <a:rPr lang="en-US" dirty="0"/>
              <a:t> was expected to be more easily blinded. The outcomes measured were variable, including change in weight, change in body fat (measured as a percentage of total body weight), change in appetite (measured on a visual analogue scale), change in caloric intake (measured in kcals/kg/24hr), change in nausea and vomiting (measured on a visual analogue scale), change in performance (measured by </a:t>
            </a:r>
            <a:r>
              <a:rPr lang="en-US" dirty="0" err="1"/>
              <a:t>Karnofsky</a:t>
            </a:r>
            <a:r>
              <a:rPr lang="en-US" dirty="0"/>
              <a:t> performance score or specific tests for memory and dexterity) and change in mood (measured on a visual analogue scale).The evidence for substantial effects on morbidity and mortality is currently limited. Data from only one relatively small study (n=139, of which only 88 were evaluable), conducted in the period before access to highly-active antiretroviral therapy (HAART), showed that patients administered </a:t>
            </a:r>
            <a:r>
              <a:rPr lang="en-US" dirty="0" err="1"/>
              <a:t>dronabinol</a:t>
            </a:r>
            <a:r>
              <a:rPr lang="en-US" dirty="0"/>
              <a:t> were twice as likely to gain 2kg or more in body weight (RR 2.09), but the confidence interval for this measure (95% CI 0.72 - 6.06) included unity. The mean weight gain in the </a:t>
            </a:r>
            <a:r>
              <a:rPr lang="en-US" dirty="0" err="1"/>
              <a:t>dronabinol</a:t>
            </a:r>
            <a:r>
              <a:rPr lang="en-US" dirty="0"/>
              <a:t> group was only 0.1kg, compared with a loss of 0.4kg in the placebo group. However, the quality of sequence generation and allocation concealment in this study, in which participants were </a:t>
            </a:r>
            <a:r>
              <a:rPr lang="en-US" dirty="0" err="1"/>
              <a:t>randomised</a:t>
            </a:r>
            <a:r>
              <a:rPr lang="en-US" dirty="0"/>
              <a:t> by </a:t>
            </a:r>
            <a:r>
              <a:rPr lang="en-US" dirty="0" err="1"/>
              <a:t>centre</a:t>
            </a:r>
            <a:r>
              <a:rPr lang="en-US" dirty="0"/>
              <a:t>, could not be assessed.</a:t>
            </a:r>
          </a:p>
          <a:p>
            <a:endParaRPr lang="en-US" dirty="0"/>
          </a:p>
          <a:p>
            <a:r>
              <a:rPr lang="en-US" dirty="0"/>
              <a:t>Author’s Conclusions: Despite </a:t>
            </a:r>
            <a:r>
              <a:rPr lang="en-US" dirty="0" err="1"/>
              <a:t>dronabinol</a:t>
            </a:r>
            <a:r>
              <a:rPr lang="en-US" dirty="0"/>
              <a:t> being registered by at least some medicines regulatory authorities for the treatment of AIDS-associated anorexia, and some jurisdictions making allowances for the "</a:t>
            </a:r>
            <a:r>
              <a:rPr lang="en-US" dirty="0">
                <a:effectLst/>
              </a:rPr>
              <a:t>medical</a:t>
            </a:r>
            <a:r>
              <a:rPr lang="en-US" dirty="0"/>
              <a:t>" use of marijuana by patients with HIV/AIDS, evidence for the efficacy and safety of </a:t>
            </a:r>
            <a:r>
              <a:rPr lang="en-US" dirty="0">
                <a:effectLst/>
              </a:rPr>
              <a:t>cannabis</a:t>
            </a:r>
            <a:r>
              <a:rPr lang="en-US" dirty="0"/>
              <a:t> and cannabinoids in this setting is lacking. Such studies as have been performed have been of short duration, in small numbers of patients, and have focused on short-term measures of efficacy. Long-term data, showing a sustained effect on AIDS-related morbidity and mortality and safety in patients on effective antiretroviral therapy, has yet to be presented. Whether the available evidence is sufficient to justify a wide-ranging revisiting of medicines regulatory practice remains unclear.</a:t>
            </a:r>
          </a:p>
          <a:p>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14</a:t>
            </a:fld>
            <a:endParaRPr lang="en-US"/>
          </a:p>
        </p:txBody>
      </p:sp>
    </p:spTree>
    <p:extLst>
      <p:ext uri="{BB962C8B-B14F-4D97-AF65-F5344CB8AC3E}">
        <p14:creationId xmlns:p14="http://schemas.microsoft.com/office/powerpoint/2010/main" val="405738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prohibition does have many positive effects</a:t>
            </a:r>
            <a:r>
              <a:rPr lang="en-US" baseline="0" dirty="0"/>
              <a:t> – this argument is made for why should legalize “drugs”. Yes, it’s much harder to prohibit a legalized and culturally and historically embedded drug like alcohol than it is to keep a drug illegal that has not been legal (for a century). </a:t>
            </a:r>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22</a:t>
            </a:fld>
            <a:endParaRPr lang="en-US"/>
          </a:p>
        </p:txBody>
      </p:sp>
    </p:spTree>
    <p:extLst>
      <p:ext uri="{BB962C8B-B14F-4D97-AF65-F5344CB8AC3E}">
        <p14:creationId xmlns:p14="http://schemas.microsoft.com/office/powerpoint/2010/main" val="280300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Prevalence of </a:t>
            </a:r>
            <a:r>
              <a:rPr lang="en-US" sz="1200" i="1" dirty="0">
                <a:latin typeface="Times New Roman" pitchFamily="18" charset="0"/>
                <a:cs typeface="Times New Roman" pitchFamily="18" charset="0"/>
              </a:rPr>
              <a:t>DSM-IV</a:t>
            </a:r>
            <a:r>
              <a:rPr lang="en-US" sz="1200" dirty="0">
                <a:latin typeface="Times New Roman" pitchFamily="18" charset="0"/>
                <a:cs typeface="Times New Roman" pitchFamily="18" charset="0"/>
              </a:rPr>
              <a:t> marijuana use disorder nearly doubled between 2001-2002 and 2012-2013.</a:t>
            </a:r>
          </a:p>
          <a:p>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35</a:t>
            </a:fld>
            <a:endParaRPr lang="en-US"/>
          </a:p>
        </p:txBody>
      </p:sp>
    </p:spTree>
    <p:extLst>
      <p:ext uri="{BB962C8B-B14F-4D97-AF65-F5344CB8AC3E}">
        <p14:creationId xmlns:p14="http://schemas.microsoft.com/office/powerpoint/2010/main" val="134311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 increase in unintentional marijuana ingestions by young children after modification of drug enforcement laws for marijuana possession in Colorado.</a:t>
            </a:r>
          </a:p>
        </p:txBody>
      </p:sp>
      <p:sp>
        <p:nvSpPr>
          <p:cNvPr id="4" name="Slide Number Placeholder 3"/>
          <p:cNvSpPr>
            <a:spLocks noGrp="1"/>
          </p:cNvSpPr>
          <p:nvPr>
            <p:ph type="sldNum" sz="quarter" idx="10"/>
          </p:nvPr>
        </p:nvSpPr>
        <p:spPr/>
        <p:txBody>
          <a:bodyPr/>
          <a:lstStyle/>
          <a:p>
            <a:fld id="{C1EADE21-E2C3-422C-8036-9F68A437F04B}" type="slidenum">
              <a:rPr lang="en-US" smtClean="0"/>
              <a:t>52</a:t>
            </a:fld>
            <a:endParaRPr lang="en-US"/>
          </a:p>
        </p:txBody>
      </p:sp>
    </p:spTree>
    <p:extLst>
      <p:ext uri="{BB962C8B-B14F-4D97-AF65-F5344CB8AC3E}">
        <p14:creationId xmlns:p14="http://schemas.microsoft.com/office/powerpoint/2010/main" val="271283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54</a:t>
            </a:fld>
            <a:endParaRPr lang="en-US"/>
          </a:p>
        </p:txBody>
      </p:sp>
    </p:spTree>
    <p:extLst>
      <p:ext uri="{BB962C8B-B14F-4D97-AF65-F5344CB8AC3E}">
        <p14:creationId xmlns:p14="http://schemas.microsoft.com/office/powerpoint/2010/main" val="1672536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retail marijuana was legalized, there is a</a:t>
            </a:r>
            <a:r>
              <a:rPr lang="en-US" baseline="0" dirty="0"/>
              <a:t>n increasing trend in the amount of hospitalizations ad emergency department visits.</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55</a:t>
            </a:fld>
            <a:endParaRPr lang="en-US"/>
          </a:p>
        </p:txBody>
      </p:sp>
    </p:spTree>
    <p:extLst>
      <p:ext uri="{BB962C8B-B14F-4D97-AF65-F5344CB8AC3E}">
        <p14:creationId xmlns:p14="http://schemas.microsoft.com/office/powerpoint/2010/main" val="108588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31083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147067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3912440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1021985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476821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4149346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2140690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339296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3533189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A9BC7B-1CF2-4292-B677-828C25B00F40}"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39780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9BC7B-1CF2-4292-B677-828C25B00F40}"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151840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3278087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A9BC7B-1CF2-4292-B677-828C25B00F40}"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554449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A9BC7B-1CF2-4292-B677-828C25B00F40}" type="datetimeFigureOut">
              <a:rPr lang="en-US" smtClean="0"/>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389755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A9BC7B-1CF2-4292-B677-828C25B00F40}" type="datetimeFigureOut">
              <a:rPr lang="en-US" smtClean="0"/>
              <a:t>10/27/2016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98371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A9BC7B-1CF2-4292-B677-828C25B00F40}" type="datetimeFigureOut">
              <a:rPr lang="en-US" smtClean="0"/>
              <a:t>10/27/2016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1973183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9BC7B-1CF2-4292-B677-828C25B00F40}" type="datetimeFigureOut">
              <a:rPr lang="en-US" smtClean="0"/>
              <a:t>10/27/2016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775587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9BC7B-1CF2-4292-B677-828C25B00F40}" type="datetimeFigureOut">
              <a:rPr lang="en-US" smtClean="0"/>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850725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9BC7B-1CF2-4292-B677-828C25B00F40}" type="datetimeFigureOut">
              <a:rPr lang="en-US" smtClean="0"/>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3976667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9BC7B-1CF2-4292-B677-828C25B00F40}"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303197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9BC7B-1CF2-4292-B677-828C25B00F40}"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98580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273004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4101354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294056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342455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135067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pPr/>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37037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D9992A70-8C57-41BC-A15F-BC7898E16740}" type="datetimeFigureOut">
              <a:rPr lang="en-US" smtClean="0"/>
              <a:pPr/>
              <a:t>10/27/2016</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F5C3DE4C-2C88-4078-BB8C-F38A3AEF17EA}" type="slidenum">
              <a:rPr lang="en-US" smtClean="0"/>
              <a:pPr/>
              <a:t>‹#›</a:t>
            </a:fld>
            <a:endParaRPr lang="en-US"/>
          </a:p>
        </p:txBody>
      </p:sp>
    </p:spTree>
    <p:extLst>
      <p:ext uri="{BB962C8B-B14F-4D97-AF65-F5344CB8AC3E}">
        <p14:creationId xmlns:p14="http://schemas.microsoft.com/office/powerpoint/2010/main" val="66748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9992A70-8C57-41BC-A15F-BC7898E16740}" type="datetimeFigureOut">
              <a:rPr lang="en-US" smtClean="0"/>
              <a:pPr/>
              <a:t>10/27/2016</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F5C3DE4C-2C88-4078-BB8C-F38A3AEF17EA}" type="slidenum">
              <a:rPr lang="en-US" smtClean="0"/>
              <a:pPr/>
              <a:t>‹#›</a:t>
            </a:fld>
            <a:endParaRPr lang="en-US"/>
          </a:p>
        </p:txBody>
      </p:sp>
    </p:spTree>
    <p:extLst>
      <p:ext uri="{BB962C8B-B14F-4D97-AF65-F5344CB8AC3E}">
        <p14:creationId xmlns:p14="http://schemas.microsoft.com/office/powerpoint/2010/main" val="1327014579"/>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9BC7B-1CF2-4292-B677-828C25B00F40}" type="datetimeFigureOut">
              <a:rPr lang="en-US" smtClean="0"/>
              <a:t>10/27/2016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8DA7F-2A73-4C1E-98EE-752A0092FDF9}" type="slidenum">
              <a:rPr lang="en-US" smtClean="0"/>
              <a:t>‹#›</a:t>
            </a:fld>
            <a:endParaRPr lang="en-US"/>
          </a:p>
        </p:txBody>
      </p:sp>
    </p:spTree>
    <p:extLst>
      <p:ext uri="{BB962C8B-B14F-4D97-AF65-F5344CB8AC3E}">
        <p14:creationId xmlns:p14="http://schemas.microsoft.com/office/powerpoint/2010/main" val="8585722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medicalmarijuana.procon.org/view.resource.php?resourceID=000884"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whitehouse.gov/ondcp/frequently-asked-questions-and-facts-about-marijuan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8.xml"/><Relationship Id="rId4" Type="http://schemas.openxmlformats.org/officeDocument/2006/relationships/image" Target="../media/image58.emf"/></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904988"/>
            <a:ext cx="8610600" cy="1470025"/>
          </a:xfrm>
          <a:effectLst>
            <a:outerShdw blurRad="698500" dist="50800" dir="3180000" algn="ctr" rotWithShape="0">
              <a:srgbClr val="000000">
                <a:alpha val="43137"/>
              </a:srgbClr>
            </a:outerShdw>
            <a:reflection stA="45000" endPos="4000" dist="50800" dir="5400000" sy="-100000" algn="bl" rotWithShape="0"/>
            <a:softEdge rad="317500"/>
          </a:effectLst>
        </p:spPr>
        <p:txBody>
          <a:bodyPr>
            <a:normAutofit fontScale="90000"/>
          </a:bodyPr>
          <a:lstStyle/>
          <a:p>
            <a:r>
              <a:rPr lang="en-US" dirty="0"/>
              <a:t>marijuana legalization? Potential Public Health and safety impacts</a:t>
            </a:r>
          </a:p>
        </p:txBody>
      </p:sp>
      <p:sp>
        <p:nvSpPr>
          <p:cNvPr id="3" name="Subtitle 2"/>
          <p:cNvSpPr>
            <a:spLocks noGrp="1"/>
          </p:cNvSpPr>
          <p:nvPr>
            <p:ph type="subTitle" idx="1"/>
          </p:nvPr>
        </p:nvSpPr>
        <p:spPr>
          <a:xfrm>
            <a:off x="819314" y="5105400"/>
            <a:ext cx="7510506" cy="999908"/>
          </a:xfrm>
        </p:spPr>
        <p:txBody>
          <a:bodyPr/>
          <a:lstStyle/>
          <a:p>
            <a:r>
              <a:rPr lang="en-US" dirty="0"/>
              <a:t>John F. Kelly, PhD</a:t>
            </a:r>
          </a:p>
          <a:p>
            <a:r>
              <a:rPr lang="en-US" dirty="0"/>
              <a:t>March 30, 2016</a:t>
            </a:r>
          </a:p>
        </p:txBody>
      </p:sp>
      <p:pic>
        <p:nvPicPr>
          <p:cNvPr id="4" name="Picture 3"/>
          <p:cNvPicPr>
            <a:picLocks noChangeAspect="1"/>
          </p:cNvPicPr>
          <p:nvPr/>
        </p:nvPicPr>
        <p:blipFill>
          <a:blip r:embed="rId3"/>
          <a:stretch>
            <a:fillRect/>
          </a:stretch>
        </p:blipFill>
        <p:spPr>
          <a:xfrm>
            <a:off x="2895600" y="2908319"/>
            <a:ext cx="2800350" cy="1628775"/>
          </a:xfrm>
          <a:prstGeom prst="rect">
            <a:avLst/>
          </a:prstGeom>
        </p:spPr>
      </p:pic>
      <p:grpSp>
        <p:nvGrpSpPr>
          <p:cNvPr id="9" name="Group 8"/>
          <p:cNvGrpSpPr/>
          <p:nvPr/>
        </p:nvGrpSpPr>
        <p:grpSpPr>
          <a:xfrm>
            <a:off x="762000" y="6137392"/>
            <a:ext cx="7739349" cy="781409"/>
            <a:chOff x="5134" y="6105308"/>
            <a:chExt cx="7739349" cy="781409"/>
          </a:xfrm>
        </p:grpSpPr>
        <p:pic>
          <p:nvPicPr>
            <p:cNvPr id="6" name="Picture 5"/>
            <p:cNvPicPr>
              <a:picLocks noChangeAspect="1"/>
            </p:cNvPicPr>
            <p:nvPr/>
          </p:nvPicPr>
          <p:blipFill>
            <a:blip r:embed="rId4"/>
            <a:stretch>
              <a:fillRect/>
            </a:stretch>
          </p:blipFill>
          <p:spPr>
            <a:xfrm>
              <a:off x="6563577" y="6105308"/>
              <a:ext cx="1180906" cy="781409"/>
            </a:xfrm>
            <a:prstGeom prst="rect">
              <a:avLst/>
            </a:prstGeom>
          </p:spPr>
        </p:pic>
        <p:pic>
          <p:nvPicPr>
            <p:cNvPr id="7" name="Picture 6"/>
            <p:cNvPicPr>
              <a:picLocks noChangeAspect="1"/>
            </p:cNvPicPr>
            <p:nvPr/>
          </p:nvPicPr>
          <p:blipFill>
            <a:blip r:embed="rId5"/>
            <a:stretch>
              <a:fillRect/>
            </a:stretch>
          </p:blipFill>
          <p:spPr>
            <a:xfrm>
              <a:off x="5134" y="6105308"/>
              <a:ext cx="3676650" cy="742683"/>
            </a:xfrm>
            <a:prstGeom prst="rect">
              <a:avLst/>
            </a:prstGeom>
          </p:spPr>
        </p:pic>
        <p:pic>
          <p:nvPicPr>
            <p:cNvPr id="8" name="Picture 7"/>
            <p:cNvPicPr>
              <a:picLocks noChangeAspect="1"/>
            </p:cNvPicPr>
            <p:nvPr/>
          </p:nvPicPr>
          <p:blipFill>
            <a:blip r:embed="rId6"/>
            <a:stretch>
              <a:fillRect/>
            </a:stretch>
          </p:blipFill>
          <p:spPr>
            <a:xfrm>
              <a:off x="3681784" y="6105308"/>
              <a:ext cx="2881312" cy="776755"/>
            </a:xfrm>
            <a:prstGeom prst="rect">
              <a:avLst/>
            </a:prstGeom>
          </p:spPr>
        </p:pic>
      </p:grpSp>
    </p:spTree>
    <p:extLst>
      <p:ext uri="{BB962C8B-B14F-4D97-AF65-F5344CB8AC3E}">
        <p14:creationId xmlns:p14="http://schemas.microsoft.com/office/powerpoint/2010/main" val="2297532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229600" cy="874059"/>
          </a:xfrm>
        </p:spPr>
        <p:txBody>
          <a:bodyPr>
            <a:noAutofit/>
          </a:bodyPr>
          <a:lstStyle/>
          <a:p>
            <a:r>
              <a:rPr lang="en-US" sz="3200" dirty="0"/>
              <a:t>For which conditions </a:t>
            </a:r>
            <a:r>
              <a:rPr lang="en-US" sz="3200" i="1" dirty="0"/>
              <a:t>might</a:t>
            </a:r>
            <a:r>
              <a:rPr lang="en-US" sz="3200" dirty="0"/>
              <a:t> marijuana/THC have a therapeutic benefit?</a:t>
            </a:r>
          </a:p>
        </p:txBody>
      </p:sp>
      <p:sp>
        <p:nvSpPr>
          <p:cNvPr id="4" name="Content Placeholder 3"/>
          <p:cNvSpPr>
            <a:spLocks noGrp="1"/>
          </p:cNvSpPr>
          <p:nvPr>
            <p:ph sz="half" idx="1"/>
          </p:nvPr>
        </p:nvSpPr>
        <p:spPr>
          <a:xfrm>
            <a:off x="457200" y="2514600"/>
            <a:ext cx="4038600" cy="3877056"/>
          </a:xfrm>
        </p:spPr>
        <p:txBody>
          <a:bodyPr>
            <a:normAutofit lnSpcReduction="10000"/>
          </a:bodyPr>
          <a:lstStyle/>
          <a:p>
            <a:r>
              <a:rPr lang="en-US" sz="2400" dirty="0"/>
              <a:t>Alzheimer’s disease</a:t>
            </a:r>
          </a:p>
          <a:p>
            <a:r>
              <a:rPr lang="en-US" sz="2400" dirty="0"/>
              <a:t>Anorexia</a:t>
            </a:r>
          </a:p>
          <a:p>
            <a:r>
              <a:rPr lang="en-US" sz="2400" dirty="0"/>
              <a:t>HIV/AIDS</a:t>
            </a:r>
          </a:p>
          <a:p>
            <a:r>
              <a:rPr lang="en-US" sz="2400" dirty="0"/>
              <a:t>Arthritis</a:t>
            </a:r>
          </a:p>
          <a:p>
            <a:r>
              <a:rPr lang="en-US" sz="2400" dirty="0"/>
              <a:t>Cachexia</a:t>
            </a:r>
          </a:p>
          <a:p>
            <a:r>
              <a:rPr lang="en-US" sz="2400" dirty="0"/>
              <a:t>Cancer</a:t>
            </a:r>
          </a:p>
          <a:p>
            <a:r>
              <a:rPr lang="en-US" sz="2400" dirty="0" err="1"/>
              <a:t>Crohn’s</a:t>
            </a:r>
            <a:r>
              <a:rPr lang="en-US" sz="2400" dirty="0"/>
              <a:t> Disease</a:t>
            </a:r>
          </a:p>
          <a:p>
            <a:r>
              <a:rPr lang="en-US" sz="2400" dirty="0"/>
              <a:t>Epilepsy</a:t>
            </a:r>
          </a:p>
        </p:txBody>
      </p:sp>
      <p:sp>
        <p:nvSpPr>
          <p:cNvPr id="5" name="Content Placeholder 4"/>
          <p:cNvSpPr>
            <a:spLocks noGrp="1"/>
          </p:cNvSpPr>
          <p:nvPr>
            <p:ph sz="half" idx="2"/>
          </p:nvPr>
        </p:nvSpPr>
        <p:spPr>
          <a:xfrm>
            <a:off x="4648200" y="2590800"/>
            <a:ext cx="4038600" cy="3800856"/>
          </a:xfrm>
        </p:spPr>
        <p:txBody>
          <a:bodyPr>
            <a:normAutofit lnSpcReduction="10000"/>
          </a:bodyPr>
          <a:lstStyle/>
          <a:p>
            <a:r>
              <a:rPr lang="en-US" sz="2400" dirty="0"/>
              <a:t>Glaucoma</a:t>
            </a:r>
          </a:p>
          <a:p>
            <a:r>
              <a:rPr lang="en-US" sz="2400" dirty="0"/>
              <a:t>Migraines</a:t>
            </a:r>
          </a:p>
          <a:p>
            <a:r>
              <a:rPr lang="en-US" sz="2400" dirty="0"/>
              <a:t>Multiple Sclerosis</a:t>
            </a:r>
          </a:p>
          <a:p>
            <a:r>
              <a:rPr lang="en-US" sz="2400" dirty="0"/>
              <a:t>Nausea</a:t>
            </a:r>
          </a:p>
          <a:p>
            <a:r>
              <a:rPr lang="en-US" sz="2400" dirty="0"/>
              <a:t>Pain</a:t>
            </a:r>
          </a:p>
          <a:p>
            <a:r>
              <a:rPr lang="en-US" sz="2400" dirty="0"/>
              <a:t>Spasticity</a:t>
            </a:r>
          </a:p>
          <a:p>
            <a:r>
              <a:rPr lang="en-US" sz="2400" dirty="0"/>
              <a:t>Wasting Syndrome</a:t>
            </a:r>
          </a:p>
        </p:txBody>
      </p:sp>
      <p:sp>
        <p:nvSpPr>
          <p:cNvPr id="6" name="TextBox 5"/>
          <p:cNvSpPr txBox="1"/>
          <p:nvPr/>
        </p:nvSpPr>
        <p:spPr>
          <a:xfrm>
            <a:off x="152400" y="6501571"/>
            <a:ext cx="8915400" cy="276999"/>
          </a:xfrm>
          <a:prstGeom prst="rect">
            <a:avLst/>
          </a:prstGeom>
          <a:noFill/>
        </p:spPr>
        <p:txBody>
          <a:bodyPr wrap="square" rtlCol="0">
            <a:spAutoFit/>
          </a:bodyPr>
          <a:lstStyle/>
          <a:p>
            <a:r>
              <a:rPr lang="en-US" sz="1200" dirty="0"/>
              <a:t>ProCon.org: </a:t>
            </a:r>
            <a:r>
              <a:rPr lang="en-US" sz="1200" dirty="0">
                <a:hlinkClick r:id="rId3"/>
              </a:rPr>
              <a:t>http://medicalmarijuana.procon.org/view.resource.php?resourceID=000884</a:t>
            </a:r>
            <a:endParaRPr lang="en-US" sz="1200" dirty="0"/>
          </a:p>
        </p:txBody>
      </p:sp>
      <p:sp>
        <p:nvSpPr>
          <p:cNvPr id="9" name="TextBox 8"/>
          <p:cNvSpPr txBox="1"/>
          <p:nvPr/>
        </p:nvSpPr>
        <p:spPr>
          <a:xfrm>
            <a:off x="385011" y="1928820"/>
            <a:ext cx="7086600" cy="523220"/>
          </a:xfrm>
          <a:prstGeom prst="rect">
            <a:avLst/>
          </a:prstGeom>
          <a:noFill/>
        </p:spPr>
        <p:txBody>
          <a:bodyPr wrap="square" rtlCol="0">
            <a:spAutoFit/>
          </a:bodyPr>
          <a:lstStyle/>
          <a:p>
            <a:r>
              <a:rPr lang="en-US" sz="2800" u="sng" dirty="0"/>
              <a:t>Up to 259 conditions including: </a:t>
            </a:r>
          </a:p>
        </p:txBody>
      </p:sp>
    </p:spTree>
    <p:extLst>
      <p:ext uri="{BB962C8B-B14F-4D97-AF65-F5344CB8AC3E}">
        <p14:creationId xmlns:p14="http://schemas.microsoft.com/office/powerpoint/2010/main" val="3660736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763000" cy="1312480"/>
          </a:xfrm>
        </p:spPr>
        <p:txBody>
          <a:bodyPr>
            <a:normAutofit/>
          </a:bodyPr>
          <a:lstStyle/>
          <a:p>
            <a:r>
              <a:rPr lang="en-US" sz="2000" dirty="0"/>
              <a:t>CANNABIDOIDS HAVE DOCUMENTED THERAPEUTIC POTENTIAL… </a:t>
            </a:r>
            <a:br>
              <a:rPr lang="en-US" sz="2000" dirty="0"/>
            </a:br>
            <a:r>
              <a:rPr lang="en-US" sz="2000" dirty="0"/>
              <a:t>THC Administration &amp; FDA  Approved THC-based medications</a:t>
            </a:r>
          </a:p>
        </p:txBody>
      </p:sp>
      <p:graphicFrame>
        <p:nvGraphicFramePr>
          <p:cNvPr id="4" name="Table 3"/>
          <p:cNvGraphicFramePr>
            <a:graphicFrameLocks noGrp="1"/>
          </p:cNvGraphicFramePr>
          <p:nvPr>
            <p:extLst/>
          </p:nvPr>
        </p:nvGraphicFramePr>
        <p:xfrm>
          <a:off x="228600" y="1676400"/>
          <a:ext cx="8686801" cy="4891098"/>
        </p:xfrm>
        <a:graphic>
          <a:graphicData uri="http://schemas.openxmlformats.org/drawingml/2006/table">
            <a:tbl>
              <a:tblPr firstRow="1" bandRow="1">
                <a:tableStyleId>{5C22544A-7EE6-4342-B048-85BDC9FD1C3A}</a:tableStyleId>
              </a:tblPr>
              <a:tblGrid>
                <a:gridCol w="1447800">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1525888">
                  <a:extLst>
                    <a:ext uri="{9D8B030D-6E8A-4147-A177-3AD203B41FA5}">
                      <a16:colId xmlns="" xmlns:a16="http://schemas.microsoft.com/office/drawing/2014/main" val="20002"/>
                    </a:ext>
                  </a:extLst>
                </a:gridCol>
                <a:gridCol w="1293512">
                  <a:extLst>
                    <a:ext uri="{9D8B030D-6E8A-4147-A177-3AD203B41FA5}">
                      <a16:colId xmlns="" xmlns:a16="http://schemas.microsoft.com/office/drawing/2014/main" val="20003"/>
                    </a:ext>
                  </a:extLst>
                </a:gridCol>
                <a:gridCol w="2590801">
                  <a:extLst>
                    <a:ext uri="{9D8B030D-6E8A-4147-A177-3AD203B41FA5}">
                      <a16:colId xmlns="" xmlns:a16="http://schemas.microsoft.com/office/drawing/2014/main" val="20004"/>
                    </a:ext>
                  </a:extLst>
                </a:gridCol>
              </a:tblGrid>
              <a:tr h="1046041">
                <a:tc>
                  <a:txBody>
                    <a:bodyPr/>
                    <a:lstStyle/>
                    <a:p>
                      <a:pPr algn="ctr"/>
                      <a:r>
                        <a:rPr lang="en-US" dirty="0"/>
                        <a:t>Compound</a:t>
                      </a:r>
                    </a:p>
                  </a:txBody>
                  <a:tcPr anchor="ctr"/>
                </a:tc>
                <a:tc>
                  <a:txBody>
                    <a:bodyPr/>
                    <a:lstStyle/>
                    <a:p>
                      <a:pPr algn="ctr"/>
                      <a:r>
                        <a:rPr lang="en-US" dirty="0"/>
                        <a:t>Administration</a:t>
                      </a:r>
                    </a:p>
                  </a:txBody>
                  <a:tcPr anchor="ctr"/>
                </a:tc>
                <a:tc>
                  <a:txBody>
                    <a:bodyPr/>
                    <a:lstStyle/>
                    <a:p>
                      <a:pPr algn="ctr"/>
                      <a:r>
                        <a:rPr lang="en-US" dirty="0"/>
                        <a:t>FDA Status</a:t>
                      </a:r>
                    </a:p>
                  </a:txBody>
                  <a:tcPr anchor="ctr"/>
                </a:tc>
                <a:tc>
                  <a:txBody>
                    <a:bodyPr/>
                    <a:lstStyle/>
                    <a:p>
                      <a:pPr algn="ctr"/>
                      <a:r>
                        <a:rPr lang="en-US" dirty="0"/>
                        <a:t>Approved</a:t>
                      </a:r>
                      <a:r>
                        <a:rPr lang="en-US" baseline="0" dirty="0"/>
                        <a:t> Locations</a:t>
                      </a:r>
                      <a:endParaRPr lang="en-US" dirty="0"/>
                    </a:p>
                  </a:txBody>
                  <a:tcPr anchor="ctr"/>
                </a:tc>
                <a:tc>
                  <a:txBody>
                    <a:bodyPr/>
                    <a:lstStyle/>
                    <a:p>
                      <a:pPr algn="ctr"/>
                      <a:r>
                        <a:rPr lang="en-US" dirty="0"/>
                        <a:t>Purposes</a:t>
                      </a:r>
                    </a:p>
                  </a:txBody>
                  <a:tcPr anchor="ctr"/>
                </a:tc>
                <a:extLst>
                  <a:ext uri="{0D108BD9-81ED-4DB2-BD59-A6C34878D82A}">
                    <a16:rowId xmlns="" xmlns:a16="http://schemas.microsoft.com/office/drawing/2014/main" val="10000"/>
                  </a:ext>
                </a:extLst>
              </a:tr>
              <a:tr h="1287436">
                <a:tc>
                  <a:txBody>
                    <a:bodyPr/>
                    <a:lstStyle/>
                    <a:p>
                      <a:r>
                        <a:rPr lang="en-US" sz="1600" dirty="0" err="1"/>
                        <a:t>Dronabinol</a:t>
                      </a:r>
                      <a:r>
                        <a:rPr lang="en-US" sz="1600" dirty="0"/>
                        <a:t> (</a:t>
                      </a:r>
                      <a:r>
                        <a:rPr lang="en-US" sz="1600" dirty="0" err="1"/>
                        <a:t>Marinol</a:t>
                      </a:r>
                      <a:r>
                        <a:rPr lang="en-US" sz="1600" dirty="0"/>
                        <a:t>)</a:t>
                      </a:r>
                    </a:p>
                  </a:txBody>
                  <a:tcPr/>
                </a:tc>
                <a:tc>
                  <a:txBody>
                    <a:bodyPr/>
                    <a:lstStyle/>
                    <a:p>
                      <a:r>
                        <a:rPr lang="en-US" sz="1600" dirty="0"/>
                        <a:t>Oral capsule</a:t>
                      </a:r>
                    </a:p>
                  </a:txBody>
                  <a:tcPr/>
                </a:tc>
                <a:tc>
                  <a:txBody>
                    <a:bodyPr/>
                    <a:lstStyle/>
                    <a:p>
                      <a:r>
                        <a:rPr lang="en-US" sz="1600" dirty="0"/>
                        <a:t>FDA-approved (1985)</a:t>
                      </a:r>
                    </a:p>
                  </a:txBody>
                  <a:tcPr/>
                </a:tc>
                <a:tc>
                  <a:txBody>
                    <a:bodyPr/>
                    <a:lstStyle/>
                    <a:p>
                      <a:r>
                        <a:rPr lang="en-US" sz="1600" dirty="0"/>
                        <a:t>USA, Germany</a:t>
                      </a:r>
                    </a:p>
                  </a:txBody>
                  <a:tcPr/>
                </a:tc>
                <a:tc>
                  <a:txBody>
                    <a:bodyPr/>
                    <a:lstStyle/>
                    <a:p>
                      <a:r>
                        <a:rPr lang="en-US" sz="1600" dirty="0"/>
                        <a:t>Nausea</a:t>
                      </a:r>
                      <a:r>
                        <a:rPr lang="en-US" sz="1600" baseline="0" dirty="0"/>
                        <a:t> &amp; vomiting related to cancer chemotherapy and wasting associated with AIDS</a:t>
                      </a:r>
                      <a:endParaRPr lang="en-US" sz="1600" dirty="0"/>
                    </a:p>
                  </a:txBody>
                  <a:tcPr/>
                </a:tc>
                <a:extLst>
                  <a:ext uri="{0D108BD9-81ED-4DB2-BD59-A6C34878D82A}">
                    <a16:rowId xmlns="" xmlns:a16="http://schemas.microsoft.com/office/drawing/2014/main" val="10001"/>
                  </a:ext>
                </a:extLst>
              </a:tr>
              <a:tr h="804647">
                <a:tc>
                  <a:txBody>
                    <a:bodyPr/>
                    <a:lstStyle/>
                    <a:p>
                      <a:r>
                        <a:rPr lang="en-US" sz="1600" baseline="0" dirty="0" err="1"/>
                        <a:t>Nabilone</a:t>
                      </a:r>
                      <a:endParaRPr lang="en-US" sz="1600" baseline="0" dirty="0"/>
                    </a:p>
                    <a:p>
                      <a:r>
                        <a:rPr lang="en-US" sz="1600" baseline="0" dirty="0"/>
                        <a:t>(</a:t>
                      </a:r>
                      <a:r>
                        <a:rPr lang="en-US" sz="1600" baseline="0" dirty="0" err="1"/>
                        <a:t>Cesamet</a:t>
                      </a:r>
                      <a:r>
                        <a:rPr lang="en-US" sz="1600" baseline="0" dirty="0"/>
                        <a:t>)</a:t>
                      </a:r>
                      <a:endParaRPr lang="en-US" sz="1600" dirty="0"/>
                    </a:p>
                  </a:txBody>
                  <a:tcPr/>
                </a:tc>
                <a:tc>
                  <a:txBody>
                    <a:bodyPr/>
                    <a:lstStyle/>
                    <a:p>
                      <a:r>
                        <a:rPr lang="en-US" sz="1600" dirty="0"/>
                        <a:t>Oral capsule</a:t>
                      </a:r>
                    </a:p>
                  </a:txBody>
                  <a:tcPr/>
                </a:tc>
                <a:tc>
                  <a:txBody>
                    <a:bodyPr/>
                    <a:lstStyle/>
                    <a:p>
                      <a:r>
                        <a:rPr lang="en-US" sz="1600" dirty="0"/>
                        <a:t>FDA-approved (1985)</a:t>
                      </a:r>
                    </a:p>
                    <a:p>
                      <a:r>
                        <a:rPr lang="en-US" sz="1200" dirty="0"/>
                        <a:t>*Marketed</a:t>
                      </a:r>
                      <a:r>
                        <a:rPr lang="en-US" sz="1200" baseline="0" dirty="0"/>
                        <a:t> in the US in 2006</a:t>
                      </a:r>
                      <a:endParaRPr lang="en-US" sz="1200" dirty="0"/>
                    </a:p>
                  </a:txBody>
                  <a:tcPr/>
                </a:tc>
                <a:tc>
                  <a:txBody>
                    <a:bodyPr/>
                    <a:lstStyle/>
                    <a:p>
                      <a:r>
                        <a:rPr lang="en-US" sz="1600" dirty="0"/>
                        <a:t>USA, Canada, UK,</a:t>
                      </a:r>
                      <a:r>
                        <a:rPr lang="en-US" sz="1600" baseline="0" dirty="0"/>
                        <a:t> Mexico</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Nausea</a:t>
                      </a:r>
                      <a:r>
                        <a:rPr lang="en-US" sz="1600" baseline="0" dirty="0"/>
                        <a:t> &amp; vomiting related to cancer chemotherapy</a:t>
                      </a:r>
                      <a:endParaRPr lang="en-US" sz="1600" dirty="0"/>
                    </a:p>
                  </a:txBody>
                  <a:tcPr/>
                </a:tc>
                <a:extLst>
                  <a:ext uri="{0D108BD9-81ED-4DB2-BD59-A6C34878D82A}">
                    <a16:rowId xmlns="" xmlns:a16="http://schemas.microsoft.com/office/drawing/2014/main" val="10002"/>
                  </a:ext>
                </a:extLst>
              </a:tr>
              <a:tr h="1345697">
                <a:tc>
                  <a:txBody>
                    <a:bodyPr/>
                    <a:lstStyle/>
                    <a:p>
                      <a:r>
                        <a:rPr lang="en-US" sz="1600" dirty="0" err="1"/>
                        <a:t>Nabiximols</a:t>
                      </a:r>
                      <a:r>
                        <a:rPr lang="en-US" sz="1600" dirty="0"/>
                        <a:t> (</a:t>
                      </a:r>
                      <a:r>
                        <a:rPr lang="en-US" sz="1600" dirty="0" err="1"/>
                        <a:t>Sativex</a:t>
                      </a:r>
                      <a:r>
                        <a:rPr lang="en-US" sz="1600" dirty="0"/>
                        <a:t>)</a:t>
                      </a:r>
                    </a:p>
                  </a:txBody>
                  <a:tcPr/>
                </a:tc>
                <a:tc>
                  <a:txBody>
                    <a:bodyPr/>
                    <a:lstStyle/>
                    <a:p>
                      <a:r>
                        <a:rPr lang="en-US" sz="1600" dirty="0" err="1"/>
                        <a:t>Oromucosal</a:t>
                      </a:r>
                      <a:r>
                        <a:rPr lang="en-US" sz="1600" dirty="0"/>
                        <a:t> spray</a:t>
                      </a:r>
                    </a:p>
                  </a:txBody>
                  <a:tcPr/>
                </a:tc>
                <a:tc>
                  <a:txBody>
                    <a:bodyPr/>
                    <a:lstStyle/>
                    <a:p>
                      <a:r>
                        <a:rPr lang="en-US" sz="1600" dirty="0"/>
                        <a:t>Almost FDA-approved; late-stage</a:t>
                      </a:r>
                      <a:r>
                        <a:rPr lang="en-US" sz="1600" baseline="0" dirty="0"/>
                        <a:t> clinical trials</a:t>
                      </a:r>
                      <a:endParaRPr lang="en-US" sz="1600" dirty="0"/>
                    </a:p>
                  </a:txBody>
                  <a:tcPr/>
                </a:tc>
                <a:tc>
                  <a:txBody>
                    <a:bodyPr/>
                    <a:lstStyle/>
                    <a:p>
                      <a:r>
                        <a:rPr lang="en-US" sz="1600" dirty="0"/>
                        <a:t>Canada, UK, other European countries</a:t>
                      </a:r>
                    </a:p>
                  </a:txBody>
                  <a:tcPr/>
                </a:tc>
                <a:tc>
                  <a:txBody>
                    <a:bodyPr/>
                    <a:lstStyle/>
                    <a:p>
                      <a:r>
                        <a:rPr lang="en-US" sz="1600" dirty="0"/>
                        <a:t>Multiple sclerosis spasticity, cancer pain, neuropathic pain</a:t>
                      </a:r>
                    </a:p>
                  </a:txBody>
                  <a:tcPr/>
                </a:tc>
                <a:extLst>
                  <a:ext uri="{0D108BD9-81ED-4DB2-BD59-A6C34878D82A}">
                    <a16:rowId xmlns="" xmlns:a16="http://schemas.microsoft.com/office/drawing/2014/main" val="10003"/>
                  </a:ext>
                </a:extLst>
              </a:tr>
            </a:tbl>
          </a:graphicData>
        </a:graphic>
      </p:graphicFrame>
      <p:sp>
        <p:nvSpPr>
          <p:cNvPr id="6" name="TextBox 5"/>
          <p:cNvSpPr txBox="1"/>
          <p:nvPr/>
        </p:nvSpPr>
        <p:spPr>
          <a:xfrm>
            <a:off x="152400" y="6396335"/>
            <a:ext cx="8915400" cy="461665"/>
          </a:xfrm>
          <a:prstGeom prst="rect">
            <a:avLst/>
          </a:prstGeom>
          <a:noFill/>
        </p:spPr>
        <p:txBody>
          <a:bodyPr wrap="square" rtlCol="0">
            <a:spAutoFit/>
          </a:bodyPr>
          <a:lstStyle/>
          <a:p>
            <a:r>
              <a:rPr lang="en-US" sz="1200" dirty="0"/>
              <a:t>Marijuana Site Reclamation and Restoration Cost Analysis.” U.S. Department of Interior, National Park Service. December 9, 2010 (unpublished data). </a:t>
            </a:r>
            <a:r>
              <a:rPr lang="en-US" sz="1200" dirty="0">
                <a:hlinkClick r:id="rId3"/>
              </a:rPr>
              <a:t>http://www.whitehouse.gov/ondcp/frequently-asked-questions-and-facts-about-marijuana#difference</a:t>
            </a:r>
            <a:endParaRPr lang="en-US" sz="1200" dirty="0">
              <a:effectLst/>
            </a:endParaRPr>
          </a:p>
        </p:txBody>
      </p:sp>
    </p:spTree>
    <p:extLst>
      <p:ext uri="{BB962C8B-B14F-4D97-AF65-F5344CB8AC3E}">
        <p14:creationId xmlns:p14="http://schemas.microsoft.com/office/powerpoint/2010/main" val="3418838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796629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87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59"/>
            <a:ext cx="7467600" cy="874059"/>
          </a:xfrm>
        </p:spPr>
        <p:txBody>
          <a:bodyPr>
            <a:normAutofit fontScale="90000"/>
          </a:bodyPr>
          <a:lstStyle/>
          <a:p>
            <a:r>
              <a:rPr lang="en-US" sz="2000" dirty="0"/>
              <a:t>Controlled studies evaluating the therapeutic effect of THC </a:t>
            </a:r>
            <a:br>
              <a:rPr lang="en-US" sz="2000" dirty="0"/>
            </a:br>
            <a:r>
              <a:rPr lang="en-US" sz="2000" dirty="0"/>
              <a:t>by administration type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7660247"/>
              </p:ext>
            </p:extLst>
          </p:nvPr>
        </p:nvGraphicFramePr>
        <p:xfrm>
          <a:off x="381000" y="1197916"/>
          <a:ext cx="8458200" cy="50504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2400" y="6396335"/>
            <a:ext cx="8915400" cy="461665"/>
          </a:xfrm>
          <a:prstGeom prst="rect">
            <a:avLst/>
          </a:prstGeom>
          <a:noFill/>
        </p:spPr>
        <p:txBody>
          <a:bodyPr wrap="square" rtlCol="0">
            <a:spAutoFit/>
          </a:bodyPr>
          <a:lstStyle/>
          <a:p>
            <a:r>
              <a:rPr lang="en-US" sz="1200" dirty="0"/>
              <a:t>Ben Amar, M. (2006). Cannabinoids in medicine: A review of their therapeutic potential. </a:t>
            </a:r>
            <a:r>
              <a:rPr lang="en-US" sz="1200" i="1" dirty="0"/>
              <a:t>Journal of </a:t>
            </a:r>
            <a:r>
              <a:rPr lang="en-US" sz="1200" i="1" dirty="0" err="1"/>
              <a:t>ethnopharmacology</a:t>
            </a:r>
            <a:r>
              <a:rPr lang="en-US" sz="1200" dirty="0"/>
              <a:t>, </a:t>
            </a:r>
            <a:r>
              <a:rPr lang="en-US" sz="1200" i="1" dirty="0"/>
              <a:t>105</a:t>
            </a:r>
            <a:r>
              <a:rPr lang="en-US" sz="1200" dirty="0"/>
              <a:t>(1), 1-25.</a:t>
            </a:r>
          </a:p>
        </p:txBody>
      </p:sp>
    </p:spTree>
    <p:extLst>
      <p:ext uri="{BB962C8B-B14F-4D97-AF65-F5344CB8AC3E}">
        <p14:creationId xmlns:p14="http://schemas.microsoft.com/office/powerpoint/2010/main" val="739659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Issues with blinding in medical marijuana RCTs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727" y="2234080"/>
            <a:ext cx="5791200" cy="302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96335"/>
            <a:ext cx="8915400" cy="461665"/>
          </a:xfrm>
          <a:prstGeom prst="rect">
            <a:avLst/>
          </a:prstGeom>
          <a:noFill/>
        </p:spPr>
        <p:txBody>
          <a:bodyPr wrap="square" rtlCol="0">
            <a:spAutoFit/>
          </a:bodyPr>
          <a:lstStyle/>
          <a:p>
            <a:r>
              <a:rPr lang="en-US" sz="1200" dirty="0" err="1"/>
              <a:t>Lutge</a:t>
            </a:r>
            <a:r>
              <a:rPr lang="en-US" sz="1200" dirty="0"/>
              <a:t>, E. E., Gray, A., &amp; Siegfried, N. (2013). The medical use of cannabis for reducing morbidity and mortality in patients with HIV/AIDS. </a:t>
            </a:r>
            <a:r>
              <a:rPr lang="en-US" sz="1200" i="1" dirty="0"/>
              <a:t>status and date: New, published in</a:t>
            </a:r>
            <a:r>
              <a:rPr lang="en-US" sz="1200" dirty="0"/>
              <a:t>, (4).</a:t>
            </a:r>
          </a:p>
        </p:txBody>
      </p:sp>
      <p:sp>
        <p:nvSpPr>
          <p:cNvPr id="3" name="Line Callout 2 2"/>
          <p:cNvSpPr/>
          <p:nvPr/>
        </p:nvSpPr>
        <p:spPr>
          <a:xfrm>
            <a:off x="7603177" y="914400"/>
            <a:ext cx="1524000" cy="2376232"/>
          </a:xfrm>
          <a:prstGeom prst="borderCallout2">
            <a:avLst>
              <a:gd name="adj1" fmla="val 18750"/>
              <a:gd name="adj2" fmla="val -8333"/>
              <a:gd name="adj3" fmla="val 18750"/>
              <a:gd name="adj4" fmla="val -16667"/>
              <a:gd name="adj5" fmla="val 107003"/>
              <a:gd name="adj6" fmla="val -575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More than 50% of studies are considered at high risk for unblinding</a:t>
            </a:r>
          </a:p>
        </p:txBody>
      </p:sp>
      <p:sp>
        <p:nvSpPr>
          <p:cNvPr id="4" name="Rectangle 3"/>
          <p:cNvSpPr/>
          <p:nvPr/>
        </p:nvSpPr>
        <p:spPr>
          <a:xfrm>
            <a:off x="278081" y="5261584"/>
            <a:ext cx="8823366" cy="923330"/>
          </a:xfrm>
          <a:prstGeom prst="rect">
            <a:avLst/>
          </a:prstGeom>
        </p:spPr>
        <p:txBody>
          <a:bodyPr wrap="square">
            <a:spAutoFit/>
          </a:bodyPr>
          <a:lstStyle/>
          <a:p>
            <a:r>
              <a:rPr lang="en-US" dirty="0"/>
              <a:t>The use of cannabis and rapidly acting cannabinoids pose considerable challenges for blinding, as the psychoactive effects are expected to be quickly discernible to study participants, particularly those who have been previous users of such products. </a:t>
            </a:r>
          </a:p>
        </p:txBody>
      </p:sp>
    </p:spTree>
    <p:extLst>
      <p:ext uri="{BB962C8B-B14F-4D97-AF65-F5344CB8AC3E}">
        <p14:creationId xmlns:p14="http://schemas.microsoft.com/office/powerpoint/2010/main" val="1041891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95400"/>
            <a:ext cx="7511472" cy="3273102"/>
          </a:xfrm>
        </p:spPr>
        <p:txBody>
          <a:bodyPr>
            <a:normAutofit/>
          </a:bodyPr>
          <a:lstStyle/>
          <a:p>
            <a:pPr marL="0" indent="0" algn="ctr">
              <a:buNone/>
            </a:pPr>
            <a:r>
              <a:rPr lang="en-US" sz="3600" dirty="0"/>
              <a:t>Why should MJ be illegal? </a:t>
            </a:r>
          </a:p>
          <a:p>
            <a:pPr marL="0" indent="0" algn="ctr">
              <a:buNone/>
            </a:pPr>
            <a:r>
              <a:rPr lang="en-US" sz="3600" dirty="0"/>
              <a:t>Why should it be legalized? </a:t>
            </a:r>
          </a:p>
        </p:txBody>
      </p:sp>
    </p:spTree>
    <p:extLst>
      <p:ext uri="{BB962C8B-B14F-4D97-AF65-F5344CB8AC3E}">
        <p14:creationId xmlns:p14="http://schemas.microsoft.com/office/powerpoint/2010/main" val="209705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2080"/>
            <a:ext cx="2514600" cy="1570120"/>
          </a:xfrm>
        </p:spPr>
        <p:txBody>
          <a:bodyPr>
            <a:normAutofit fontScale="90000"/>
          </a:bodyPr>
          <a:lstStyle/>
          <a:p>
            <a:r>
              <a:rPr lang="en-US" dirty="0"/>
              <a:t>Health </a:t>
            </a:r>
            <a:br>
              <a:rPr lang="en-US" dirty="0"/>
            </a:br>
            <a:r>
              <a:rPr lang="en-US" dirty="0"/>
              <a:t>(and societal) risks of smoked marijuana</a:t>
            </a:r>
          </a:p>
        </p:txBody>
      </p:sp>
      <p:pic>
        <p:nvPicPr>
          <p:cNvPr id="5" name="Picture 2" descr="http://medicalmarijuana.procon.org/files/1-medical-marijuana-images/ranking-20-drugs-and-alcohol-by-overall-har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040" y="1066800"/>
            <a:ext cx="6337281" cy="5029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69040" y="6191416"/>
            <a:ext cx="6145241" cy="461665"/>
          </a:xfrm>
          <a:prstGeom prst="rect">
            <a:avLst/>
          </a:prstGeom>
          <a:noFill/>
        </p:spPr>
        <p:txBody>
          <a:bodyPr wrap="square" rtlCol="0">
            <a:spAutoFit/>
          </a:bodyPr>
          <a:lstStyle/>
          <a:p>
            <a:r>
              <a:rPr lang="en-US" sz="1200" dirty="0"/>
              <a:t>Nutt, D. J., King, L. A., &amp; Phillips, L. D. (2010). Drug harms in the UK: a </a:t>
            </a:r>
            <a:r>
              <a:rPr lang="en-US" sz="1200" dirty="0" err="1"/>
              <a:t>multicriteria</a:t>
            </a:r>
            <a:r>
              <a:rPr lang="en-US" sz="1200" dirty="0"/>
              <a:t> decision analysis. </a:t>
            </a:r>
            <a:r>
              <a:rPr lang="en-US" sz="1200" i="1" dirty="0"/>
              <a:t>The Lancet</a:t>
            </a:r>
            <a:r>
              <a:rPr lang="en-US" sz="1200" dirty="0"/>
              <a:t>, </a:t>
            </a:r>
            <a:r>
              <a:rPr lang="en-US" sz="1200" i="1" dirty="0"/>
              <a:t>376</a:t>
            </a:r>
            <a:r>
              <a:rPr lang="en-US" sz="1200" dirty="0"/>
              <a:t>(9752), 1558-1565.</a:t>
            </a:r>
          </a:p>
        </p:txBody>
      </p:sp>
      <p:sp>
        <p:nvSpPr>
          <p:cNvPr id="7" name="Text Placeholder 4"/>
          <p:cNvSpPr>
            <a:spLocks noGrp="1"/>
          </p:cNvSpPr>
          <p:nvPr>
            <p:ph type="body" sz="half" idx="2"/>
          </p:nvPr>
        </p:nvSpPr>
        <p:spPr>
          <a:xfrm>
            <a:off x="381000" y="2971800"/>
            <a:ext cx="2215897" cy="3402367"/>
          </a:xfrm>
        </p:spPr>
        <p:txBody>
          <a:bodyPr>
            <a:normAutofit/>
          </a:bodyPr>
          <a:lstStyle/>
          <a:p>
            <a:pPr algn="r"/>
            <a:r>
              <a:rPr lang="en-US" sz="1800" dirty="0"/>
              <a:t>20 drugs ranked by overall harm along 16 criteria</a:t>
            </a:r>
          </a:p>
        </p:txBody>
      </p:sp>
      <p:cxnSp>
        <p:nvCxnSpPr>
          <p:cNvPr id="4" name="Straight Arrow Connector 3"/>
          <p:cNvCxnSpPr/>
          <p:nvPr/>
        </p:nvCxnSpPr>
        <p:spPr>
          <a:xfrm>
            <a:off x="5257800" y="2895600"/>
            <a:ext cx="0" cy="13716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560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511473" cy="1312480"/>
          </a:xfrm>
        </p:spPr>
        <p:txBody>
          <a:bodyPr/>
          <a:lstStyle/>
          <a:p>
            <a:r>
              <a:rPr lang="en-US" dirty="0"/>
              <a:t>Arguments for cannabis legalization</a:t>
            </a:r>
          </a:p>
        </p:txBody>
      </p:sp>
      <p:sp>
        <p:nvSpPr>
          <p:cNvPr id="3" name="Content Placeholder 2"/>
          <p:cNvSpPr>
            <a:spLocks noGrp="1"/>
          </p:cNvSpPr>
          <p:nvPr>
            <p:ph idx="1"/>
          </p:nvPr>
        </p:nvSpPr>
        <p:spPr>
          <a:xfrm>
            <a:off x="228600" y="1388680"/>
            <a:ext cx="8763000" cy="5621720"/>
          </a:xfrm>
        </p:spPr>
        <p:txBody>
          <a:bodyPr>
            <a:normAutofit/>
          </a:bodyPr>
          <a:lstStyle/>
          <a:p>
            <a:r>
              <a:rPr lang="en-US" dirty="0"/>
              <a:t>“War on drugs” has failed</a:t>
            </a:r>
          </a:p>
          <a:p>
            <a:r>
              <a:rPr lang="en-US" dirty="0"/>
              <a:t>5% of world’s population -25% of world’s prisoners</a:t>
            </a:r>
          </a:p>
          <a:p>
            <a:r>
              <a:rPr lang="en-US" dirty="0"/>
              <a:t>2.5 Million locked up; about 500,000 of whom are there for drugs</a:t>
            </a:r>
          </a:p>
          <a:p>
            <a:r>
              <a:rPr lang="en-US" dirty="0"/>
              <a:t>Racial disparities in incarceration rates at same prevalence of use</a:t>
            </a:r>
          </a:p>
          <a:p>
            <a:r>
              <a:rPr lang="en-US" dirty="0"/>
              <a:t>Legalization would reduce arrests/criminal justice costs (2013- 41% of all illicit drug-related violations were MJ possession; 6% for MJ Sale/manufacturing </a:t>
            </a:r>
          </a:p>
          <a:p>
            <a:r>
              <a:rPr lang="en-US" dirty="0"/>
              <a:t>Demand is high- “</a:t>
            </a:r>
            <a:r>
              <a:rPr lang="en-US" dirty="0" err="1"/>
              <a:t>gonna</a:t>
            </a:r>
            <a:r>
              <a:rPr lang="en-US" dirty="0"/>
              <a:t> do it anyway” so why not regulate it and make it safe?</a:t>
            </a:r>
          </a:p>
          <a:p>
            <a:r>
              <a:rPr lang="en-US" dirty="0"/>
              <a:t>IT’s not Bad/as bad as alcohol/tobacco -Even good for you (medicinal)</a:t>
            </a:r>
          </a:p>
          <a:p>
            <a:r>
              <a:rPr lang="en-US" dirty="0"/>
              <a:t>Tax it and bring in revenue for states</a:t>
            </a:r>
          </a:p>
          <a:p>
            <a:endParaRPr lang="en-US" dirty="0"/>
          </a:p>
        </p:txBody>
      </p:sp>
    </p:spTree>
    <p:extLst>
      <p:ext uri="{BB962C8B-B14F-4D97-AF65-F5344CB8AC3E}">
        <p14:creationId xmlns:p14="http://schemas.microsoft.com/office/powerpoint/2010/main" val="2568804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2643" y="609600"/>
            <a:ext cx="8622880" cy="5867400"/>
          </a:xfrm>
          <a:prstGeom prst="rect">
            <a:avLst/>
          </a:prstGeom>
        </p:spPr>
      </p:pic>
      <p:sp>
        <p:nvSpPr>
          <p:cNvPr id="5" name="TextBox 4"/>
          <p:cNvSpPr txBox="1"/>
          <p:nvPr/>
        </p:nvSpPr>
        <p:spPr>
          <a:xfrm>
            <a:off x="1295400" y="1605064"/>
            <a:ext cx="2895600" cy="2585323"/>
          </a:xfrm>
          <a:prstGeom prst="rect">
            <a:avLst/>
          </a:prstGeom>
          <a:solidFill>
            <a:srgbClr val="FF0000"/>
          </a:solidFill>
        </p:spPr>
        <p:txBody>
          <a:bodyPr wrap="square" rtlCol="0">
            <a:spAutoFit/>
          </a:bodyPr>
          <a:lstStyle/>
          <a:p>
            <a:pPr eaLnBrk="0" hangingPunct="0"/>
            <a:r>
              <a:rPr lang="en-US" dirty="0">
                <a:solidFill>
                  <a:srgbClr val="FFFFFF"/>
                </a:solidFill>
              </a:rPr>
              <a:t>With 5% of the world’s pop, the US has 25% of its prisoners.</a:t>
            </a:r>
          </a:p>
          <a:p>
            <a:pPr eaLnBrk="0" hangingPunct="0"/>
            <a:r>
              <a:rPr lang="en-US" dirty="0" err="1">
                <a:solidFill>
                  <a:srgbClr val="FFFFFF"/>
                </a:solidFill>
              </a:rPr>
              <a:t>Avg</a:t>
            </a:r>
            <a:r>
              <a:rPr lang="en-US" dirty="0">
                <a:solidFill>
                  <a:srgbClr val="FFFFFF"/>
                </a:solidFill>
              </a:rPr>
              <a:t> US cost per prison inmate = (2010) = $31K (range 14K-60K); about $16 Billion for the 500,000 drug-related prisoners (20% of all prisoners)</a:t>
            </a:r>
          </a:p>
        </p:txBody>
      </p:sp>
      <p:sp>
        <p:nvSpPr>
          <p:cNvPr id="6" name="TextBox 5"/>
          <p:cNvSpPr txBox="1"/>
          <p:nvPr/>
        </p:nvSpPr>
        <p:spPr>
          <a:xfrm>
            <a:off x="3541397" y="-36000"/>
            <a:ext cx="2061205" cy="369332"/>
          </a:xfrm>
          <a:prstGeom prst="rect">
            <a:avLst/>
          </a:prstGeom>
          <a:noFill/>
        </p:spPr>
        <p:txBody>
          <a:bodyPr wrap="none" rtlCol="0">
            <a:spAutoFit/>
          </a:bodyPr>
          <a:lstStyle/>
          <a:p>
            <a:r>
              <a:rPr lang="en-US" dirty="0"/>
              <a:t>The War on Drugs</a:t>
            </a:r>
          </a:p>
        </p:txBody>
      </p:sp>
    </p:spTree>
    <p:extLst>
      <p:ext uri="{BB962C8B-B14F-4D97-AF65-F5344CB8AC3E}">
        <p14:creationId xmlns:p14="http://schemas.microsoft.com/office/powerpoint/2010/main" val="776177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462668"/>
            <a:ext cx="8839200" cy="375532"/>
          </a:xfrm>
        </p:spPr>
        <p:txBody>
          <a:bodyPr>
            <a:noAutofit/>
          </a:bodyPr>
          <a:lstStyle/>
          <a:p>
            <a:r>
              <a:rPr lang="en-US" sz="2000" dirty="0"/>
              <a:t>Prisons overcrowding: 20% (500,000) of US prisoners are in prison due to drug offences; the majority of inmates meet criteria for substance use disorder/psych </a:t>
            </a:r>
            <a:r>
              <a:rPr lang="en-US" sz="2000" dirty="0" err="1"/>
              <a:t>illlness</a:t>
            </a:r>
            <a:endParaRPr lang="en-US" sz="2000" dirty="0"/>
          </a:p>
        </p:txBody>
      </p:sp>
      <p:sp>
        <p:nvSpPr>
          <p:cNvPr id="3" name="Content Placeholder 2"/>
          <p:cNvSpPr>
            <a:spLocks noGrp="1"/>
          </p:cNvSpPr>
          <p:nvPr>
            <p:ph idx="1"/>
          </p:nvPr>
        </p:nvSpPr>
        <p:spPr/>
        <p:txBody>
          <a:bodyPr/>
          <a:lstStyle/>
          <a:p>
            <a:endParaRPr lang="en-US"/>
          </a:p>
        </p:txBody>
      </p:sp>
      <p:pic>
        <p:nvPicPr>
          <p:cNvPr id="67586" name="Picture 2" descr="http://upload.wikimedia.org/wikipedia/commons/6/6f/Prison_crowd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206500"/>
            <a:ext cx="7838281"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606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7511473" cy="2438400"/>
          </a:xfrm>
        </p:spPr>
        <p:txBody>
          <a:bodyPr>
            <a:noAutofit/>
          </a:bodyPr>
          <a:lstStyle/>
          <a:p>
            <a:r>
              <a:rPr lang="en-US" sz="3200" dirty="0"/>
              <a:t>The Drug problem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“For every complex problem there is a solution that is clear, simple, and wrong” </a:t>
            </a:r>
            <a:br>
              <a:rPr lang="en-US" sz="3200" dirty="0"/>
            </a:br>
            <a:r>
              <a:rPr lang="en-US" sz="3200" dirty="0"/>
              <a:t/>
            </a:r>
            <a:br>
              <a:rPr lang="en-US" sz="3200" dirty="0"/>
            </a:br>
            <a:r>
              <a:rPr lang="en-US" sz="3200" dirty="0"/>
              <a:t>–Henry L. Mencken</a:t>
            </a:r>
            <a:br>
              <a:rPr lang="en-US" sz="3200" dirty="0"/>
            </a:br>
            <a:r>
              <a:rPr lang="en-US" sz="3200" dirty="0"/>
              <a:t/>
            </a:r>
            <a:br>
              <a:rPr lang="en-US" sz="3200" dirty="0"/>
            </a:br>
            <a:endParaRPr lang="en-US" sz="3200" dirty="0"/>
          </a:p>
        </p:txBody>
      </p:sp>
    </p:spTree>
    <p:extLst>
      <p:ext uri="{BB962C8B-B14F-4D97-AF65-F5344CB8AC3E}">
        <p14:creationId xmlns:p14="http://schemas.microsoft.com/office/powerpoint/2010/main" val="2449003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descr="https://img.washingtonpost.com/wp-apps/imrs.php?src=https://img.washingtonpost.com/blogs/wonkblog/files/2015/09/marijuana-share.png&amp;w=14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42" y="152400"/>
            <a:ext cx="8637482" cy="651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74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072" y="457200"/>
            <a:ext cx="7511473" cy="656240"/>
          </a:xfrm>
        </p:spPr>
        <p:txBody>
          <a:bodyPr/>
          <a:lstStyle/>
          <a:p>
            <a:r>
              <a:rPr lang="en-US" dirty="0"/>
              <a:t>So, legalize?		</a:t>
            </a:r>
          </a:p>
        </p:txBody>
      </p:sp>
      <p:sp>
        <p:nvSpPr>
          <p:cNvPr id="3" name="Content Placeholder 2"/>
          <p:cNvSpPr>
            <a:spLocks noGrp="1"/>
          </p:cNvSpPr>
          <p:nvPr>
            <p:ph idx="1"/>
          </p:nvPr>
        </p:nvSpPr>
        <p:spPr>
          <a:xfrm>
            <a:off x="457200" y="1113440"/>
            <a:ext cx="8229600" cy="5515429"/>
          </a:xfrm>
        </p:spPr>
        <p:txBody>
          <a:bodyPr>
            <a:normAutofit/>
          </a:bodyPr>
          <a:lstStyle/>
          <a:p>
            <a:r>
              <a:rPr lang="en-US" dirty="0"/>
              <a:t>Of the 2.5 million prisoners in US about 500,000 are there due to drug law violations, </a:t>
            </a:r>
            <a:r>
              <a:rPr lang="en-US" b="1" dirty="0"/>
              <a:t>but only about 40,000 of these are MJ</a:t>
            </a:r>
          </a:p>
          <a:p>
            <a:r>
              <a:rPr lang="en-US" dirty="0"/>
              <a:t>This would be justification for </a:t>
            </a:r>
            <a:r>
              <a:rPr lang="en-US" dirty="0" smtClean="0"/>
              <a:t>decriminalization </a:t>
            </a:r>
            <a:r>
              <a:rPr lang="en-US" dirty="0"/>
              <a:t>NOT legalization but even so, to “end the war on drugs” by legalization </a:t>
            </a:r>
            <a:r>
              <a:rPr lang="en-US" dirty="0" smtClean="0"/>
              <a:t>of MJ </a:t>
            </a:r>
            <a:r>
              <a:rPr lang="en-US" dirty="0"/>
              <a:t>won’t do it</a:t>
            </a:r>
          </a:p>
          <a:p>
            <a:r>
              <a:rPr lang="en-US" dirty="0"/>
              <a:t>What </a:t>
            </a:r>
            <a:r>
              <a:rPr lang="en-US" b="1" u="sng" dirty="0"/>
              <a:t>will</a:t>
            </a:r>
            <a:r>
              <a:rPr lang="en-US" dirty="0"/>
              <a:t> happen is the reduction on the arrests annually </a:t>
            </a:r>
            <a:r>
              <a:rPr lang="en-US" dirty="0" smtClean="0"/>
              <a:t>(</a:t>
            </a:r>
            <a:r>
              <a:rPr lang="en-US" u="sng" dirty="0" smtClean="0"/>
              <a:t>FOR POSSESSION</a:t>
            </a:r>
            <a:r>
              <a:rPr lang="en-US" dirty="0" smtClean="0"/>
              <a:t>) in </a:t>
            </a:r>
            <a:r>
              <a:rPr lang="en-US" dirty="0"/>
              <a:t>the US – about 700,000 reduction in arrests annually</a:t>
            </a:r>
          </a:p>
          <a:p>
            <a:r>
              <a:rPr lang="en-US" dirty="0"/>
              <a:t>How to legalize? Industry – majority of market is heavy users/ADDICTED–(80% of volume used is by 20%) </a:t>
            </a:r>
          </a:p>
          <a:p>
            <a:r>
              <a:rPr lang="en-US" dirty="0"/>
              <a:t>If we make it more available and accessible, cheaper, remove social stigma and legal penalties and have industry aggressively advertising it, use will increase</a:t>
            </a:r>
          </a:p>
          <a:p>
            <a:r>
              <a:rPr lang="en-US" dirty="0"/>
              <a:t>Possible </a:t>
            </a:r>
            <a:r>
              <a:rPr lang="en-US" dirty="0" err="1"/>
              <a:t>mj</a:t>
            </a:r>
            <a:r>
              <a:rPr lang="en-US" dirty="0"/>
              <a:t> could have subtractive effect on </a:t>
            </a:r>
            <a:r>
              <a:rPr lang="en-US" dirty="0" err="1"/>
              <a:t>alc</a:t>
            </a:r>
            <a:r>
              <a:rPr lang="en-US" dirty="0"/>
              <a:t> use? Don’t know. Could use both? </a:t>
            </a:r>
          </a:p>
        </p:txBody>
      </p:sp>
    </p:spTree>
    <p:extLst>
      <p:ext uri="{BB962C8B-B14F-4D97-AF65-F5344CB8AC3E}">
        <p14:creationId xmlns:p14="http://schemas.microsoft.com/office/powerpoint/2010/main" val="3229588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642" y="609600"/>
            <a:ext cx="7511472" cy="1139502"/>
          </a:xfrm>
        </p:spPr>
        <p:txBody>
          <a:bodyPr>
            <a:normAutofit fontScale="92500" lnSpcReduction="10000"/>
          </a:bodyPr>
          <a:lstStyle/>
          <a:p>
            <a:pPr marL="0" indent="0" algn="ctr">
              <a:buNone/>
            </a:pPr>
            <a:r>
              <a:rPr lang="en-US" sz="4000" dirty="0"/>
              <a:t>“Prohibition doesn’t work- everybody knows that!”</a:t>
            </a:r>
          </a:p>
        </p:txBody>
      </p:sp>
      <p:pic>
        <p:nvPicPr>
          <p:cNvPr id="4" name="Picture 3"/>
          <p:cNvPicPr>
            <a:picLocks noChangeAspect="1"/>
          </p:cNvPicPr>
          <p:nvPr/>
        </p:nvPicPr>
        <p:blipFill>
          <a:blip r:embed="rId3"/>
          <a:stretch>
            <a:fillRect/>
          </a:stretch>
        </p:blipFill>
        <p:spPr>
          <a:xfrm>
            <a:off x="1636283" y="2133600"/>
            <a:ext cx="6502831" cy="4419600"/>
          </a:xfrm>
          <a:prstGeom prst="rect">
            <a:avLst/>
          </a:prstGeom>
        </p:spPr>
      </p:pic>
    </p:spTree>
    <p:extLst>
      <p:ext uri="{BB962C8B-B14F-4D97-AF65-F5344CB8AC3E}">
        <p14:creationId xmlns:p14="http://schemas.microsoft.com/office/powerpoint/2010/main" val="797764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511473" cy="1004182"/>
          </a:xfrm>
        </p:spPr>
        <p:txBody>
          <a:bodyPr>
            <a:normAutofit fontScale="90000"/>
          </a:bodyPr>
          <a:lstStyle/>
          <a:p>
            <a:r>
              <a:rPr lang="en-US" dirty="0"/>
              <a:t/>
            </a:r>
            <a:br>
              <a:rPr lang="en-US" dirty="0"/>
            </a:br>
            <a:r>
              <a:rPr lang="en-US" dirty="0"/>
              <a:t/>
            </a:r>
            <a:br>
              <a:rPr lang="en-US" dirty="0"/>
            </a:br>
            <a:r>
              <a:rPr lang="en-US" dirty="0"/>
              <a:t>So, legalize, regulate, tax, educate (“just like alcohol”)</a:t>
            </a:r>
            <a:br>
              <a:rPr lang="en-US" dirty="0"/>
            </a:br>
            <a:r>
              <a:rPr lang="en-US" dirty="0"/>
              <a:t/>
            </a:r>
            <a:br>
              <a:rPr lang="en-US" dirty="0"/>
            </a:br>
            <a:endParaRPr lang="en-US" dirty="0"/>
          </a:p>
        </p:txBody>
      </p:sp>
      <p:graphicFrame>
        <p:nvGraphicFramePr>
          <p:cNvPr id="4" name="Content Placeholder 3"/>
          <p:cNvGraphicFramePr>
            <a:graphicFrameLocks noGrp="1"/>
          </p:cNvGraphicFramePr>
          <p:nvPr>
            <p:ph idx="1"/>
          </p:nvPr>
        </p:nvGraphicFramePr>
        <p:xfrm>
          <a:off x="609600" y="3124200"/>
          <a:ext cx="7511472" cy="2825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2460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Just like alcohol …</a:t>
            </a:r>
            <a:br>
              <a:rPr lang="en-US" dirty="0"/>
            </a:br>
            <a:r>
              <a:rPr lang="en-US" dirty="0"/>
              <a:t/>
            </a:r>
            <a:br>
              <a:rPr lang="en-US" dirty="0"/>
            </a:br>
            <a:r>
              <a:rPr lang="en-US" dirty="0"/>
              <a:t>21</a:t>
            </a:r>
            <a:r>
              <a:rPr lang="en-US" baseline="30000" dirty="0"/>
              <a:t>st</a:t>
            </a:r>
            <a:r>
              <a:rPr lang="en-US" dirty="0"/>
              <a:t> amendment repealed alcohol Prohibition… and virtually ended our alcohol problems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438400" y="2819400"/>
            <a:ext cx="4381500" cy="3169949"/>
          </a:xfrm>
          <a:prstGeom prst="rect">
            <a:avLst/>
          </a:prstGeom>
        </p:spPr>
      </p:pic>
    </p:spTree>
    <p:extLst>
      <p:ext uri="{BB962C8B-B14F-4D97-AF65-F5344CB8AC3E}">
        <p14:creationId xmlns:p14="http://schemas.microsoft.com/office/powerpoint/2010/main" val="931565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32" y="152400"/>
            <a:ext cx="8839200" cy="1066800"/>
          </a:xfrm>
        </p:spPr>
        <p:txBody>
          <a:bodyPr>
            <a:normAutofit fontScale="90000"/>
          </a:bodyPr>
          <a:lstStyle/>
          <a:p>
            <a:r>
              <a:rPr lang="en-US" dirty="0"/>
              <a:t>DSM-V Lifetime and 12-Month Prevalence of Alcohol and Drug Use Disorder</a:t>
            </a:r>
          </a:p>
        </p:txBody>
      </p:sp>
      <p:pic>
        <p:nvPicPr>
          <p:cNvPr id="1026" name="Picture 2" descr="C:\Users\jk755-1\Desktop\1. 1. RECOVERY RESEARCH INSTITUTE (RRI)\1. PREVALENCE OF DSM-5 Alcohol and Drug Use Disorder Figure 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7912264" cy="5105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68" y="1295400"/>
            <a:ext cx="9144000" cy="369332"/>
          </a:xfrm>
          <a:prstGeom prst="rect">
            <a:avLst/>
          </a:prstGeom>
          <a:solidFill>
            <a:srgbClr val="C00000"/>
          </a:solidFill>
        </p:spPr>
        <p:txBody>
          <a:bodyPr wrap="square" rtlCol="0">
            <a:spAutoFit/>
          </a:bodyPr>
          <a:lstStyle/>
          <a:p>
            <a:r>
              <a:rPr lang="en-US" dirty="0" smtClean="0">
                <a:solidFill>
                  <a:schemeClr val="bg1"/>
                </a:solidFill>
              </a:rPr>
              <a:t>3-3.5x more addiction cases for alcohol in the past year/lifetime than </a:t>
            </a:r>
            <a:r>
              <a:rPr lang="en-US" b="1" u="sng" dirty="0" smtClean="0">
                <a:solidFill>
                  <a:schemeClr val="bg1"/>
                </a:solidFill>
              </a:rPr>
              <a:t>ALL</a:t>
            </a:r>
            <a:r>
              <a:rPr lang="en-US" dirty="0" smtClean="0">
                <a:solidFill>
                  <a:schemeClr val="bg1"/>
                </a:solidFill>
              </a:rPr>
              <a:t> illicit drugs combined</a:t>
            </a:r>
            <a:endParaRPr lang="en-US" dirty="0">
              <a:solidFill>
                <a:schemeClr val="bg1"/>
              </a:solidFill>
            </a:endParaRPr>
          </a:p>
        </p:txBody>
      </p:sp>
    </p:spTree>
    <p:extLst>
      <p:ext uri="{BB962C8B-B14F-4D97-AF65-F5344CB8AC3E}">
        <p14:creationId xmlns:p14="http://schemas.microsoft.com/office/powerpoint/2010/main" val="16756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511473" cy="827571"/>
          </a:xfrm>
        </p:spPr>
        <p:txBody>
          <a:bodyPr>
            <a:normAutofit fontScale="90000"/>
          </a:bodyPr>
          <a:lstStyle/>
          <a:p>
            <a:r>
              <a:rPr lang="en-US" dirty="0"/>
              <a:t>…Did alcohol re-legalization put an end to our alcohol problems? </a:t>
            </a:r>
          </a:p>
        </p:txBody>
      </p:sp>
      <p:sp>
        <p:nvSpPr>
          <p:cNvPr id="3" name="Content Placeholder 2"/>
          <p:cNvSpPr>
            <a:spLocks noGrp="1"/>
          </p:cNvSpPr>
          <p:nvPr>
            <p:ph idx="1"/>
          </p:nvPr>
        </p:nvSpPr>
        <p:spPr>
          <a:xfrm>
            <a:off x="152400" y="990600"/>
            <a:ext cx="9067800" cy="5829300"/>
          </a:xfrm>
        </p:spPr>
        <p:txBody>
          <a:bodyPr>
            <a:normAutofit lnSpcReduction="10000"/>
          </a:bodyPr>
          <a:lstStyle/>
          <a:p>
            <a:r>
              <a:rPr lang="en-US" sz="2000" dirty="0">
                <a:effectLst/>
              </a:rPr>
              <a:t>Alcohol = addictive drug - Majority of addicted individuals in US are addicted to alcohol</a:t>
            </a:r>
          </a:p>
          <a:p>
            <a:r>
              <a:rPr lang="en-US" sz="2000" dirty="0">
                <a:effectLst/>
              </a:rPr>
              <a:t>Alcohol = level I carcinogen – known to cause cancer</a:t>
            </a:r>
          </a:p>
          <a:p>
            <a:r>
              <a:rPr lang="en-US" sz="2000" dirty="0">
                <a:effectLst/>
              </a:rPr>
              <a:t>40 million individuals drink at risky/harmful levels</a:t>
            </a:r>
          </a:p>
          <a:p>
            <a:r>
              <a:rPr lang="en-US" sz="2000" dirty="0">
                <a:effectLst/>
              </a:rPr>
              <a:t>100,000 deaths due to alcohol annually – 3</a:t>
            </a:r>
            <a:r>
              <a:rPr lang="en-US" sz="2000" baseline="30000" dirty="0">
                <a:effectLst/>
              </a:rPr>
              <a:t>rd</a:t>
            </a:r>
            <a:r>
              <a:rPr lang="en-US" sz="2000" dirty="0">
                <a:effectLst/>
              </a:rPr>
              <a:t> leading cause preventable death</a:t>
            </a:r>
          </a:p>
          <a:p>
            <a:r>
              <a:rPr lang="en-US" sz="2000" dirty="0">
                <a:effectLst/>
              </a:rPr>
              <a:t>10,000 killed each year on roads in alcohol-related accidents - Hundreds of thousands more injured</a:t>
            </a:r>
          </a:p>
          <a:p>
            <a:r>
              <a:rPr lang="en-US" sz="2000" dirty="0">
                <a:effectLst/>
              </a:rPr>
              <a:t>Alcohol-related crashes cost taxpayers $100 billion; overall economic </a:t>
            </a:r>
            <a:r>
              <a:rPr lang="en-US" sz="2000" b="1" u="sng" dirty="0">
                <a:effectLst/>
              </a:rPr>
              <a:t>burden $250 billion </a:t>
            </a:r>
            <a:r>
              <a:rPr lang="en-US" sz="2000" dirty="0" smtClean="0">
                <a:effectLst/>
              </a:rPr>
              <a:t>(</a:t>
            </a:r>
            <a:r>
              <a:rPr lang="en-US" sz="2000" b="1" dirty="0" smtClean="0">
                <a:effectLst/>
              </a:rPr>
              <a:t>fed/state/local combined tax </a:t>
            </a:r>
            <a:r>
              <a:rPr lang="en-US" sz="2000" b="1" dirty="0">
                <a:effectLst/>
              </a:rPr>
              <a:t>revenue from alcohol </a:t>
            </a:r>
            <a:r>
              <a:rPr lang="en-US" sz="2000" b="1" u="sng" dirty="0">
                <a:effectLst/>
              </a:rPr>
              <a:t>sales = $</a:t>
            </a:r>
            <a:r>
              <a:rPr lang="en-US" sz="2000" b="1" u="sng" dirty="0" smtClean="0">
                <a:effectLst/>
              </a:rPr>
              <a:t>15 </a:t>
            </a:r>
            <a:r>
              <a:rPr lang="en-US" sz="2000" b="1" u="sng" dirty="0">
                <a:effectLst/>
              </a:rPr>
              <a:t>Billion</a:t>
            </a:r>
            <a:r>
              <a:rPr lang="en-US" sz="2000" dirty="0">
                <a:effectLst/>
              </a:rPr>
              <a:t>)</a:t>
            </a:r>
          </a:p>
          <a:p>
            <a:r>
              <a:rPr lang="en-US" sz="2000" b="1" u="sng" dirty="0">
                <a:effectLst/>
              </a:rPr>
              <a:t>3 Million alcohol-related arrests </a:t>
            </a:r>
            <a:r>
              <a:rPr lang="en-US" sz="2000" dirty="0">
                <a:effectLst/>
              </a:rPr>
              <a:t>annually (e.g., liquor violations; underage sales; drunk and disorderly/violence/domestic violence); Nearly 1.4 million arrested for  DUI</a:t>
            </a:r>
          </a:p>
          <a:p>
            <a:r>
              <a:rPr lang="en-US" sz="2000" dirty="0">
                <a:effectLst/>
              </a:rPr>
              <a:t>If “prohibition doesn’t work” it’s hard to make the case that Legalization is the solution…</a:t>
            </a:r>
            <a:endParaRPr lang="en-US" dirty="0">
              <a:effectLst/>
            </a:endParaRPr>
          </a:p>
          <a:p>
            <a:endParaRPr lang="en-US" dirty="0"/>
          </a:p>
        </p:txBody>
      </p:sp>
    </p:spTree>
    <p:extLst>
      <p:ext uri="{BB962C8B-B14F-4D97-AF65-F5344CB8AC3E}">
        <p14:creationId xmlns:p14="http://schemas.microsoft.com/office/powerpoint/2010/main" val="3474921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and harm	</a:t>
            </a:r>
            <a:endParaRPr lang="en-US" dirty="0"/>
          </a:p>
        </p:txBody>
      </p:sp>
      <p:sp>
        <p:nvSpPr>
          <p:cNvPr id="3" name="Content Placeholder 2"/>
          <p:cNvSpPr>
            <a:spLocks noGrp="1"/>
          </p:cNvSpPr>
          <p:nvPr>
            <p:ph idx="1"/>
          </p:nvPr>
        </p:nvSpPr>
        <p:spPr>
          <a:xfrm>
            <a:off x="838200" y="1828800"/>
            <a:ext cx="7511472" cy="4041162"/>
          </a:xfrm>
        </p:spPr>
        <p:txBody>
          <a:bodyPr/>
          <a:lstStyle/>
          <a:p>
            <a:r>
              <a:rPr lang="en-US" dirty="0" smtClean="0"/>
              <a:t>On alcohol containers, Why don’t we have “alcohol may cause addiction” or “alcohol causes cancer”?</a:t>
            </a:r>
            <a:endParaRPr lang="en-US" dirty="0"/>
          </a:p>
        </p:txBody>
      </p:sp>
    </p:spTree>
    <p:extLst>
      <p:ext uri="{BB962C8B-B14F-4D97-AF65-F5344CB8AC3E}">
        <p14:creationId xmlns:p14="http://schemas.microsoft.com/office/powerpoint/2010/main" val="800686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609600" y="1371600"/>
            <a:ext cx="7467599" cy="4800600"/>
            <a:chOff x="457200" y="1524000"/>
            <a:chExt cx="7829550" cy="4946540"/>
          </a:xfrm>
          <a:solidFill>
            <a:srgbClr val="FF0000"/>
          </a:solidFill>
        </p:grpSpPr>
        <p:sp>
          <p:nvSpPr>
            <p:cNvPr id="3" name="Oval 2"/>
            <p:cNvSpPr/>
            <p:nvPr/>
          </p:nvSpPr>
          <p:spPr>
            <a:xfrm>
              <a:off x="1447800" y="3962400"/>
              <a:ext cx="1905000"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Toxic Effects</a:t>
              </a:r>
            </a:p>
          </p:txBody>
        </p:sp>
        <p:sp>
          <p:nvSpPr>
            <p:cNvPr id="4" name="Oval 3"/>
            <p:cNvSpPr/>
            <p:nvPr/>
          </p:nvSpPr>
          <p:spPr>
            <a:xfrm>
              <a:off x="3595686" y="3276600"/>
              <a:ext cx="1995490"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intoxication</a:t>
              </a:r>
            </a:p>
          </p:txBody>
        </p:sp>
        <p:sp>
          <p:nvSpPr>
            <p:cNvPr id="5" name="Oval 4"/>
            <p:cNvSpPr/>
            <p:nvPr/>
          </p:nvSpPr>
          <p:spPr>
            <a:xfrm>
              <a:off x="5638798" y="3962400"/>
              <a:ext cx="2281238"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Addiction</a:t>
              </a:r>
            </a:p>
          </p:txBody>
        </p:sp>
        <p:sp>
          <p:nvSpPr>
            <p:cNvPr id="6" name="TextBox 5"/>
            <p:cNvSpPr txBox="1"/>
            <p:nvPr/>
          </p:nvSpPr>
          <p:spPr>
            <a:xfrm>
              <a:off x="457200" y="5516431"/>
              <a:ext cx="1485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Chronic Disease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tx1"/>
                </a:solidFill>
                <a:effectLst/>
                <a:uLnTx/>
                <a:uFillTx/>
              </a:endParaRPr>
            </a:p>
          </p:txBody>
        </p:sp>
        <p:sp>
          <p:nvSpPr>
            <p:cNvPr id="8" name="TextBox 7"/>
            <p:cNvSpPr txBox="1"/>
            <p:nvPr/>
          </p:nvSpPr>
          <p:spPr>
            <a:xfrm>
              <a:off x="2133600" y="5516432"/>
              <a:ext cx="2628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Accidents/injuries (acute disease)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tx1"/>
                </a:solidFill>
                <a:effectLst/>
                <a:uLnTx/>
                <a:uFillTx/>
              </a:endParaRPr>
            </a:p>
          </p:txBody>
        </p:sp>
        <p:sp>
          <p:nvSpPr>
            <p:cNvPr id="9" name="TextBox 8"/>
            <p:cNvSpPr txBox="1"/>
            <p:nvPr/>
          </p:nvSpPr>
          <p:spPr>
            <a:xfrm>
              <a:off x="5038725" y="5516431"/>
              <a:ext cx="1560513"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Acute social problems</a:t>
              </a:r>
            </a:p>
          </p:txBody>
        </p:sp>
        <p:sp>
          <p:nvSpPr>
            <p:cNvPr id="10" name="TextBox 9"/>
            <p:cNvSpPr txBox="1"/>
            <p:nvPr/>
          </p:nvSpPr>
          <p:spPr>
            <a:xfrm>
              <a:off x="6800850" y="5498060"/>
              <a:ext cx="1485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Chronic Social problems</a:t>
              </a:r>
            </a:p>
          </p:txBody>
        </p:sp>
        <p:sp>
          <p:nvSpPr>
            <p:cNvPr id="11" name="Rectangle 10"/>
            <p:cNvSpPr/>
            <p:nvPr/>
          </p:nvSpPr>
          <p:spPr>
            <a:xfrm>
              <a:off x="685800" y="1524000"/>
              <a:ext cx="2667000" cy="457200"/>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Patterns of use</a:t>
              </a:r>
            </a:p>
          </p:txBody>
        </p:sp>
        <p:sp>
          <p:nvSpPr>
            <p:cNvPr id="12" name="Rectangle 11"/>
            <p:cNvSpPr/>
            <p:nvPr/>
          </p:nvSpPr>
          <p:spPr>
            <a:xfrm>
              <a:off x="5400675" y="1524000"/>
              <a:ext cx="2667000" cy="457200"/>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Average volume</a:t>
              </a:r>
            </a:p>
          </p:txBody>
        </p:sp>
        <p:cxnSp>
          <p:nvCxnSpPr>
            <p:cNvPr id="14" name="Straight Arrow Connector 13"/>
            <p:cNvCxnSpPr>
              <a:stCxn id="11" idx="3"/>
              <a:endCxn id="12" idx="1"/>
            </p:cNvCxnSpPr>
            <p:nvPr/>
          </p:nvCxnSpPr>
          <p:spPr>
            <a:xfrm>
              <a:off x="3352800" y="1752600"/>
              <a:ext cx="2047875" cy="0"/>
            </a:xfrm>
            <a:prstGeom prst="straightConnector1">
              <a:avLst/>
            </a:prstGeom>
            <a:grpFill/>
            <a:ln>
              <a:solidFill>
                <a:schemeClr val="tx1"/>
              </a:solidFill>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3" idx="6"/>
              <a:endCxn id="5" idx="2"/>
            </p:cNvCxnSpPr>
            <p:nvPr/>
          </p:nvCxnSpPr>
          <p:spPr>
            <a:xfrm>
              <a:off x="3352800" y="4305300"/>
              <a:ext cx="2285998" cy="0"/>
            </a:xfrm>
            <a:prstGeom prst="straightConnector1">
              <a:avLst/>
            </a:prstGeom>
            <a:grpFill/>
            <a:ln>
              <a:solidFill>
                <a:schemeClr val="tx1"/>
              </a:solidFill>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1" idx="2"/>
              <a:endCxn id="3" idx="0"/>
            </p:cNvCxnSpPr>
            <p:nvPr/>
          </p:nvCxnSpPr>
          <p:spPr>
            <a:xfrm>
              <a:off x="2019300" y="1981200"/>
              <a:ext cx="381000" cy="198120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2" idx="2"/>
            </p:cNvCxnSpPr>
            <p:nvPr/>
          </p:nvCxnSpPr>
          <p:spPr>
            <a:xfrm>
              <a:off x="6734175" y="1981200"/>
              <a:ext cx="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6400800" y="1981200"/>
              <a:ext cx="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endCxn id="4" idx="0"/>
            </p:cNvCxnSpPr>
            <p:nvPr/>
          </p:nvCxnSpPr>
          <p:spPr>
            <a:xfrm>
              <a:off x="2967038" y="1981200"/>
              <a:ext cx="1626393" cy="129540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3276600" y="1981200"/>
              <a:ext cx="297180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1600201" y="4437972"/>
              <a:ext cx="4038599" cy="107846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endCxn id="9" idx="0"/>
            </p:cNvCxnSpPr>
            <p:nvPr/>
          </p:nvCxnSpPr>
          <p:spPr>
            <a:xfrm flipH="1">
              <a:off x="5818982" y="4648200"/>
              <a:ext cx="429421" cy="868231"/>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endCxn id="10" idx="0"/>
            </p:cNvCxnSpPr>
            <p:nvPr/>
          </p:nvCxnSpPr>
          <p:spPr>
            <a:xfrm>
              <a:off x="7005638" y="4648200"/>
              <a:ext cx="538163" cy="84986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H="1">
              <a:off x="1295400" y="4648200"/>
              <a:ext cx="647700" cy="868231"/>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 idx="7"/>
            </p:cNvCxnSpPr>
            <p:nvPr/>
          </p:nvCxnSpPr>
          <p:spPr>
            <a:xfrm flipV="1">
              <a:off x="3073819" y="3752172"/>
              <a:ext cx="521868" cy="310661"/>
            </a:xfrm>
            <a:prstGeom prst="straightConnector1">
              <a:avLst/>
            </a:prstGeom>
            <a:grpFill/>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endCxn id="5" idx="1"/>
            </p:cNvCxnSpPr>
            <p:nvPr/>
          </p:nvCxnSpPr>
          <p:spPr>
            <a:xfrm>
              <a:off x="5500688" y="3752172"/>
              <a:ext cx="472191" cy="310661"/>
            </a:xfrm>
            <a:prstGeom prst="straightConnector1">
              <a:avLst/>
            </a:prstGeom>
            <a:grpFill/>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grpSp>
      <p:sp>
        <p:nvSpPr>
          <p:cNvPr id="52" name="Rectangle 2"/>
          <p:cNvSpPr txBox="1">
            <a:spLocks noChangeArrowheads="1"/>
          </p:cNvSpPr>
          <p:nvPr/>
        </p:nvSpPr>
        <p:spPr bwMode="auto">
          <a:xfrm>
            <a:off x="482271" y="140020"/>
            <a:ext cx="7385981"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2pPr>
            <a:lvl3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3pPr>
            <a:lvl4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4pPr>
            <a:lvl5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5pPr>
            <a:lvl6pPr marL="4572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6pPr>
            <a:lvl7pPr marL="9144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7pPr>
            <a:lvl8pPr marL="13716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8pPr>
            <a:lvl9pPr marL="18288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j-lt"/>
                <a:ea typeface="+mj-ea"/>
                <a:cs typeface="+mj-cs"/>
              </a:rPr>
              <a:t>HOW COULD INCREASED USE OF MJ CAUSE HARM TO PUBLIC HEALTH</a:t>
            </a:r>
            <a:r>
              <a:rPr kumimoji="0" lang="en-US" sz="1800" b="0" i="0" u="none" strike="noStrike" kern="0" cap="none" spc="0" normalizeH="0" noProof="0" dirty="0">
                <a:ln>
                  <a:noFill/>
                </a:ln>
                <a:solidFill>
                  <a:schemeClr val="tx1"/>
                </a:solidFill>
                <a:effectLst/>
                <a:uLnTx/>
                <a:uFillTx/>
                <a:latin typeface="+mj-lt"/>
                <a:ea typeface="+mj-ea"/>
                <a:cs typeface="+mj-cs"/>
              </a:rPr>
              <a:t> AND PUBLIC SAFETY?</a:t>
            </a:r>
            <a:endParaRPr kumimoji="0" lang="en-US" sz="1800" b="0" i="0" u="none" strike="noStrike" kern="0" cap="none" spc="0" normalizeH="0" baseline="0" noProof="0" dirty="0">
              <a:ln>
                <a:noFill/>
              </a:ln>
              <a:solidFill>
                <a:schemeClr val="tx1"/>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j-lt"/>
                <a:ea typeface="+mj-ea"/>
                <a:cs typeface="+mj-cs"/>
              </a:rPr>
              <a:t>Toxicity, Intoxication, and Addiction</a:t>
            </a:r>
          </a:p>
        </p:txBody>
      </p:sp>
      <p:cxnSp>
        <p:nvCxnSpPr>
          <p:cNvPr id="56" name="Straight Arrow Connector 55"/>
          <p:cNvCxnSpPr>
            <a:endCxn id="8" idx="0"/>
          </p:cNvCxnSpPr>
          <p:nvPr/>
        </p:nvCxnSpPr>
        <p:spPr>
          <a:xfrm flipH="1">
            <a:off x="3462187" y="3815271"/>
            <a:ext cx="827636" cy="143097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58" name="Straight Arrow Connector 57"/>
          <p:cNvCxnSpPr/>
          <p:nvPr/>
        </p:nvCxnSpPr>
        <p:spPr>
          <a:xfrm>
            <a:off x="4732736" y="3830067"/>
            <a:ext cx="791270" cy="1391465"/>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139303" y="6347549"/>
            <a:ext cx="2034531" cy="276999"/>
          </a:xfrm>
          <a:prstGeom prst="rect">
            <a:avLst/>
          </a:prstGeom>
        </p:spPr>
        <p:txBody>
          <a:bodyPr wrap="none">
            <a:spAutoFit/>
          </a:bodyPr>
          <a:lstStyle/>
          <a:p>
            <a:r>
              <a:rPr lang="en-US" sz="1200" kern="0" dirty="0"/>
              <a:t>Source: </a:t>
            </a:r>
            <a:r>
              <a:rPr lang="en-US" sz="1200" kern="0" dirty="0" err="1"/>
              <a:t>Babor</a:t>
            </a:r>
            <a:r>
              <a:rPr lang="en-US" sz="1200" kern="0" dirty="0"/>
              <a:t> et al, 2010</a:t>
            </a:r>
            <a:endParaRPr lang="en-US" sz="1200" dirty="0"/>
          </a:p>
        </p:txBody>
      </p:sp>
    </p:spTree>
    <p:extLst>
      <p:ext uri="{BB962C8B-B14F-4D97-AF65-F5344CB8AC3E}">
        <p14:creationId xmlns:p14="http://schemas.microsoft.com/office/powerpoint/2010/main" val="344065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2667000"/>
            <a:ext cx="3816728" cy="1182647"/>
          </a:xfrm>
          <a:prstGeom prst="rect">
            <a:avLst/>
          </a:prstGeom>
        </p:spPr>
      </p:pic>
    </p:spTree>
    <p:extLst>
      <p:ext uri="{BB962C8B-B14F-4D97-AF65-F5344CB8AC3E}">
        <p14:creationId xmlns:p14="http://schemas.microsoft.com/office/powerpoint/2010/main" val="185673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MJ?</a:t>
            </a:r>
          </a:p>
        </p:txBody>
      </p:sp>
      <p:sp>
        <p:nvSpPr>
          <p:cNvPr id="3" name="Content Placeholder 2"/>
          <p:cNvSpPr>
            <a:spLocks noGrp="1"/>
          </p:cNvSpPr>
          <p:nvPr>
            <p:ph idx="1"/>
          </p:nvPr>
        </p:nvSpPr>
        <p:spPr>
          <a:xfrm>
            <a:off x="806680" y="2209800"/>
            <a:ext cx="7511472" cy="4041162"/>
          </a:xfrm>
        </p:spPr>
        <p:txBody>
          <a:bodyPr/>
          <a:lstStyle/>
          <a:p>
            <a:r>
              <a:rPr lang="en-US" dirty="0"/>
              <a:t>Is the common name for the cannabis sativa plant which contains Psychoactive effects through a variety of cannabinols, notably Delta-9 THC, and </a:t>
            </a:r>
            <a:r>
              <a:rPr lang="en-US" dirty="0" err="1"/>
              <a:t>cannabidiol</a:t>
            </a:r>
            <a:endParaRPr lang="en-US" dirty="0"/>
          </a:p>
          <a:p>
            <a:r>
              <a:rPr lang="en-US" dirty="0"/>
              <a:t>Most commonly inhaled through the lungs, It produces mild euphoria, mood enhancement, relaxation; higher/regular use produces intoxication, slowed cognition/memory impairment(Short-term memory/working memory) increased anxiety/paranoia/psychosis, hallucinations, addiction</a:t>
            </a:r>
          </a:p>
          <a:p>
            <a:r>
              <a:rPr lang="en-US" dirty="0"/>
              <a:t>Can increase the likelihood of accidents/MJ-related  deaths but Unlikely to produce od related mortality directly</a:t>
            </a:r>
          </a:p>
          <a:p>
            <a:r>
              <a:rPr lang="en-US" dirty="0"/>
              <a:t>May be neurotoxic in higher doses; developing teen brain appears more susceptible to negative impacts than older adult users</a:t>
            </a:r>
          </a:p>
        </p:txBody>
      </p:sp>
      <p:pic>
        <p:nvPicPr>
          <p:cNvPr id="4" name="Picture 3"/>
          <p:cNvPicPr>
            <a:picLocks noChangeAspect="1"/>
          </p:cNvPicPr>
          <p:nvPr/>
        </p:nvPicPr>
        <p:blipFill>
          <a:blip r:embed="rId2"/>
          <a:stretch>
            <a:fillRect/>
          </a:stretch>
        </p:blipFill>
        <p:spPr>
          <a:xfrm>
            <a:off x="5129420" y="230053"/>
            <a:ext cx="3200400" cy="1850898"/>
          </a:xfrm>
          <a:prstGeom prst="rect">
            <a:avLst/>
          </a:prstGeom>
        </p:spPr>
      </p:pic>
    </p:spTree>
    <p:extLst>
      <p:ext uri="{BB962C8B-B14F-4D97-AF65-F5344CB8AC3E}">
        <p14:creationId xmlns:p14="http://schemas.microsoft.com/office/powerpoint/2010/main" val="116689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729523" cy="1371600"/>
          </a:xfrm>
        </p:spPr>
        <p:txBody>
          <a:bodyPr/>
          <a:lstStyle/>
          <a:p>
            <a:r>
              <a:rPr lang="en-US" dirty="0"/>
              <a:t>Addictiveness of marijuana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3423610"/>
              </p:ext>
            </p:extLst>
          </p:nvPr>
        </p:nvGraphicFramePr>
        <p:xfrm>
          <a:off x="2971800" y="792163"/>
          <a:ext cx="5715000" cy="477043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a:xfrm>
            <a:off x="457201" y="2362200"/>
            <a:ext cx="2139696" cy="4011967"/>
          </a:xfrm>
        </p:spPr>
        <p:txBody>
          <a:bodyPr>
            <a:normAutofit/>
          </a:bodyPr>
          <a:lstStyle/>
          <a:p>
            <a:r>
              <a:rPr lang="en-US" dirty="0"/>
              <a:t>“Adolescents, especially troubled ones, and people with psychiatric disorders (including substance abuse) appear more likely than the general population to become dependent on marijuana… ”</a:t>
            </a:r>
          </a:p>
          <a:p>
            <a:endParaRPr lang="en-US" dirty="0"/>
          </a:p>
          <a:p>
            <a:r>
              <a:rPr lang="en-US" dirty="0"/>
              <a:t>-- Institute of Medicine</a:t>
            </a:r>
          </a:p>
        </p:txBody>
      </p:sp>
      <p:sp>
        <p:nvSpPr>
          <p:cNvPr id="6" name="TextBox 5"/>
          <p:cNvSpPr txBox="1"/>
          <p:nvPr/>
        </p:nvSpPr>
        <p:spPr>
          <a:xfrm>
            <a:off x="2819400" y="5796171"/>
            <a:ext cx="6204439" cy="1061829"/>
          </a:xfrm>
          <a:prstGeom prst="rect">
            <a:avLst/>
          </a:prstGeom>
          <a:noFill/>
        </p:spPr>
        <p:txBody>
          <a:bodyPr wrap="square" rtlCol="0">
            <a:spAutoFit/>
          </a:bodyPr>
          <a:lstStyle/>
          <a:p>
            <a:r>
              <a:rPr lang="en-US" sz="900" dirty="0"/>
              <a:t>Anthony, J.; Warner, L.A.; and Kessler, R.C. </a:t>
            </a:r>
            <a:r>
              <a:rPr lang="en-US" sz="900" i="1" dirty="0"/>
              <a:t>Comparative epidemiology of dependence on tobacco, alcohol, controlled substances, and inhalants: Basic findings from the National Comorbidity      Survey. </a:t>
            </a:r>
            <a:r>
              <a:rPr lang="en-US" sz="900" dirty="0" err="1"/>
              <a:t>Exp</a:t>
            </a:r>
            <a:r>
              <a:rPr lang="en-US" sz="900" dirty="0"/>
              <a:t> </a:t>
            </a:r>
            <a:r>
              <a:rPr lang="en-US" sz="900" dirty="0" err="1"/>
              <a:t>Clin</a:t>
            </a:r>
            <a:r>
              <a:rPr lang="en-US" sz="900" dirty="0"/>
              <a:t> </a:t>
            </a:r>
            <a:r>
              <a:rPr lang="en-US" sz="900" dirty="0" err="1"/>
              <a:t>Psychopharmacol</a:t>
            </a:r>
            <a:r>
              <a:rPr lang="en-US" sz="900" dirty="0"/>
              <a:t> 2:244–268, 1994; </a:t>
            </a:r>
          </a:p>
          <a:p>
            <a:r>
              <a:rPr lang="en-US" sz="900" dirty="0"/>
              <a:t>Hall, W.; and </a:t>
            </a:r>
            <a:r>
              <a:rPr lang="en-US" sz="900" dirty="0" err="1"/>
              <a:t>Degenhardt</a:t>
            </a:r>
            <a:r>
              <a:rPr lang="en-US" sz="900" dirty="0"/>
              <a:t>, L. </a:t>
            </a:r>
            <a:r>
              <a:rPr lang="en-US" sz="900" i="1" dirty="0"/>
              <a:t>Adverse health effects of non-medical cannabis use. </a:t>
            </a:r>
            <a:r>
              <a:rPr lang="en-US" sz="900" dirty="0"/>
              <a:t>Lancet 374:1383–1391, 2009;</a:t>
            </a:r>
          </a:p>
          <a:p>
            <a:r>
              <a:rPr lang="en-US" sz="900" dirty="0"/>
              <a:t>Hall, W. </a:t>
            </a:r>
            <a:r>
              <a:rPr lang="en-US" sz="900" i="1" dirty="0"/>
              <a:t>The adverse health effects of cannabis use: What are they, and what are their implications for policy? </a:t>
            </a:r>
            <a:r>
              <a:rPr lang="en-US" sz="900" dirty="0" err="1"/>
              <a:t>Int</a:t>
            </a:r>
            <a:r>
              <a:rPr lang="en-US" sz="900" dirty="0"/>
              <a:t> J of Drug Policy 20:458–466, 2009</a:t>
            </a:r>
          </a:p>
          <a:p>
            <a:endParaRPr lang="en-US" sz="900" dirty="0"/>
          </a:p>
        </p:txBody>
      </p:sp>
    </p:spTree>
    <p:extLst>
      <p:ext uri="{BB962C8B-B14F-4D97-AF65-F5344CB8AC3E}">
        <p14:creationId xmlns:p14="http://schemas.microsoft.com/office/powerpoint/2010/main" val="2857447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84" y="381000"/>
            <a:ext cx="8686800" cy="745067"/>
          </a:xfrm>
        </p:spPr>
        <p:txBody>
          <a:bodyPr>
            <a:normAutofit/>
          </a:bodyPr>
          <a:lstStyle/>
          <a:p>
            <a:r>
              <a:rPr lang="en-US" sz="1956" dirty="0"/>
              <a:t>Past year initiates of specific drugs UNITED STATES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B4935A81-FF43-4E9B-A58C-8FE5076ED7F4}" type="slidenum">
              <a:rPr lang="en-US" smtClean="0">
                <a:solidFill>
                  <a:srgbClr val="F0A22E">
                    <a:shade val="75000"/>
                  </a:srgbClr>
                </a:solidFill>
              </a:rPr>
              <a:pPr>
                <a:defRPr/>
              </a:pPr>
              <a:t>31</a:t>
            </a:fld>
            <a:endParaRPr lang="en-US">
              <a:solidFill>
                <a:srgbClr val="F0A22E">
                  <a:shade val="75000"/>
                </a:srgb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16" y="1777999"/>
            <a:ext cx="83058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rot="16200000">
            <a:off x="536016" y="3426386"/>
            <a:ext cx="3652372" cy="609600"/>
          </a:xfrm>
          <a:prstGeom prst="ellipse">
            <a:avLst/>
          </a:prstGeom>
          <a:noFill/>
          <a:ln>
            <a:solidFill>
              <a:srgbClr val="C30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4261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4935A81-FF43-4E9B-A58C-8FE5076ED7F4}" type="slidenum">
              <a:rPr lang="en-US" smtClean="0">
                <a:solidFill>
                  <a:srgbClr val="F0A22E">
                    <a:shade val="75000"/>
                  </a:srgbClr>
                </a:solidFill>
              </a:rPr>
              <a:pPr>
                <a:defRPr/>
              </a:pPr>
              <a:t>32</a:t>
            </a:fld>
            <a:endParaRPr lang="en-US">
              <a:solidFill>
                <a:srgbClr val="F0A22E">
                  <a:shade val="75000"/>
                </a:srgbClr>
              </a:solidFill>
            </a:endParaRPr>
          </a:p>
        </p:txBody>
      </p:sp>
      <p:grpSp>
        <p:nvGrpSpPr>
          <p:cNvPr id="6" name="Group 5"/>
          <p:cNvGrpSpPr/>
          <p:nvPr/>
        </p:nvGrpSpPr>
        <p:grpSpPr>
          <a:xfrm>
            <a:off x="383082" y="576695"/>
            <a:ext cx="8382001" cy="5664203"/>
            <a:chOff x="180973" y="476249"/>
            <a:chExt cx="9429751" cy="6372228"/>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49" y="476252"/>
              <a:ext cx="9172575"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314450" y="2085975"/>
              <a:ext cx="1676400" cy="533400"/>
            </a:xfrm>
            <a:prstGeom prst="ellipse">
              <a:avLst/>
            </a:prstGeom>
            <a:noFill/>
            <a:ln>
              <a:solidFill>
                <a:srgbClr val="C30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3" y="476249"/>
              <a:ext cx="9172575"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1104899" y="1653115"/>
              <a:ext cx="1676400" cy="533400"/>
            </a:xfrm>
            <a:prstGeom prst="ellipse">
              <a:avLst/>
            </a:prstGeom>
            <a:noFill/>
            <a:ln>
              <a:solidFill>
                <a:srgbClr val="C30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2732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4935A81-FF43-4E9B-A58C-8FE5076ED7F4}" type="slidenum">
              <a:rPr lang="en-US" smtClean="0"/>
              <a:pPr>
                <a:defRPr/>
              </a:pPr>
              <a:t>33</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208459"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95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21656" y="409733"/>
            <a:ext cx="5500688" cy="6038534"/>
          </a:xfrm>
          <a:prstGeom prst="rect">
            <a:avLst/>
          </a:prstGeom>
          <a:noFill/>
          <a:ln w="9525">
            <a:noFill/>
            <a:miter lim="800000"/>
            <a:headEnd/>
            <a:tailEnd/>
          </a:ln>
        </p:spPr>
      </p:pic>
    </p:spTree>
    <p:extLst>
      <p:ext uri="{BB962C8B-B14F-4D97-AF65-F5344CB8AC3E}">
        <p14:creationId xmlns:p14="http://schemas.microsoft.com/office/powerpoint/2010/main" val="2334732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067800" cy="1312480"/>
          </a:xfrm>
        </p:spPr>
        <p:txBody>
          <a:bodyPr>
            <a:normAutofit/>
          </a:bodyPr>
          <a:lstStyle/>
          <a:p>
            <a:r>
              <a:rPr lang="en-US" sz="3600" dirty="0">
                <a:latin typeface="Times New Roman" pitchFamily="18" charset="0"/>
                <a:cs typeface="Times New Roman" pitchFamily="18" charset="0"/>
              </a:rPr>
              <a:t>Past Year </a:t>
            </a:r>
            <a:r>
              <a:rPr lang="en-US" sz="3600" i="1" dirty="0">
                <a:latin typeface="Times New Roman" pitchFamily="18" charset="0"/>
                <a:cs typeface="Times New Roman" pitchFamily="18" charset="0"/>
              </a:rPr>
              <a:t>DSM-IV </a:t>
            </a:r>
            <a:r>
              <a:rPr lang="en-US" sz="3600" dirty="0">
                <a:latin typeface="Times New Roman" pitchFamily="18" charset="0"/>
                <a:cs typeface="Times New Roman" pitchFamily="18" charset="0"/>
              </a:rPr>
              <a:t>Marijuana Use Disorder</a:t>
            </a:r>
          </a:p>
        </p:txBody>
      </p:sp>
      <p:sp>
        <p:nvSpPr>
          <p:cNvPr id="4" name="Content Placeholder 3"/>
          <p:cNvSpPr>
            <a:spLocks noGrp="1"/>
          </p:cNvSpPr>
          <p:nvPr>
            <p:ph sz="half" idx="2"/>
          </p:nvPr>
        </p:nvSpPr>
        <p:spPr>
          <a:xfrm>
            <a:off x="5943600" y="1600200"/>
            <a:ext cx="2743200" cy="4525963"/>
          </a:xfrm>
        </p:spPr>
        <p:txBody>
          <a:bodyPr>
            <a:normAutofit/>
          </a:bodyPr>
          <a:lstStyle/>
          <a:p>
            <a:endParaRPr lang="en-US" sz="2400" dirty="0">
              <a:latin typeface="Times New Roman" pitchFamily="18" charset="0"/>
              <a:cs typeface="Times New Roman" pitchFamily="18" charset="0"/>
            </a:endParaRPr>
          </a:p>
          <a:p>
            <a:pPr>
              <a:buNone/>
            </a:pPr>
            <a:endParaRPr lang="en-US" sz="2400" dirty="0">
              <a:latin typeface="Times New Roman" pitchFamily="18" charset="0"/>
              <a:cs typeface="Times New Roman" pitchFamily="18" charset="0"/>
            </a:endParaRPr>
          </a:p>
        </p:txBody>
      </p:sp>
      <p:pic>
        <p:nvPicPr>
          <p:cNvPr id="3076" name="Picture 4"/>
          <p:cNvPicPr>
            <a:picLocks noGrp="1" noChangeAspect="1" noChangeArrowheads="1"/>
          </p:cNvPicPr>
          <p:nvPr>
            <p:ph sz="half" idx="1"/>
          </p:nvPr>
        </p:nvPicPr>
        <p:blipFill>
          <a:blip r:embed="rId3" cstate="print"/>
          <a:srcRect/>
          <a:stretch>
            <a:fillRect/>
          </a:stretch>
        </p:blipFill>
        <p:spPr bwMode="auto">
          <a:xfrm>
            <a:off x="1371600" y="1219200"/>
            <a:ext cx="6400800" cy="5156200"/>
          </a:xfrm>
          <a:prstGeom prst="rect">
            <a:avLst/>
          </a:prstGeom>
          <a:noFill/>
          <a:ln w="9525">
            <a:noFill/>
            <a:miter lim="800000"/>
            <a:headEnd/>
            <a:tailEnd/>
          </a:ln>
        </p:spPr>
      </p:pic>
    </p:spTree>
    <p:extLst>
      <p:ext uri="{BB962C8B-B14F-4D97-AF65-F5344CB8AC3E}">
        <p14:creationId xmlns:p14="http://schemas.microsoft.com/office/powerpoint/2010/main" val="592610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4600" y="2895600"/>
            <a:ext cx="4343400" cy="1403165"/>
          </a:xfrm>
          <a:prstGeom prst="rect">
            <a:avLst/>
          </a:prstGeom>
        </p:spPr>
      </p:pic>
    </p:spTree>
    <p:extLst>
      <p:ext uri="{BB962C8B-B14F-4D97-AF65-F5344CB8AC3E}">
        <p14:creationId xmlns:p14="http://schemas.microsoft.com/office/powerpoint/2010/main" val="3871909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296400" cy="7609114"/>
          </a:xfrm>
          <a:prstGeom prst="rect">
            <a:avLst/>
          </a:prstGeom>
        </p:spPr>
      </p:pic>
      <p:pic>
        <p:nvPicPr>
          <p:cNvPr id="6" name="Picture 5"/>
          <p:cNvPicPr>
            <a:picLocks noChangeAspect="1"/>
          </p:cNvPicPr>
          <p:nvPr/>
        </p:nvPicPr>
        <p:blipFill>
          <a:blip r:embed="rId3"/>
          <a:stretch>
            <a:fillRect/>
          </a:stretch>
        </p:blipFill>
        <p:spPr>
          <a:xfrm>
            <a:off x="7516791" y="2133600"/>
            <a:ext cx="1714500" cy="2286000"/>
          </a:xfrm>
          <a:prstGeom prst="rect">
            <a:avLst/>
          </a:prstGeom>
        </p:spPr>
      </p:pic>
      <p:sp>
        <p:nvSpPr>
          <p:cNvPr id="7" name="TextBox 6"/>
          <p:cNvSpPr txBox="1"/>
          <p:nvPr/>
        </p:nvSpPr>
        <p:spPr>
          <a:xfrm>
            <a:off x="173059" y="4192222"/>
            <a:ext cx="9002691" cy="3108543"/>
          </a:xfrm>
          <a:prstGeom prst="rect">
            <a:avLst/>
          </a:prstGeom>
          <a:solidFill>
            <a:srgbClr val="C00000"/>
          </a:solidFill>
        </p:spPr>
        <p:txBody>
          <a:bodyPr wrap="square" rtlCol="0">
            <a:spAutoFit/>
          </a:bodyPr>
          <a:lstStyle/>
          <a:p>
            <a:r>
              <a:rPr lang="en-US" sz="2800" u="sng" dirty="0"/>
              <a:t>1. First Analysis (k=33)</a:t>
            </a:r>
          </a:p>
          <a:p>
            <a:r>
              <a:rPr lang="en-US" sz="2800" dirty="0"/>
              <a:t>Results: Neurocognitive deficits in most domains of functioning present early during abstinence</a:t>
            </a:r>
          </a:p>
          <a:p>
            <a:endParaRPr lang="en-US" sz="2800" dirty="0"/>
          </a:p>
          <a:p>
            <a:r>
              <a:rPr lang="en-US" sz="2800" u="sng" dirty="0"/>
              <a:t>2. Second Sub-Analysis (k-13)</a:t>
            </a:r>
          </a:p>
          <a:p>
            <a:r>
              <a:rPr lang="en-US" sz="2800" dirty="0"/>
              <a:t>Results: Not present after 25 or more days of abstinence</a:t>
            </a:r>
          </a:p>
        </p:txBody>
      </p:sp>
    </p:spTree>
    <p:extLst>
      <p:ext uri="{BB962C8B-B14F-4D97-AF65-F5344CB8AC3E}">
        <p14:creationId xmlns:p14="http://schemas.microsoft.com/office/powerpoint/2010/main" val="3962116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723900" y="4940300"/>
            <a:ext cx="7696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a:t>MJ users, particularly early-onset users (&lt;16), show impaired learning compared to non-users</a:t>
            </a:r>
          </a:p>
          <a:p>
            <a:pPr>
              <a:buFont typeface="Arial" panose="020B0604020202020204" pitchFamily="34" charset="0"/>
              <a:buChar char="•"/>
            </a:pPr>
            <a:r>
              <a:rPr lang="en-US" altLang="en-US"/>
              <a:t>Could mean students using MJ regularly could have difficulty attending to and learning new information</a:t>
            </a:r>
          </a:p>
        </p:txBody>
      </p:sp>
      <p:sp>
        <p:nvSpPr>
          <p:cNvPr id="16386" name="Title 1"/>
          <p:cNvSpPr txBox="1">
            <a:spLocks/>
          </p:cNvSpPr>
          <p:nvPr/>
        </p:nvSpPr>
        <p:spPr bwMode="auto">
          <a:xfrm>
            <a:off x="762000" y="22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4000" b="0">
                <a:solidFill>
                  <a:schemeClr val="tx2"/>
                </a:solidFill>
              </a:rPr>
              <a:t>Marijuana Users Show Worse Performance on a Memory Test </a:t>
            </a:r>
          </a:p>
        </p:txBody>
      </p:sp>
      <p:pic>
        <p:nvPicPr>
          <p:cNvPr id="16387" name="Picture 2" descr="C:\Users\rms76\Dropbox\Grants\K_Zinberg\K\K Figures\CONvMJ_earlyvslate_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8950" y="1316038"/>
            <a:ext cx="548005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1378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685800" y="228600"/>
            <a:ext cx="7772400" cy="990600"/>
          </a:xfrm>
        </p:spPr>
        <p:txBody>
          <a:bodyPr/>
          <a:lstStyle/>
          <a:p>
            <a:r>
              <a:rPr lang="en-US" altLang="en-US"/>
              <a:t>What Happens After 30 days of Abstinence?</a:t>
            </a:r>
          </a:p>
        </p:txBody>
      </p:sp>
      <p:sp>
        <p:nvSpPr>
          <p:cNvPr id="17410" name="Content Placeholder 2"/>
          <p:cNvSpPr>
            <a:spLocks noGrp="1"/>
          </p:cNvSpPr>
          <p:nvPr>
            <p:ph idx="1"/>
          </p:nvPr>
        </p:nvSpPr>
        <p:spPr>
          <a:xfrm>
            <a:off x="304800" y="1524000"/>
            <a:ext cx="4495800" cy="1219200"/>
          </a:xfrm>
        </p:spPr>
        <p:txBody>
          <a:bodyPr>
            <a:normAutofit fontScale="77500" lnSpcReduction="20000"/>
          </a:bodyPr>
          <a:lstStyle/>
          <a:p>
            <a:pPr>
              <a:spcBef>
                <a:spcPct val="0"/>
              </a:spcBef>
            </a:pPr>
            <a:r>
              <a:rPr lang="en-US" altLang="en-US"/>
              <a:t>Psychiatric</a:t>
            </a:r>
          </a:p>
          <a:p>
            <a:pPr lvl="1">
              <a:spcBef>
                <a:spcPct val="0"/>
              </a:spcBef>
            </a:pPr>
            <a:r>
              <a:rPr lang="en-US" altLang="en-US"/>
              <a:t>Improvement in mood</a:t>
            </a:r>
          </a:p>
          <a:p>
            <a:pPr>
              <a:spcBef>
                <a:spcPct val="0"/>
              </a:spcBef>
            </a:pPr>
            <a:r>
              <a:rPr lang="en-US" altLang="en-US"/>
              <a:t>Cognition</a:t>
            </a:r>
          </a:p>
          <a:p>
            <a:pPr lvl="1">
              <a:spcBef>
                <a:spcPct val="0"/>
              </a:spcBef>
            </a:pPr>
            <a:r>
              <a:rPr lang="en-US" altLang="en-US"/>
              <a:t>↑ attention</a:t>
            </a:r>
          </a:p>
          <a:p>
            <a:pPr lvl="1">
              <a:spcBef>
                <a:spcPct val="0"/>
              </a:spcBef>
            </a:pPr>
            <a:r>
              <a:rPr lang="en-US" altLang="en-US"/>
              <a:t>↑ executive functions</a:t>
            </a:r>
          </a:p>
        </p:txBody>
      </p:sp>
      <p:sp>
        <p:nvSpPr>
          <p:cNvPr id="17411"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726C8B58-37D4-4E36-8EFD-CE277DB8A205}" type="slidenum">
              <a:rPr lang="en-US" altLang="en-US" sz="1400" b="0"/>
              <a:pPr/>
              <a:t>39</a:t>
            </a:fld>
            <a:endParaRPr lang="en-US" altLang="en-US" sz="1400" b="0"/>
          </a:p>
        </p:txBody>
      </p:sp>
      <p:pic>
        <p:nvPicPr>
          <p:cNvPr id="17412" name="Picture 6" descr="Capture.JPG"/>
          <p:cNvPicPr>
            <a:picLocks noChangeAspect="1"/>
          </p:cNvPicPr>
          <p:nvPr/>
        </p:nvPicPr>
        <p:blipFill>
          <a:blip r:embed="rId2">
            <a:extLst>
              <a:ext uri="{28A0092B-C50C-407E-A947-70E740481C1C}">
                <a14:useLocalDpi xmlns:a14="http://schemas.microsoft.com/office/drawing/2010/main" val="0"/>
              </a:ext>
            </a:extLst>
          </a:blip>
          <a:srcRect t="5084" b="5946"/>
          <a:stretch>
            <a:fillRect/>
          </a:stretch>
        </p:blipFill>
        <p:spPr bwMode="auto">
          <a:xfrm>
            <a:off x="5029200" y="1447800"/>
            <a:ext cx="2667000" cy="23193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p:nvPr/>
        </p:nvGraphicFramePr>
        <p:xfrm>
          <a:off x="5105400" y="3886200"/>
          <a:ext cx="2743200" cy="2746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1600200" y="3810000"/>
          <a:ext cx="2895600" cy="289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544008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66" y="0"/>
            <a:ext cx="9158698" cy="6849979"/>
          </a:xfrm>
          <a:prstGeom prst="rect">
            <a:avLst/>
          </a:prstGeom>
        </p:spPr>
      </p:pic>
      <p:sp>
        <p:nvSpPr>
          <p:cNvPr id="5" name="TextBox 4"/>
          <p:cNvSpPr txBox="1"/>
          <p:nvPr/>
        </p:nvSpPr>
        <p:spPr>
          <a:xfrm>
            <a:off x="3733800" y="1219200"/>
            <a:ext cx="3656770" cy="646331"/>
          </a:xfrm>
          <a:prstGeom prst="rect">
            <a:avLst/>
          </a:prstGeom>
          <a:solidFill>
            <a:srgbClr val="C00000"/>
          </a:solidFill>
        </p:spPr>
        <p:txBody>
          <a:bodyPr wrap="none" rtlCol="0">
            <a:spAutoFit/>
          </a:bodyPr>
          <a:lstStyle/>
          <a:p>
            <a:r>
              <a:rPr lang="en-US" dirty="0"/>
              <a:t>MJ is popular around the world</a:t>
            </a:r>
          </a:p>
          <a:p>
            <a:r>
              <a:rPr lang="en-US" dirty="0"/>
              <a:t>…</a:t>
            </a:r>
          </a:p>
        </p:txBody>
      </p:sp>
    </p:spTree>
    <p:extLst>
      <p:ext uri="{BB962C8B-B14F-4D97-AF65-F5344CB8AC3E}">
        <p14:creationId xmlns:p14="http://schemas.microsoft.com/office/powerpoint/2010/main" val="177917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AutoShape 2" descr="http://www.loni.ucla.edu/~thompson/DEVEL/5to20_NormalDevelopment.jpg"/>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endParaRPr lang="en-US" dirty="0"/>
          </a:p>
        </p:txBody>
      </p:sp>
      <p:sp>
        <p:nvSpPr>
          <p:cNvPr id="5" name="AutoShape 4" descr="http://www.loni.ucla.edu/~thompson/DEVEL/5to20_NormalDevelopment.jp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6" name="AutoShape 6" descr="http://www.loni.ucla.edu/~thompson/DEVEL/5to20_NormalDevelopment.jp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7" name="AutoShape 8" descr="http://www.loni.ucla.edu/~thompson/DEVEL/5to20_NormalDevelopment.jpg"/>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83" y="228600"/>
            <a:ext cx="8534400" cy="636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46200" y="381000"/>
            <a:ext cx="2628900" cy="11310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ysClr val="windowText" lastClr="000000"/>
                </a:solidFill>
                <a:effectLst/>
                <a:uLnTx/>
                <a:uFillTx/>
              </a:rPr>
              <a:t>Pre-frontal cortex associated with weighing pros/cons, impulse control, judgment, abstract reasoning, planning last to develop…</a:t>
            </a:r>
          </a:p>
        </p:txBody>
      </p:sp>
      <p:sp>
        <p:nvSpPr>
          <p:cNvPr id="9" name="TextBox 8"/>
          <p:cNvSpPr txBox="1"/>
          <p:nvPr/>
        </p:nvSpPr>
        <p:spPr>
          <a:xfrm>
            <a:off x="12700" y="5117923"/>
            <a:ext cx="3886200" cy="163121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1"/>
                </a:solidFill>
                <a:effectLst/>
                <a:uLnTx/>
                <a:uFillTx/>
              </a:rPr>
              <a:t>There are “critical” periods in brain development wherein substances can have more profound developmental effects…</a:t>
            </a:r>
          </a:p>
        </p:txBody>
      </p:sp>
    </p:spTree>
    <p:extLst>
      <p:ext uri="{BB962C8B-B14F-4D97-AF65-F5344CB8AC3E}">
        <p14:creationId xmlns:p14="http://schemas.microsoft.com/office/powerpoint/2010/main" val="316086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66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982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64"/>
            <a:ext cx="9144000" cy="687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1 3"/>
          <p:cNvSpPr/>
          <p:nvPr/>
        </p:nvSpPr>
        <p:spPr>
          <a:xfrm>
            <a:off x="228600" y="2133600"/>
            <a:ext cx="2667000" cy="2590800"/>
          </a:xfrm>
          <a:prstGeom prst="borderCallout1">
            <a:avLst>
              <a:gd name="adj1" fmla="val 51008"/>
              <a:gd name="adj2" fmla="val 101191"/>
              <a:gd name="adj3" fmla="val -22984"/>
              <a:gd name="adj4" fmla="val 1283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Even when recent MJ use was taken into account along with other confounds heavy use during </a:t>
            </a:r>
            <a:r>
              <a:rPr lang="en-US" b="1" u="sng" dirty="0"/>
              <a:t>teen years </a:t>
            </a:r>
            <a:r>
              <a:rPr lang="en-US" dirty="0"/>
              <a:t>was associated with an 8 point drop in IQ</a:t>
            </a:r>
          </a:p>
        </p:txBody>
      </p:sp>
    </p:spTree>
    <p:extLst>
      <p:ext uri="{BB962C8B-B14F-4D97-AF65-F5344CB8AC3E}">
        <p14:creationId xmlns:p14="http://schemas.microsoft.com/office/powerpoint/2010/main" val="1475435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034257" cy="6858000"/>
          </a:xfrm>
          <a:prstGeom prst="rect">
            <a:avLst/>
          </a:prstGeom>
        </p:spPr>
      </p:pic>
    </p:spTree>
    <p:extLst>
      <p:ext uri="{BB962C8B-B14F-4D97-AF65-F5344CB8AC3E}">
        <p14:creationId xmlns:p14="http://schemas.microsoft.com/office/powerpoint/2010/main" val="3059046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903228"/>
          </a:xfrm>
          <a:prstGeom prst="rect">
            <a:avLst/>
          </a:prstGeom>
        </p:spPr>
      </p:pic>
      <p:sp>
        <p:nvSpPr>
          <p:cNvPr id="6" name="TextBox 5"/>
          <p:cNvSpPr txBox="1"/>
          <p:nvPr/>
        </p:nvSpPr>
        <p:spPr>
          <a:xfrm>
            <a:off x="16407" y="4853673"/>
            <a:ext cx="5729454" cy="2031325"/>
          </a:xfrm>
          <a:prstGeom prst="rect">
            <a:avLst/>
          </a:prstGeom>
          <a:solidFill>
            <a:srgbClr val="C00000"/>
          </a:solidFill>
        </p:spPr>
        <p:txBody>
          <a:bodyPr wrap="none" rtlCol="0">
            <a:spAutoFit/>
          </a:bodyPr>
          <a:lstStyle/>
          <a:p>
            <a:r>
              <a:rPr lang="en-US" sz="1400" dirty="0"/>
              <a:t>MJ use during adolescence may affect</a:t>
            </a:r>
          </a:p>
          <a:p>
            <a:r>
              <a:rPr lang="en-US" sz="1400" dirty="0"/>
              <a:t>Brain development through two pathways:</a:t>
            </a:r>
          </a:p>
          <a:p>
            <a:endParaRPr lang="en-US" sz="1400" dirty="0"/>
          </a:p>
          <a:p>
            <a:pPr marL="342900" indent="-342900">
              <a:buAutoNum type="arabicPeriod"/>
            </a:pPr>
            <a:r>
              <a:rPr lang="en-US" sz="1400" b="1" u="sng" dirty="0"/>
              <a:t>Alters</a:t>
            </a:r>
            <a:r>
              <a:rPr lang="en-US" sz="1400" dirty="0"/>
              <a:t> </a:t>
            </a:r>
            <a:r>
              <a:rPr lang="en-US" sz="1400" b="1" u="sng" dirty="0"/>
              <a:t>synaptic pruning </a:t>
            </a:r>
            <a:r>
              <a:rPr lang="en-US" sz="1400" dirty="0"/>
              <a:t>(via disrupting glutamate </a:t>
            </a:r>
          </a:p>
          <a:p>
            <a:r>
              <a:rPr lang="en-US" sz="1400" dirty="0"/>
              <a:t>Transmission) leading to greater disinhibition in prefrontal</a:t>
            </a:r>
          </a:p>
          <a:p>
            <a:r>
              <a:rPr lang="en-US" sz="1400" dirty="0"/>
              <a:t>regions leading to psychotic symptoms</a:t>
            </a:r>
          </a:p>
          <a:p>
            <a:endParaRPr lang="en-US" sz="1400" dirty="0"/>
          </a:p>
          <a:p>
            <a:r>
              <a:rPr lang="en-US" sz="1400" dirty="0"/>
              <a:t>2. </a:t>
            </a:r>
            <a:r>
              <a:rPr lang="en-US" sz="1400" b="1" u="sng" dirty="0"/>
              <a:t>Decreased myelination altering development of white matter</a:t>
            </a:r>
          </a:p>
          <a:p>
            <a:r>
              <a:rPr lang="en-US" sz="1400" dirty="0"/>
              <a:t>leading to cognitive-emotional impairments</a:t>
            </a:r>
          </a:p>
        </p:txBody>
      </p:sp>
    </p:spTree>
    <p:extLst>
      <p:ext uri="{BB962C8B-B14F-4D97-AF65-F5344CB8AC3E}">
        <p14:creationId xmlns:p14="http://schemas.microsoft.com/office/powerpoint/2010/main" val="1504293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ijuana Users, Treatment Admissions, and Average Potenc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015488" cy="5730549"/>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3"/>
          <p:cNvSpPr/>
          <p:nvPr/>
        </p:nvSpPr>
        <p:spPr>
          <a:xfrm>
            <a:off x="8750" y="5486400"/>
            <a:ext cx="2667000" cy="1447800"/>
          </a:xfrm>
          <a:prstGeom prst="borderCallout1">
            <a:avLst>
              <a:gd name="adj1" fmla="val 51008"/>
              <a:gd name="adj2" fmla="val 101191"/>
              <a:gd name="adj3" fmla="val 50813"/>
              <a:gd name="adj4" fmla="val 1011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study was done when MJ potency was lower…. Increased potency in past 20 years</a:t>
            </a:r>
          </a:p>
        </p:txBody>
      </p:sp>
      <p:sp>
        <p:nvSpPr>
          <p:cNvPr id="3" name="TextBox 2"/>
          <p:cNvSpPr txBox="1"/>
          <p:nvPr/>
        </p:nvSpPr>
        <p:spPr>
          <a:xfrm>
            <a:off x="1447800" y="381000"/>
            <a:ext cx="5404043" cy="369332"/>
          </a:xfrm>
          <a:prstGeom prst="rect">
            <a:avLst/>
          </a:prstGeom>
          <a:noFill/>
        </p:spPr>
        <p:txBody>
          <a:bodyPr wrap="none" rtlCol="0">
            <a:spAutoFit/>
          </a:bodyPr>
          <a:lstStyle/>
          <a:p>
            <a:r>
              <a:rPr lang="en-US" dirty="0"/>
              <a:t>What will be the effects of higher potency MJ?</a:t>
            </a:r>
          </a:p>
        </p:txBody>
      </p:sp>
    </p:spTree>
    <p:extLst>
      <p:ext uri="{BB962C8B-B14F-4D97-AF65-F5344CB8AC3E}">
        <p14:creationId xmlns:p14="http://schemas.microsoft.com/office/powerpoint/2010/main" val="764965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www.drugtreatment.com/expose/marijuana-felony-amounts-by-state/img/image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156038" cy="579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00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304800"/>
            <a:ext cx="8153400" cy="6228721"/>
          </a:xfrm>
          <a:prstGeom prst="rect">
            <a:avLst/>
          </a:prstGeom>
        </p:spPr>
      </p:pic>
      <p:sp>
        <p:nvSpPr>
          <p:cNvPr id="5" name="TextBox 4"/>
          <p:cNvSpPr txBox="1"/>
          <p:nvPr/>
        </p:nvSpPr>
        <p:spPr>
          <a:xfrm>
            <a:off x="5715000" y="5057713"/>
            <a:ext cx="3429000" cy="1767026"/>
          </a:xfrm>
          <a:prstGeom prst="rect">
            <a:avLst/>
          </a:prstGeom>
          <a:solidFill>
            <a:srgbClr val="C00000"/>
          </a:solidFill>
        </p:spPr>
        <p:txBody>
          <a:bodyPr wrap="square" rtlCol="0">
            <a:spAutoFit/>
          </a:bodyPr>
          <a:lstStyle/>
          <a:p>
            <a:r>
              <a:rPr lang="en-US" dirty="0"/>
              <a:t>Positive moderately strong correlation </a:t>
            </a:r>
          </a:p>
          <a:p>
            <a:r>
              <a:rPr lang="en-US" dirty="0"/>
              <a:t>across states, between </a:t>
            </a:r>
            <a:r>
              <a:rPr lang="en-US" b="1" u="sng" dirty="0"/>
              <a:t>higher rates of teenage use </a:t>
            </a:r>
          </a:p>
          <a:p>
            <a:r>
              <a:rPr lang="en-US" dirty="0"/>
              <a:t>and legalization and “medicalization” of MJ</a:t>
            </a:r>
          </a:p>
        </p:txBody>
      </p:sp>
    </p:spTree>
    <p:extLst>
      <p:ext uri="{BB962C8B-B14F-4D97-AF65-F5344CB8AC3E}">
        <p14:creationId xmlns:p14="http://schemas.microsoft.com/office/powerpoint/2010/main" val="2354555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381000"/>
            <a:ext cx="7644020" cy="6144518"/>
          </a:xfrm>
          <a:prstGeom prst="rect">
            <a:avLst/>
          </a:prstGeom>
        </p:spPr>
      </p:pic>
      <p:sp>
        <p:nvSpPr>
          <p:cNvPr id="5" name="TextBox 4"/>
          <p:cNvSpPr txBox="1"/>
          <p:nvPr/>
        </p:nvSpPr>
        <p:spPr>
          <a:xfrm>
            <a:off x="5715000" y="5057712"/>
            <a:ext cx="3429000" cy="1800287"/>
          </a:xfrm>
          <a:prstGeom prst="rect">
            <a:avLst/>
          </a:prstGeom>
          <a:solidFill>
            <a:srgbClr val="C00000"/>
          </a:solidFill>
        </p:spPr>
        <p:txBody>
          <a:bodyPr wrap="square" rtlCol="0">
            <a:spAutoFit/>
          </a:bodyPr>
          <a:lstStyle/>
          <a:p>
            <a:r>
              <a:rPr lang="en-US" dirty="0"/>
              <a:t>Positive moderately strong correlation </a:t>
            </a:r>
          </a:p>
          <a:p>
            <a:r>
              <a:rPr lang="en-US" dirty="0"/>
              <a:t>across states, between </a:t>
            </a:r>
            <a:r>
              <a:rPr lang="en-US" b="1" u="sng" dirty="0"/>
              <a:t>less perceived harm </a:t>
            </a:r>
            <a:r>
              <a:rPr lang="en-US" dirty="0"/>
              <a:t>and legalization and “medicalization” of MJ</a:t>
            </a:r>
          </a:p>
        </p:txBody>
      </p:sp>
    </p:spTree>
    <p:extLst>
      <p:ext uri="{BB962C8B-B14F-4D97-AF65-F5344CB8AC3E}">
        <p14:creationId xmlns:p14="http://schemas.microsoft.com/office/powerpoint/2010/main" val="740816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2729523" cy="1371600"/>
          </a:xfrm>
        </p:spPr>
        <p:txBody>
          <a:bodyPr/>
          <a:lstStyle/>
          <a:p>
            <a:r>
              <a:rPr lang="en-US" dirty="0"/>
              <a:t>Impact of Edibles? </a:t>
            </a:r>
          </a:p>
        </p:txBody>
      </p:sp>
      <p:pic>
        <p:nvPicPr>
          <p:cNvPr id="5" name="Picture 4"/>
          <p:cNvPicPr>
            <a:picLocks noChangeAspect="1"/>
          </p:cNvPicPr>
          <p:nvPr/>
        </p:nvPicPr>
        <p:blipFill>
          <a:blip r:embed="rId2"/>
          <a:stretch>
            <a:fillRect/>
          </a:stretch>
        </p:blipFill>
        <p:spPr>
          <a:xfrm>
            <a:off x="2057400" y="915400"/>
            <a:ext cx="6229350" cy="4867275"/>
          </a:xfrm>
          <a:prstGeom prst="rect">
            <a:avLst/>
          </a:prstGeom>
        </p:spPr>
      </p:pic>
    </p:spTree>
    <p:extLst>
      <p:ext uri="{BB962C8B-B14F-4D97-AF65-F5344CB8AC3E}">
        <p14:creationId xmlns:p14="http://schemas.microsoft.com/office/powerpoint/2010/main" val="308034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581" y="38100"/>
            <a:ext cx="9039003" cy="6775450"/>
          </a:xfrm>
          <a:prstGeom prst="rect">
            <a:avLst/>
          </a:prstGeom>
        </p:spPr>
      </p:pic>
      <p:sp>
        <p:nvSpPr>
          <p:cNvPr id="5" name="TextBox 4"/>
          <p:cNvSpPr txBox="1"/>
          <p:nvPr/>
        </p:nvSpPr>
        <p:spPr>
          <a:xfrm>
            <a:off x="4114800" y="2466416"/>
            <a:ext cx="4945585" cy="369332"/>
          </a:xfrm>
          <a:prstGeom prst="rect">
            <a:avLst/>
          </a:prstGeom>
          <a:solidFill>
            <a:srgbClr val="C00000"/>
          </a:solidFill>
        </p:spPr>
        <p:txBody>
          <a:bodyPr wrap="none" rtlCol="0">
            <a:spAutoFit/>
          </a:bodyPr>
          <a:lstStyle/>
          <a:p>
            <a:r>
              <a:rPr lang="en-US" dirty="0"/>
              <a:t>…and in the USA Second only to alcohol…</a:t>
            </a:r>
          </a:p>
        </p:txBody>
      </p:sp>
      <p:cxnSp>
        <p:nvCxnSpPr>
          <p:cNvPr id="7" name="Straight Arrow Connector 6"/>
          <p:cNvCxnSpPr/>
          <p:nvPr/>
        </p:nvCxnSpPr>
        <p:spPr>
          <a:xfrm flipH="1">
            <a:off x="6629400" y="2835748"/>
            <a:ext cx="228600" cy="2193452"/>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5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a:xfrm>
            <a:off x="0" y="2590800"/>
            <a:ext cx="2729523" cy="1828800"/>
          </a:xfrm>
          <a:solidFill>
            <a:srgbClr val="C00000"/>
          </a:solidFill>
        </p:spPr>
        <p:txBody>
          <a:bodyPr/>
          <a:lstStyle/>
          <a:p>
            <a:r>
              <a:rPr lang="en-US" dirty="0"/>
              <a:t>National Poisoning system data show that MJ exposure among kids &lt;6yrs rose 148% from 2006-2013, particularly in states where Med MJ is legal</a:t>
            </a:r>
          </a:p>
        </p:txBody>
      </p:sp>
      <p:pic>
        <p:nvPicPr>
          <p:cNvPr id="5" name="Picture 4"/>
          <p:cNvPicPr>
            <a:picLocks noChangeAspect="1"/>
          </p:cNvPicPr>
          <p:nvPr/>
        </p:nvPicPr>
        <p:blipFill>
          <a:blip r:embed="rId2"/>
          <a:stretch>
            <a:fillRect/>
          </a:stretch>
        </p:blipFill>
        <p:spPr>
          <a:xfrm>
            <a:off x="2752462" y="228600"/>
            <a:ext cx="6391538" cy="6131348"/>
          </a:xfrm>
          <a:prstGeom prst="rect">
            <a:avLst/>
          </a:prstGeom>
        </p:spPr>
      </p:pic>
    </p:spTree>
    <p:extLst>
      <p:ext uri="{BB962C8B-B14F-4D97-AF65-F5344CB8AC3E}">
        <p14:creationId xmlns:p14="http://schemas.microsoft.com/office/powerpoint/2010/main" val="1337045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04900" y="113325"/>
            <a:ext cx="6934200" cy="6631351"/>
          </a:xfrm>
          <a:prstGeom prst="rect">
            <a:avLst/>
          </a:prstGeom>
          <a:noFill/>
          <a:ln w="9525">
            <a:noFill/>
            <a:miter lim="800000"/>
            <a:headEnd/>
            <a:tailEnd/>
          </a:ln>
        </p:spPr>
      </p:pic>
    </p:spTree>
    <p:extLst>
      <p:ext uri="{BB962C8B-B14F-4D97-AF65-F5344CB8AC3E}">
        <p14:creationId xmlns:p14="http://schemas.microsoft.com/office/powerpoint/2010/main" val="2664226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306286" y="685800"/>
            <a:ext cx="6531428" cy="5486400"/>
          </a:xfrm>
          <a:prstGeom prst="rect">
            <a:avLst/>
          </a:prstGeom>
          <a:noFill/>
          <a:ln w="9525">
            <a:noFill/>
            <a:miter lim="800000"/>
            <a:headEnd/>
            <a:tailEnd/>
          </a:ln>
        </p:spPr>
      </p:pic>
      <p:sp>
        <p:nvSpPr>
          <p:cNvPr id="2" name="Rectangle 1"/>
          <p:cNvSpPr/>
          <p:nvPr/>
        </p:nvSpPr>
        <p:spPr>
          <a:xfrm>
            <a:off x="76200" y="5342572"/>
            <a:ext cx="4572000" cy="1477328"/>
          </a:xfrm>
          <a:prstGeom prst="rect">
            <a:avLst/>
          </a:prstGeom>
          <a:solidFill>
            <a:srgbClr val="C00000"/>
          </a:solidFill>
        </p:spPr>
        <p:txBody>
          <a:bodyPr>
            <a:spAutoFit/>
          </a:bodyPr>
          <a:lstStyle/>
          <a:p>
            <a:r>
              <a:rPr lang="en-US" dirty="0"/>
              <a:t>New increase in unintentional marijuana ingestions by young children</a:t>
            </a:r>
          </a:p>
          <a:p>
            <a:endParaRPr lang="en-US" dirty="0"/>
          </a:p>
          <a:p>
            <a:r>
              <a:rPr lang="en-US" dirty="0"/>
              <a:t>Opposite trend to all other toxic ingestions</a:t>
            </a:r>
          </a:p>
        </p:txBody>
      </p:sp>
    </p:spTree>
    <p:extLst>
      <p:ext uri="{BB962C8B-B14F-4D97-AF65-F5344CB8AC3E}">
        <p14:creationId xmlns:p14="http://schemas.microsoft.com/office/powerpoint/2010/main" val="2895518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167290" y="304800"/>
            <a:ext cx="4809421" cy="6248400"/>
          </a:xfrm>
          <a:prstGeom prst="rect">
            <a:avLst/>
          </a:prstGeom>
          <a:noFill/>
          <a:ln w="9525">
            <a:noFill/>
            <a:miter lim="800000"/>
            <a:headEnd/>
            <a:tailEnd/>
          </a:ln>
        </p:spPr>
      </p:pic>
    </p:spTree>
    <p:extLst>
      <p:ext uri="{BB962C8B-B14F-4D97-AF65-F5344CB8AC3E}">
        <p14:creationId xmlns:p14="http://schemas.microsoft.com/office/powerpoint/2010/main" val="544048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933979" y="495300"/>
            <a:ext cx="7276042" cy="5867400"/>
          </a:xfrm>
          <a:prstGeom prst="rect">
            <a:avLst/>
          </a:prstGeom>
          <a:noFill/>
          <a:ln w="9525">
            <a:noFill/>
            <a:miter lim="800000"/>
            <a:headEnd/>
            <a:tailEnd/>
          </a:ln>
        </p:spPr>
      </p:pic>
    </p:spTree>
    <p:extLst>
      <p:ext uri="{BB962C8B-B14F-4D97-AF65-F5344CB8AC3E}">
        <p14:creationId xmlns:p14="http://schemas.microsoft.com/office/powerpoint/2010/main" val="14130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95504" y="1026319"/>
            <a:ext cx="8752993" cy="4805362"/>
          </a:xfrm>
          <a:prstGeom prst="rect">
            <a:avLst/>
          </a:prstGeom>
          <a:noFill/>
          <a:ln w="9525">
            <a:noFill/>
            <a:miter lim="800000"/>
            <a:headEnd/>
            <a:tailEnd/>
          </a:ln>
        </p:spPr>
      </p:pic>
      <p:sp>
        <p:nvSpPr>
          <p:cNvPr id="2" name="Rectangle 1"/>
          <p:cNvSpPr/>
          <p:nvPr/>
        </p:nvSpPr>
        <p:spPr>
          <a:xfrm>
            <a:off x="3733800" y="1600200"/>
            <a:ext cx="4953000" cy="923330"/>
          </a:xfrm>
          <a:prstGeom prst="rect">
            <a:avLst/>
          </a:prstGeom>
          <a:solidFill>
            <a:srgbClr val="C00000"/>
          </a:solidFill>
        </p:spPr>
        <p:txBody>
          <a:bodyPr wrap="square">
            <a:spAutoFit/>
          </a:bodyPr>
          <a:lstStyle/>
          <a:p>
            <a:r>
              <a:rPr lang="en-US" dirty="0"/>
              <a:t>After retail marijuana was legalized, increasing trend in the amount of hospitalizations and ED visits…</a:t>
            </a:r>
          </a:p>
        </p:txBody>
      </p:sp>
    </p:spTree>
    <p:extLst>
      <p:ext uri="{BB962C8B-B14F-4D97-AF65-F5344CB8AC3E}">
        <p14:creationId xmlns:p14="http://schemas.microsoft.com/office/powerpoint/2010/main" val="3875568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3543"/>
            <a:ext cx="5410200" cy="6747017"/>
          </a:xfrm>
          <a:prstGeom prst="rect">
            <a:avLst/>
          </a:prstGeom>
        </p:spPr>
      </p:pic>
      <p:pic>
        <p:nvPicPr>
          <p:cNvPr id="3" name="Picture 2"/>
          <p:cNvPicPr>
            <a:picLocks noChangeAspect="1"/>
          </p:cNvPicPr>
          <p:nvPr/>
        </p:nvPicPr>
        <p:blipFill>
          <a:blip r:embed="rId3"/>
          <a:stretch>
            <a:fillRect/>
          </a:stretch>
        </p:blipFill>
        <p:spPr>
          <a:xfrm>
            <a:off x="5991225" y="0"/>
            <a:ext cx="3152775" cy="809625"/>
          </a:xfrm>
          <a:prstGeom prst="rect">
            <a:avLst/>
          </a:prstGeom>
        </p:spPr>
      </p:pic>
      <p:sp>
        <p:nvSpPr>
          <p:cNvPr id="4" name="TextBox 3"/>
          <p:cNvSpPr txBox="1"/>
          <p:nvPr/>
        </p:nvSpPr>
        <p:spPr>
          <a:xfrm>
            <a:off x="6172200" y="2133600"/>
            <a:ext cx="2895600" cy="2308324"/>
          </a:xfrm>
          <a:prstGeom prst="rect">
            <a:avLst/>
          </a:prstGeom>
          <a:solidFill>
            <a:srgbClr val="C00000"/>
          </a:solidFill>
        </p:spPr>
        <p:txBody>
          <a:bodyPr wrap="square" rtlCol="0">
            <a:spAutoFit/>
          </a:bodyPr>
          <a:lstStyle/>
          <a:p>
            <a:r>
              <a:rPr lang="en-US" dirty="0"/>
              <a:t>Does MJ affect:</a:t>
            </a:r>
          </a:p>
          <a:p>
            <a:endParaRPr lang="en-US" dirty="0"/>
          </a:p>
          <a:p>
            <a:pPr marL="285750" indent="-285750">
              <a:buFont typeface="Arial" panose="020B0604020202020204" pitchFamily="34" charset="0"/>
              <a:buChar char="•"/>
            </a:pPr>
            <a:r>
              <a:rPr lang="en-US" dirty="0"/>
              <a:t>Neuro-cognition?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Motivation?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Psychosis?</a:t>
            </a:r>
          </a:p>
          <a:p>
            <a:endParaRPr lang="en-US" dirty="0"/>
          </a:p>
        </p:txBody>
      </p:sp>
    </p:spTree>
    <p:extLst>
      <p:ext uri="{BB962C8B-B14F-4D97-AF65-F5344CB8AC3E}">
        <p14:creationId xmlns:p14="http://schemas.microsoft.com/office/powerpoint/2010/main" val="1615226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sychiatrictimes.com/sites/default/files/pt/1319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6576538" cy="36499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62000" y="304800"/>
            <a:ext cx="8001000" cy="1312480"/>
          </a:xfrm>
          <a:prstGeom prst="rect">
            <a:avLst/>
          </a:prstGeom>
        </p:spPr>
        <p:txBody>
          <a:bodyPr/>
          <a:lst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about Psychotic symptoms and Schizophrenia?</a:t>
            </a:r>
          </a:p>
        </p:txBody>
      </p:sp>
    </p:spTree>
    <p:extLst>
      <p:ext uri="{BB962C8B-B14F-4D97-AF65-F5344CB8AC3E}">
        <p14:creationId xmlns:p14="http://schemas.microsoft.com/office/powerpoint/2010/main" val="2652611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2590800"/>
            <a:ext cx="3858852" cy="1379907"/>
          </a:xfrm>
          <a:prstGeom prst="rect">
            <a:avLst/>
          </a:prstGeom>
        </p:spPr>
      </p:pic>
    </p:spTree>
    <p:extLst>
      <p:ext uri="{BB962C8B-B14F-4D97-AF65-F5344CB8AC3E}">
        <p14:creationId xmlns:p14="http://schemas.microsoft.com/office/powerpoint/2010/main" val="3230654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76200"/>
            <a:ext cx="6453056" cy="6658790"/>
          </a:xfrm>
          <a:prstGeom prst="rect">
            <a:avLst/>
          </a:prstGeom>
        </p:spPr>
      </p:pic>
      <p:sp>
        <p:nvSpPr>
          <p:cNvPr id="3" name="TextBox 2"/>
          <p:cNvSpPr txBox="1"/>
          <p:nvPr/>
        </p:nvSpPr>
        <p:spPr>
          <a:xfrm>
            <a:off x="152400" y="1828800"/>
            <a:ext cx="3733800" cy="3416320"/>
          </a:xfrm>
          <a:prstGeom prst="rect">
            <a:avLst/>
          </a:prstGeom>
          <a:solidFill>
            <a:srgbClr val="C00000"/>
          </a:solidFill>
        </p:spPr>
        <p:txBody>
          <a:bodyPr wrap="square" rtlCol="0">
            <a:spAutoFit/>
          </a:bodyPr>
          <a:lstStyle/>
          <a:p>
            <a:r>
              <a:rPr lang="en-US" dirty="0"/>
              <a:t>Risk of motor vehicle accident increase about 2x after </a:t>
            </a:r>
          </a:p>
          <a:p>
            <a:r>
              <a:rPr lang="en-US" dirty="0"/>
              <a:t>smoking MJ.</a:t>
            </a:r>
          </a:p>
          <a:p>
            <a:r>
              <a:rPr lang="en-US" dirty="0"/>
              <a:t>Critical tracking tasks, reaction times</a:t>
            </a:r>
          </a:p>
          <a:p>
            <a:r>
              <a:rPr lang="en-US" dirty="0"/>
              <a:t>Divided-attention tasks, lane-position variability all show MJ-induced </a:t>
            </a:r>
          </a:p>
          <a:p>
            <a:r>
              <a:rPr lang="en-US" dirty="0"/>
              <a:t>Impairments. Dose dependent. Even among more tolerant regular users, impairments persist. </a:t>
            </a:r>
          </a:p>
        </p:txBody>
      </p:sp>
    </p:spTree>
    <p:extLst>
      <p:ext uri="{BB962C8B-B14F-4D97-AF65-F5344CB8AC3E}">
        <p14:creationId xmlns:p14="http://schemas.microsoft.com/office/powerpoint/2010/main" val="390310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454206" y="228600"/>
            <a:ext cx="8239753" cy="6262179"/>
            <a:chOff x="533400" y="214821"/>
            <a:chExt cx="8239753" cy="6262179"/>
          </a:xfrm>
        </p:grpSpPr>
        <p:pic>
          <p:nvPicPr>
            <p:cNvPr id="4" name="Picture 3"/>
            <p:cNvPicPr>
              <a:picLocks noChangeAspect="1"/>
            </p:cNvPicPr>
            <p:nvPr/>
          </p:nvPicPr>
          <p:blipFill>
            <a:blip r:embed="rId2"/>
            <a:stretch>
              <a:fillRect/>
            </a:stretch>
          </p:blipFill>
          <p:spPr>
            <a:xfrm>
              <a:off x="533400" y="228600"/>
              <a:ext cx="8233403" cy="6248400"/>
            </a:xfrm>
            <a:prstGeom prst="rect">
              <a:avLst/>
            </a:prstGeom>
          </p:spPr>
        </p:pic>
        <p:sp>
          <p:nvSpPr>
            <p:cNvPr id="5" name="TextBox 4"/>
            <p:cNvSpPr txBox="1"/>
            <p:nvPr/>
          </p:nvSpPr>
          <p:spPr>
            <a:xfrm>
              <a:off x="533400" y="214821"/>
              <a:ext cx="8239753" cy="830997"/>
            </a:xfrm>
            <a:prstGeom prst="rect">
              <a:avLst/>
            </a:prstGeom>
            <a:solidFill>
              <a:srgbClr val="C00000"/>
            </a:solidFill>
          </p:spPr>
          <p:txBody>
            <a:bodyPr wrap="square" rtlCol="0">
              <a:spAutoFit/>
            </a:bodyPr>
            <a:lstStyle/>
            <a:p>
              <a:r>
                <a:rPr lang="en-US" sz="2400" dirty="0"/>
                <a:t>Degree of Problems Associated with Various Policy Approaches to Addressing the Drug Problem</a:t>
              </a:r>
            </a:p>
          </p:txBody>
        </p:sp>
      </p:grpSp>
      <p:sp>
        <p:nvSpPr>
          <p:cNvPr id="7" name="TextBox 6"/>
          <p:cNvSpPr txBox="1"/>
          <p:nvPr/>
        </p:nvSpPr>
        <p:spPr>
          <a:xfrm>
            <a:off x="0" y="6539468"/>
            <a:ext cx="3480440" cy="276999"/>
          </a:xfrm>
          <a:prstGeom prst="rect">
            <a:avLst/>
          </a:prstGeom>
          <a:noFill/>
        </p:spPr>
        <p:txBody>
          <a:bodyPr wrap="none" rtlCol="0">
            <a:spAutoFit/>
          </a:bodyPr>
          <a:lstStyle/>
          <a:p>
            <a:r>
              <a:rPr lang="en-US" sz="1200" dirty="0" smtClean="0"/>
              <a:t>Source: Canada Drug Policy Coalition, 2015</a:t>
            </a:r>
            <a:endParaRPr lang="en-US" sz="1200" dirty="0"/>
          </a:p>
        </p:txBody>
      </p:sp>
    </p:spTree>
    <p:extLst>
      <p:ext uri="{BB962C8B-B14F-4D97-AF65-F5344CB8AC3E}">
        <p14:creationId xmlns:p14="http://schemas.microsoft.com/office/powerpoint/2010/main" val="2132989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001000" cy="533400"/>
          </a:xfrm>
        </p:spPr>
        <p:txBody>
          <a:bodyPr/>
          <a:lstStyle/>
          <a:p>
            <a:r>
              <a:rPr lang="en-US" dirty="0"/>
              <a:t>Public Health risks of marijuana</a:t>
            </a:r>
          </a:p>
        </p:txBody>
      </p:sp>
      <p:sp>
        <p:nvSpPr>
          <p:cNvPr id="4" name="Text Placeholder 3"/>
          <p:cNvSpPr>
            <a:spLocks noGrp="1"/>
          </p:cNvSpPr>
          <p:nvPr>
            <p:ph type="body" sz="half" idx="2"/>
          </p:nvPr>
        </p:nvSpPr>
        <p:spPr>
          <a:xfrm>
            <a:off x="533400" y="4480885"/>
            <a:ext cx="2139696" cy="929315"/>
          </a:xfrm>
        </p:spPr>
        <p:txBody>
          <a:bodyPr>
            <a:normAutofit fontScale="92500" lnSpcReduction="10000"/>
          </a:bodyPr>
          <a:lstStyle/>
          <a:p>
            <a:pPr algn="r"/>
            <a:r>
              <a:rPr lang="en-US" sz="1800" dirty="0"/>
              <a:t>Motor vehicle collision risk</a:t>
            </a:r>
          </a:p>
          <a:p>
            <a:pPr algn="r"/>
            <a:r>
              <a:rPr lang="en-US" sz="1800" dirty="0"/>
              <a:t> by type of study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762000"/>
            <a:ext cx="615220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4038600"/>
            <a:ext cx="6199138" cy="184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69040" y="6191416"/>
            <a:ext cx="6145241" cy="646331"/>
          </a:xfrm>
          <a:prstGeom prst="rect">
            <a:avLst/>
          </a:prstGeom>
          <a:noFill/>
        </p:spPr>
        <p:txBody>
          <a:bodyPr wrap="square" rtlCol="0">
            <a:spAutoFit/>
          </a:bodyPr>
          <a:lstStyle/>
          <a:p>
            <a:r>
              <a:rPr lang="en-US" sz="1200" dirty="0" err="1"/>
              <a:t>Asbridge</a:t>
            </a:r>
            <a:r>
              <a:rPr lang="en-US" sz="1200" dirty="0"/>
              <a:t>, M., Hayden, J. A., &amp; Cartwright, J. L. (2012). Acute cannabis consumption and motor vehicle collision risk: systematic review of observational studies and meta-analysis. </a:t>
            </a:r>
            <a:r>
              <a:rPr lang="en-US" sz="1200" i="1" dirty="0"/>
              <a:t>BMJ: British Medical Journal</a:t>
            </a:r>
            <a:r>
              <a:rPr lang="en-US" sz="1200" dirty="0"/>
              <a:t>, </a:t>
            </a:r>
            <a:r>
              <a:rPr lang="en-US" sz="1200" i="1" dirty="0"/>
              <a:t>344</a:t>
            </a:r>
            <a:r>
              <a:rPr lang="en-US" sz="1200" dirty="0"/>
              <a:t>.</a:t>
            </a:r>
          </a:p>
        </p:txBody>
      </p:sp>
      <p:sp>
        <p:nvSpPr>
          <p:cNvPr id="8" name="Text Placeholder 3"/>
          <p:cNvSpPr txBox="1">
            <a:spLocks/>
          </p:cNvSpPr>
          <p:nvPr/>
        </p:nvSpPr>
        <p:spPr>
          <a:xfrm>
            <a:off x="533400" y="1890206"/>
            <a:ext cx="2139696" cy="963967"/>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130000"/>
              <a:buFont typeface="Arial"/>
              <a:buNone/>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30000"/>
              <a:buFont typeface="Arial"/>
              <a:buNone/>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30000"/>
              <a:buFont typeface="Arial"/>
              <a:buNone/>
              <a:defRPr sz="10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r"/>
            <a:r>
              <a:rPr lang="en-US" sz="1800" dirty="0"/>
              <a:t>Motor vehicle collision risk over all studies</a:t>
            </a:r>
          </a:p>
        </p:txBody>
      </p:sp>
    </p:spTree>
    <p:extLst>
      <p:ext uri="{BB962C8B-B14F-4D97-AF65-F5344CB8AC3E}">
        <p14:creationId xmlns:p14="http://schemas.microsoft.com/office/powerpoint/2010/main" val="3827783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6200" y="0"/>
            <a:ext cx="8763000" cy="3505200"/>
          </a:xfrm>
          <a:prstGeom prst="rect">
            <a:avLst/>
          </a:prstGeom>
        </p:spPr>
      </p:pic>
      <p:grpSp>
        <p:nvGrpSpPr>
          <p:cNvPr id="8" name="Group 7"/>
          <p:cNvGrpSpPr/>
          <p:nvPr/>
        </p:nvGrpSpPr>
        <p:grpSpPr>
          <a:xfrm>
            <a:off x="2494912" y="3485341"/>
            <a:ext cx="6649088" cy="3372659"/>
            <a:chOff x="1219200" y="3745800"/>
            <a:chExt cx="6649088" cy="3372659"/>
          </a:xfrm>
        </p:grpSpPr>
        <p:pic>
          <p:nvPicPr>
            <p:cNvPr id="6" name="Picture 5"/>
            <p:cNvPicPr>
              <a:picLocks noChangeAspect="1"/>
            </p:cNvPicPr>
            <p:nvPr/>
          </p:nvPicPr>
          <p:blipFill>
            <a:blip r:embed="rId3"/>
            <a:stretch>
              <a:fillRect/>
            </a:stretch>
          </p:blipFill>
          <p:spPr>
            <a:xfrm>
              <a:off x="1219200" y="3745800"/>
              <a:ext cx="6649088" cy="1512000"/>
            </a:xfrm>
            <a:prstGeom prst="rect">
              <a:avLst/>
            </a:prstGeom>
          </p:spPr>
        </p:pic>
        <p:pic>
          <p:nvPicPr>
            <p:cNvPr id="7" name="Picture 6"/>
            <p:cNvPicPr>
              <a:picLocks noChangeAspect="1"/>
            </p:cNvPicPr>
            <p:nvPr/>
          </p:nvPicPr>
          <p:blipFill>
            <a:blip r:embed="rId4"/>
            <a:stretch>
              <a:fillRect/>
            </a:stretch>
          </p:blipFill>
          <p:spPr>
            <a:xfrm>
              <a:off x="1219200" y="5085659"/>
              <a:ext cx="6649088" cy="2032800"/>
            </a:xfrm>
            <a:prstGeom prst="rect">
              <a:avLst/>
            </a:prstGeom>
          </p:spPr>
        </p:pic>
      </p:grpSp>
      <p:sp>
        <p:nvSpPr>
          <p:cNvPr id="9" name="TextBox 8"/>
          <p:cNvSpPr txBox="1"/>
          <p:nvPr/>
        </p:nvSpPr>
        <p:spPr>
          <a:xfrm>
            <a:off x="0" y="3995678"/>
            <a:ext cx="8967492" cy="2862322"/>
          </a:xfrm>
          <a:prstGeom prst="rect">
            <a:avLst/>
          </a:prstGeom>
          <a:solidFill>
            <a:srgbClr val="C00000"/>
          </a:solidFill>
        </p:spPr>
        <p:txBody>
          <a:bodyPr wrap="square" rtlCol="0">
            <a:spAutoFit/>
          </a:bodyPr>
          <a:lstStyle/>
          <a:p>
            <a:r>
              <a:rPr lang="en-US" sz="2000" b="1" dirty="0"/>
              <a:t>Method: </a:t>
            </a:r>
            <a:r>
              <a:rPr lang="en-US" sz="2000" dirty="0"/>
              <a:t>Online survey of </a:t>
            </a:r>
            <a:r>
              <a:rPr lang="en-US" sz="2000" dirty="0" err="1"/>
              <a:t>of</a:t>
            </a:r>
            <a:r>
              <a:rPr lang="en-US" sz="2000" dirty="0"/>
              <a:t> past month MJ users in WA and CO states (N=865)</a:t>
            </a:r>
          </a:p>
          <a:p>
            <a:endParaRPr lang="en-US" sz="2000" b="1" dirty="0"/>
          </a:p>
          <a:p>
            <a:r>
              <a:rPr lang="en-US" sz="2000" b="1" dirty="0"/>
              <a:t>Results: </a:t>
            </a:r>
            <a:r>
              <a:rPr lang="en-US" sz="2000" dirty="0"/>
              <a:t>Prevalence of past-</a:t>
            </a:r>
            <a:r>
              <a:rPr lang="en-US" sz="2000" dirty="0" err="1"/>
              <a:t>yr</a:t>
            </a:r>
            <a:r>
              <a:rPr lang="en-US" sz="2000" dirty="0"/>
              <a:t> driving under influence of MJ was 44%</a:t>
            </a:r>
          </a:p>
          <a:p>
            <a:r>
              <a:rPr lang="en-US" sz="2000" dirty="0"/>
              <a:t>Prevalence of driving within 1 hour of using MJ 5+ times in past month = 24% </a:t>
            </a:r>
          </a:p>
          <a:p>
            <a:endParaRPr lang="en-US" sz="2000" dirty="0"/>
          </a:p>
          <a:p>
            <a:r>
              <a:rPr lang="en-US" sz="2000" dirty="0"/>
              <a:t>69% lower odds of driving if perceived risky</a:t>
            </a:r>
          </a:p>
          <a:p>
            <a:r>
              <a:rPr lang="en-US" sz="2000" dirty="0"/>
              <a:t>37% lower odds of driving if had knowledge of MJ DUI laws</a:t>
            </a:r>
          </a:p>
        </p:txBody>
      </p:sp>
    </p:spTree>
    <p:extLst>
      <p:ext uri="{BB962C8B-B14F-4D97-AF65-F5344CB8AC3E}">
        <p14:creationId xmlns:p14="http://schemas.microsoft.com/office/powerpoint/2010/main" val="905694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8915400" cy="6858000"/>
          </a:xfrm>
          <a:prstGeom prst="rect">
            <a:avLst/>
          </a:prstGeom>
          <a:noFill/>
          <a:ln w="9525">
            <a:noFill/>
            <a:miter lim="800000"/>
            <a:headEnd/>
            <a:tailEnd/>
          </a:ln>
        </p:spPr>
      </p:pic>
      <p:sp>
        <p:nvSpPr>
          <p:cNvPr id="2" name="Rectangle 1"/>
          <p:cNvSpPr/>
          <p:nvPr/>
        </p:nvSpPr>
        <p:spPr>
          <a:xfrm>
            <a:off x="304800" y="5486400"/>
            <a:ext cx="8610600" cy="1371600"/>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568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6200" y="152400"/>
            <a:ext cx="9410700" cy="6524625"/>
          </a:xfrm>
          <a:prstGeom prst="rect">
            <a:avLst/>
          </a:prstGeom>
          <a:noFill/>
          <a:ln w="9525">
            <a:noFill/>
            <a:miter lim="800000"/>
            <a:headEnd/>
            <a:tailEnd/>
          </a:ln>
        </p:spPr>
      </p:pic>
      <p:cxnSp>
        <p:nvCxnSpPr>
          <p:cNvPr id="3" name="Straight Arrow Connector 2"/>
          <p:cNvCxnSpPr/>
          <p:nvPr/>
        </p:nvCxnSpPr>
        <p:spPr>
          <a:xfrm flipH="1" flipV="1">
            <a:off x="7391400" y="4982685"/>
            <a:ext cx="533400" cy="67837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58000" y="5661064"/>
            <a:ext cx="2643672" cy="646331"/>
          </a:xfrm>
          <a:prstGeom prst="rect">
            <a:avLst/>
          </a:prstGeom>
          <a:solidFill>
            <a:srgbClr val="C00000"/>
          </a:solidFill>
        </p:spPr>
        <p:txBody>
          <a:bodyPr wrap="none" rtlCol="0">
            <a:spAutoFit/>
          </a:bodyPr>
          <a:lstStyle/>
          <a:p>
            <a:r>
              <a:rPr lang="en-US" dirty="0"/>
              <a:t>Commercialization of </a:t>
            </a:r>
          </a:p>
          <a:p>
            <a:r>
              <a:rPr lang="en-US" dirty="0"/>
              <a:t>medical MJ in CO</a:t>
            </a:r>
          </a:p>
        </p:txBody>
      </p:sp>
    </p:spTree>
    <p:extLst>
      <p:ext uri="{BB962C8B-B14F-4D97-AF65-F5344CB8AC3E}">
        <p14:creationId xmlns:p14="http://schemas.microsoft.com/office/powerpoint/2010/main" val="3472158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Washington State Report</a:t>
            </a:r>
          </a:p>
        </p:txBody>
      </p:sp>
      <p:pic>
        <p:nvPicPr>
          <p:cNvPr id="5122" name="Picture 2"/>
          <p:cNvPicPr>
            <a:picLocks noChangeAspect="1" noChangeArrowheads="1"/>
          </p:cNvPicPr>
          <p:nvPr/>
        </p:nvPicPr>
        <p:blipFill>
          <a:blip r:embed="rId3" cstate="print"/>
          <a:srcRect/>
          <a:stretch>
            <a:fillRect/>
          </a:stretch>
        </p:blipFill>
        <p:spPr bwMode="auto">
          <a:xfrm>
            <a:off x="323850" y="1524000"/>
            <a:ext cx="8496300" cy="4953000"/>
          </a:xfrm>
          <a:prstGeom prst="rect">
            <a:avLst/>
          </a:prstGeom>
          <a:noFill/>
          <a:ln w="9525">
            <a:noFill/>
            <a:miter lim="800000"/>
            <a:headEnd/>
            <a:tailEnd/>
          </a:ln>
        </p:spPr>
      </p:pic>
    </p:spTree>
    <p:extLst>
      <p:ext uri="{BB962C8B-B14F-4D97-AF65-F5344CB8AC3E}">
        <p14:creationId xmlns:p14="http://schemas.microsoft.com/office/powerpoint/2010/main" val="1654702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52400" y="990600"/>
            <a:ext cx="9363075" cy="4781550"/>
          </a:xfrm>
          <a:prstGeom prst="rect">
            <a:avLst/>
          </a:prstGeom>
          <a:noFill/>
          <a:ln w="9525">
            <a:noFill/>
            <a:miter lim="800000"/>
            <a:headEnd/>
            <a:tailEnd/>
          </a:ln>
        </p:spPr>
      </p:pic>
    </p:spTree>
    <p:extLst>
      <p:ext uri="{BB962C8B-B14F-4D97-AF65-F5344CB8AC3E}">
        <p14:creationId xmlns:p14="http://schemas.microsoft.com/office/powerpoint/2010/main" val="708023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76200" y="1052513"/>
            <a:ext cx="9334500" cy="4752975"/>
          </a:xfrm>
          <a:prstGeom prst="rect">
            <a:avLst/>
          </a:prstGeom>
          <a:noFill/>
          <a:ln w="9525">
            <a:noFill/>
            <a:miter lim="800000"/>
            <a:headEnd/>
            <a:tailEnd/>
          </a:ln>
        </p:spPr>
      </p:pic>
    </p:spTree>
    <p:extLst>
      <p:ext uri="{BB962C8B-B14F-4D97-AF65-F5344CB8AC3E}">
        <p14:creationId xmlns:p14="http://schemas.microsoft.com/office/powerpoint/2010/main" val="566393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11473" cy="623182"/>
          </a:xfrm>
        </p:spPr>
        <p:txBody>
          <a:bodyPr/>
          <a:lstStyle/>
          <a:p>
            <a:pPr algn="ctr"/>
            <a:r>
              <a:rPr lang="en-US" dirty="0"/>
              <a:t>Summary</a:t>
            </a:r>
          </a:p>
        </p:txBody>
      </p:sp>
      <p:sp>
        <p:nvSpPr>
          <p:cNvPr id="3" name="Content Placeholder 2"/>
          <p:cNvSpPr>
            <a:spLocks noGrp="1"/>
          </p:cNvSpPr>
          <p:nvPr>
            <p:ph idx="1"/>
          </p:nvPr>
        </p:nvSpPr>
        <p:spPr>
          <a:xfrm>
            <a:off x="304800" y="718432"/>
            <a:ext cx="8554252" cy="5987168"/>
          </a:xfrm>
        </p:spPr>
        <p:txBody>
          <a:bodyPr>
            <a:normAutofit/>
          </a:bodyPr>
          <a:lstStyle/>
          <a:p>
            <a:r>
              <a:rPr lang="en-US" dirty="0"/>
              <a:t>POTENTIAL PROS</a:t>
            </a:r>
          </a:p>
          <a:p>
            <a:pPr lvl="1"/>
            <a:r>
              <a:rPr lang="en-US" dirty="0"/>
              <a:t>Legalization means improvements in product quality control</a:t>
            </a:r>
          </a:p>
          <a:p>
            <a:pPr lvl="1"/>
            <a:r>
              <a:rPr lang="en-US" dirty="0"/>
              <a:t>eradication of arrests to due to possession (if 21yrs +)</a:t>
            </a:r>
          </a:p>
          <a:p>
            <a:pPr lvl="1"/>
            <a:r>
              <a:rPr lang="en-US" dirty="0"/>
              <a:t>Minimization/eradication of black market</a:t>
            </a:r>
          </a:p>
          <a:p>
            <a:pPr lvl="1"/>
            <a:r>
              <a:rPr lang="en-US" dirty="0"/>
              <a:t>Tax revenue</a:t>
            </a:r>
          </a:p>
          <a:p>
            <a:endParaRPr lang="en-US" dirty="0"/>
          </a:p>
          <a:p>
            <a:r>
              <a:rPr lang="en-US" dirty="0"/>
              <a:t>POTENTIAL CONS</a:t>
            </a:r>
          </a:p>
          <a:p>
            <a:pPr lvl="1"/>
            <a:r>
              <a:rPr lang="en-US" dirty="0"/>
              <a:t>Public health and safety harms</a:t>
            </a:r>
          </a:p>
          <a:p>
            <a:pPr lvl="1"/>
            <a:r>
              <a:rPr lang="en-US" dirty="0"/>
              <a:t>Consumption will increase</a:t>
            </a:r>
          </a:p>
          <a:p>
            <a:pPr lvl="1"/>
            <a:r>
              <a:rPr lang="en-US" dirty="0"/>
              <a:t>Addiction rates will increase and harms related to acute intoxication (e.g., driving accidents) will increase</a:t>
            </a:r>
          </a:p>
          <a:p>
            <a:pPr lvl="1"/>
            <a:r>
              <a:rPr lang="en-US" dirty="0"/>
              <a:t>Toxicity-related poisoning and neurocognitive effects among children and teenagers are likely to increase</a:t>
            </a:r>
          </a:p>
          <a:p>
            <a:pPr lvl="1"/>
            <a:r>
              <a:rPr lang="en-US" dirty="0"/>
              <a:t>Enforcement of legalization regulations will be needed – arrests for violations (and related costs) could be high even if substantially less than alcohol </a:t>
            </a:r>
          </a:p>
          <a:p>
            <a:pPr lvl="1"/>
            <a:r>
              <a:rPr lang="en-US" dirty="0"/>
              <a:t>Productivity could go down in the population as more people could miss work days/underperform at </a:t>
            </a:r>
            <a:r>
              <a:rPr lang="en-US" dirty="0" smtClean="0"/>
              <a:t>work contributing to economic increased burden</a:t>
            </a:r>
            <a:endParaRPr lang="en-US" dirty="0"/>
          </a:p>
        </p:txBody>
      </p:sp>
    </p:spTree>
    <p:extLst>
      <p:ext uri="{BB962C8B-B14F-4D97-AF65-F5344CB8AC3E}">
        <p14:creationId xmlns:p14="http://schemas.microsoft.com/office/powerpoint/2010/main" val="3243769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454206" y="929952"/>
            <a:ext cx="8239753" cy="5928048"/>
            <a:chOff x="533400" y="214821"/>
            <a:chExt cx="8239753" cy="6262179"/>
          </a:xfrm>
        </p:grpSpPr>
        <p:pic>
          <p:nvPicPr>
            <p:cNvPr id="4" name="Picture 3"/>
            <p:cNvPicPr>
              <a:picLocks noChangeAspect="1"/>
            </p:cNvPicPr>
            <p:nvPr/>
          </p:nvPicPr>
          <p:blipFill>
            <a:blip r:embed="rId2"/>
            <a:stretch>
              <a:fillRect/>
            </a:stretch>
          </p:blipFill>
          <p:spPr>
            <a:xfrm>
              <a:off x="533400" y="228600"/>
              <a:ext cx="8233403" cy="6248400"/>
            </a:xfrm>
            <a:prstGeom prst="rect">
              <a:avLst/>
            </a:prstGeom>
          </p:spPr>
        </p:pic>
        <p:sp>
          <p:nvSpPr>
            <p:cNvPr id="5" name="TextBox 4"/>
            <p:cNvSpPr txBox="1"/>
            <p:nvPr/>
          </p:nvSpPr>
          <p:spPr>
            <a:xfrm>
              <a:off x="533400" y="214821"/>
              <a:ext cx="8239753" cy="830997"/>
            </a:xfrm>
            <a:prstGeom prst="rect">
              <a:avLst/>
            </a:prstGeom>
            <a:solidFill>
              <a:srgbClr val="C00000"/>
            </a:solidFill>
          </p:spPr>
          <p:txBody>
            <a:bodyPr wrap="square" rtlCol="0">
              <a:spAutoFit/>
            </a:bodyPr>
            <a:lstStyle/>
            <a:p>
              <a:r>
                <a:rPr lang="en-US" sz="2400" dirty="0"/>
                <a:t>Degree of Problems Associated with Various Policy Approaches to Addressing the Drug Problem</a:t>
              </a:r>
            </a:p>
          </p:txBody>
        </p:sp>
      </p:grpSp>
      <p:sp>
        <p:nvSpPr>
          <p:cNvPr id="7" name="Content Placeholder 2"/>
          <p:cNvSpPr txBox="1">
            <a:spLocks/>
          </p:cNvSpPr>
          <p:nvPr/>
        </p:nvSpPr>
        <p:spPr>
          <a:xfrm>
            <a:off x="1214237" y="3204102"/>
            <a:ext cx="7511472" cy="2153705"/>
          </a:xfrm>
          <a:prstGeom prst="rect">
            <a:avLst/>
          </a:prstGeom>
          <a:solidFill>
            <a:schemeClr val="bg1">
              <a:lumMod val="95000"/>
              <a:lumOff val="5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2000" dirty="0"/>
              <a:t>Decriminalization/controlled non-commercialized legalization –best middle ground options</a:t>
            </a:r>
          </a:p>
          <a:p>
            <a:endParaRPr lang="en-US" sz="2000" dirty="0"/>
          </a:p>
          <a:p>
            <a:r>
              <a:rPr lang="en-US" sz="2000" dirty="0"/>
              <a:t>If legalized - It matters how you do it – full commercialization “like alcohol” or state controlled, ban on advertising, plain packaging</a:t>
            </a:r>
          </a:p>
        </p:txBody>
      </p:sp>
      <p:sp>
        <p:nvSpPr>
          <p:cNvPr id="8" name="Title 1"/>
          <p:cNvSpPr txBox="1">
            <a:spLocks/>
          </p:cNvSpPr>
          <p:nvPr/>
        </p:nvSpPr>
        <p:spPr>
          <a:xfrm>
            <a:off x="762000" y="76200"/>
            <a:ext cx="7511473" cy="6231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Summary</a:t>
            </a:r>
          </a:p>
        </p:txBody>
      </p:sp>
    </p:spTree>
    <p:extLst>
      <p:ext uri="{BB962C8B-B14F-4D97-AF65-F5344CB8AC3E}">
        <p14:creationId xmlns:p14="http://schemas.microsoft.com/office/powerpoint/2010/main" val="249563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11473" cy="1312480"/>
          </a:xfrm>
        </p:spPr>
        <p:txBody>
          <a:bodyPr/>
          <a:lstStyle/>
          <a:p>
            <a:r>
              <a:rPr lang="en-US" dirty="0"/>
              <a:t>Legalization? How did we get here? </a:t>
            </a:r>
          </a:p>
        </p:txBody>
      </p:sp>
      <p:pic>
        <p:nvPicPr>
          <p:cNvPr id="4" name="Picture 3"/>
          <p:cNvPicPr>
            <a:picLocks noChangeAspect="1"/>
          </p:cNvPicPr>
          <p:nvPr/>
        </p:nvPicPr>
        <p:blipFill>
          <a:blip r:embed="rId2"/>
          <a:stretch>
            <a:fillRect/>
          </a:stretch>
        </p:blipFill>
        <p:spPr>
          <a:xfrm>
            <a:off x="2209800" y="2209800"/>
            <a:ext cx="5286376" cy="3221920"/>
          </a:xfrm>
          <a:prstGeom prst="rect">
            <a:avLst/>
          </a:prstGeom>
        </p:spPr>
      </p:pic>
    </p:spTree>
    <p:extLst>
      <p:ext uri="{BB962C8B-B14F-4D97-AF65-F5344CB8AC3E}">
        <p14:creationId xmlns:p14="http://schemas.microsoft.com/office/powerpoint/2010/main" val="495418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www.drugtreatment.com/expose/marijuana-felony-amounts-by-state/img/image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156038" cy="579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28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marijuana”…</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4600" y="2377348"/>
            <a:ext cx="3142582" cy="3045479"/>
          </a:xfrm>
          <a:prstGeom prst="rect">
            <a:avLst/>
          </a:prstGeom>
        </p:spPr>
      </p:pic>
    </p:spTree>
    <p:extLst>
      <p:ext uri="{BB962C8B-B14F-4D97-AF65-F5344CB8AC3E}">
        <p14:creationId xmlns:p14="http://schemas.microsoft.com/office/powerpoint/2010/main" val="28307844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808080"/>
    </a:dk1>
    <a:lt1>
      <a:srgbClr val="FFFFFF"/>
    </a:lt1>
    <a:dk2>
      <a:srgbClr val="3366CC"/>
    </a:dk2>
    <a:lt2>
      <a:srgbClr val="FFF301"/>
    </a:lt2>
    <a:accent1>
      <a:srgbClr val="00CC99"/>
    </a:accent1>
    <a:accent2>
      <a:srgbClr val="3333CC"/>
    </a:accent2>
    <a:accent3>
      <a:srgbClr val="ADB8E2"/>
    </a:accent3>
    <a:accent4>
      <a:srgbClr val="DADADA"/>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808080"/>
    </a:dk1>
    <a:lt1>
      <a:srgbClr val="FFFFFF"/>
    </a:lt1>
    <a:dk2>
      <a:srgbClr val="3366CC"/>
    </a:dk2>
    <a:lt2>
      <a:srgbClr val="FFF301"/>
    </a:lt2>
    <a:accent1>
      <a:srgbClr val="00CC99"/>
    </a:accent1>
    <a:accent2>
      <a:srgbClr val="3333CC"/>
    </a:accent2>
    <a:accent3>
      <a:srgbClr val="ADB8E2"/>
    </a:accent3>
    <a:accent4>
      <a:srgbClr val="DADADA"/>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Mesh</Template>
  <TotalTime>10491</TotalTime>
  <Words>2864</Words>
  <Application>Microsoft Office PowerPoint</Application>
  <PresentationFormat>On-screen Show (4:3)</PresentationFormat>
  <Paragraphs>258</Paragraphs>
  <Slides>68</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68</vt:i4>
      </vt:variant>
    </vt:vector>
  </HeadingPairs>
  <TitlesOfParts>
    <vt:vector size="75" baseType="lpstr">
      <vt:lpstr>ＭＳ Ｐゴシック</vt:lpstr>
      <vt:lpstr>Arial</vt:lpstr>
      <vt:lpstr>Calibri</vt:lpstr>
      <vt:lpstr>Century Gothic</vt:lpstr>
      <vt:lpstr>Times New Roman</vt:lpstr>
      <vt:lpstr>Mesh</vt:lpstr>
      <vt:lpstr>Office Theme</vt:lpstr>
      <vt:lpstr>marijuana legalization? Potential Public Health and safety impacts</vt:lpstr>
      <vt:lpstr>The Drug problem …    “For every complex problem there is a solution that is clear, simple, and wrong”   –Henry L. Mencken  </vt:lpstr>
      <vt:lpstr>What is MJ?</vt:lpstr>
      <vt:lpstr>PowerPoint Presentation</vt:lpstr>
      <vt:lpstr>PowerPoint Presentation</vt:lpstr>
      <vt:lpstr>PowerPoint Presentation</vt:lpstr>
      <vt:lpstr>Legalization? How did we get here? </vt:lpstr>
      <vt:lpstr>PowerPoint Presentation</vt:lpstr>
      <vt:lpstr>“medical marijuana”…</vt:lpstr>
      <vt:lpstr>For which conditions might marijuana/THC have a therapeutic benefit?</vt:lpstr>
      <vt:lpstr>CANNABIDOIDS HAVE DOCUMENTED THERAPEUTIC POTENTIAL…  THC Administration &amp; FDA  Approved THC-based medications</vt:lpstr>
      <vt:lpstr>PowerPoint Presentation</vt:lpstr>
      <vt:lpstr>Controlled studies evaluating the therapeutic effect of THC  by administration type</vt:lpstr>
      <vt:lpstr>Issues with blinding in medical marijuana RCTs</vt:lpstr>
      <vt:lpstr>PowerPoint Presentation</vt:lpstr>
      <vt:lpstr>Health  (and societal) risks of smoked marijuana</vt:lpstr>
      <vt:lpstr>Arguments for cannabis legalization</vt:lpstr>
      <vt:lpstr>PowerPoint Presentation</vt:lpstr>
      <vt:lpstr>Prisons overcrowding: 20% (500,000) of US prisoners are in prison due to drug offences; the majority of inmates meet criteria for substance use disorder/psych illlness</vt:lpstr>
      <vt:lpstr>PowerPoint Presentation</vt:lpstr>
      <vt:lpstr>So, legalize?  </vt:lpstr>
      <vt:lpstr>PowerPoint Presentation</vt:lpstr>
      <vt:lpstr>  So, legalize, regulate, tax, educate (“just like alcohol”)  </vt:lpstr>
      <vt:lpstr>Just like alcohol …  21st amendment repealed alcohol Prohibition… and virtually ended our alcohol problems (???)</vt:lpstr>
      <vt:lpstr>DSM-V Lifetime and 12-Month Prevalence of Alcohol and Drug Use Disorder</vt:lpstr>
      <vt:lpstr>…Did alcohol re-legalization put an end to our alcohol problems? </vt:lpstr>
      <vt:lpstr>Alcohol and harm </vt:lpstr>
      <vt:lpstr>PowerPoint Presentation</vt:lpstr>
      <vt:lpstr>PowerPoint Presentation</vt:lpstr>
      <vt:lpstr>Addictiveness of marijuana</vt:lpstr>
      <vt:lpstr>Past year initiates of specific drugs UNITED STATES</vt:lpstr>
      <vt:lpstr>PowerPoint Presentation</vt:lpstr>
      <vt:lpstr>PowerPoint Presentation</vt:lpstr>
      <vt:lpstr>PowerPoint Presentation</vt:lpstr>
      <vt:lpstr>Past Year DSM-IV Marijuana Use Disorder</vt:lpstr>
      <vt:lpstr>PowerPoint Presentation</vt:lpstr>
      <vt:lpstr>PowerPoint Presentation</vt:lpstr>
      <vt:lpstr>PowerPoint Presentation</vt:lpstr>
      <vt:lpstr>What Happens After 30 days of Abstinence?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Edibles?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Health risks of marijuana</vt:lpstr>
      <vt:lpstr>PowerPoint Presentation</vt:lpstr>
      <vt:lpstr>PowerPoint Presentation</vt:lpstr>
      <vt:lpstr>PowerPoint Presentation</vt:lpstr>
      <vt:lpstr>Washington State Report</vt:lpstr>
      <vt:lpstr>PowerPoint Presentation</vt:lpstr>
      <vt:lpstr>PowerPoint Presentation</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Alcohol: Is alcohol good for you?</dc:title>
  <dc:creator>jk755-1</dc:creator>
  <cp:lastModifiedBy>Thomas-Miller, Jacquelyn</cp:lastModifiedBy>
  <cp:revision>435</cp:revision>
  <dcterms:created xsi:type="dcterms:W3CDTF">2015-03-04T19:19:43Z</dcterms:created>
  <dcterms:modified xsi:type="dcterms:W3CDTF">2016-10-27T13:04:18Z</dcterms:modified>
</cp:coreProperties>
</file>