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0" r:id="rId1"/>
  </p:sldMasterIdLst>
  <p:notesMasterIdLst>
    <p:notesMasterId r:id="rId21"/>
  </p:notesMasterIdLst>
  <p:handoutMasterIdLst>
    <p:handoutMasterId r:id="rId22"/>
  </p:handoutMasterIdLst>
  <p:sldIdLst>
    <p:sldId id="256" r:id="rId2"/>
    <p:sldId id="296" r:id="rId3"/>
    <p:sldId id="271" r:id="rId4"/>
    <p:sldId id="260" r:id="rId5"/>
    <p:sldId id="268" r:id="rId6"/>
    <p:sldId id="293" r:id="rId7"/>
    <p:sldId id="286" r:id="rId8"/>
    <p:sldId id="297" r:id="rId9"/>
    <p:sldId id="298" r:id="rId10"/>
    <p:sldId id="285" r:id="rId11"/>
    <p:sldId id="301" r:id="rId12"/>
    <p:sldId id="300" r:id="rId13"/>
    <p:sldId id="274" r:id="rId14"/>
    <p:sldId id="295" r:id="rId15"/>
    <p:sldId id="275" r:id="rId16"/>
    <p:sldId id="276" r:id="rId17"/>
    <p:sldId id="277" r:id="rId18"/>
    <p:sldId id="292" r:id="rId19"/>
    <p:sldId id="299" r:id="rId2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17">
          <p15:clr>
            <a:srgbClr val="A4A3A4"/>
          </p15:clr>
        </p15:guide>
        <p15:guide id="2" pos="5621">
          <p15:clr>
            <a:srgbClr val="A4A3A4"/>
          </p15:clr>
        </p15:guide>
        <p15:guide id="3" orient="horz" pos="685">
          <p15:clr>
            <a:srgbClr val="A4A3A4"/>
          </p15:clr>
        </p15:guide>
        <p15:guide id="4" orient="horz" pos="1250">
          <p15:clr>
            <a:srgbClr val="A4A3A4"/>
          </p15:clr>
        </p15:guide>
        <p15:guide id="5" orient="horz" pos="2010">
          <p15:clr>
            <a:srgbClr val="A4A3A4"/>
          </p15:clr>
        </p15:guide>
        <p15:guide id="6" pos="4473">
          <p15:clr>
            <a:srgbClr val="A4A3A4"/>
          </p15:clr>
        </p15:guide>
        <p15:guide id="7" pos="4413">
          <p15:clr>
            <a:srgbClr val="A4A3A4"/>
          </p15:clr>
        </p15:guide>
        <p15:guide id="8" orient="horz" pos="4000">
          <p15:clr>
            <a:srgbClr val="A4A3A4"/>
          </p15:clr>
        </p15:guide>
        <p15:guide id="9" orient="horz" pos="2849">
          <p15:clr>
            <a:srgbClr val="A4A3A4"/>
          </p15:clr>
        </p15:guide>
        <p15:guide id="10" orient="horz" pos="1068">
          <p15:clr>
            <a:srgbClr val="A4A3A4"/>
          </p15:clr>
        </p15:guide>
        <p15:guide id="11" orient="horz" pos="2826">
          <p15:clr>
            <a:srgbClr val="A4A3A4"/>
          </p15:clr>
        </p15:guide>
        <p15:guide id="12" orient="horz" pos="48">
          <p15:clr>
            <a:srgbClr val="A4A3A4"/>
          </p15:clr>
        </p15:guide>
        <p15:guide id="13" pos="4731">
          <p15:clr>
            <a:srgbClr val="A4A3A4"/>
          </p15:clr>
        </p15:guide>
        <p15:guide id="14" pos="5658">
          <p15:clr>
            <a:srgbClr val="A4A3A4"/>
          </p15:clr>
        </p15:guide>
        <p15:guide id="15" pos="236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David" initials="PD" lastIdx="1" clrIdx="0">
    <p:extLst/>
  </p:cmAuthor>
  <p:cmAuthor id="2" name="Melissa Lynch" initials="ML" lastIdx="6"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0B26"/>
    <a:srgbClr val="F5D6D6"/>
    <a:srgbClr val="DDDDDD"/>
    <a:srgbClr val="000000"/>
    <a:srgbClr val="A92028"/>
    <a:srgbClr val="169C71"/>
    <a:srgbClr val="00895F"/>
    <a:srgbClr val="128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67" autoAdjust="0"/>
    <p:restoredTop sz="82649" autoAdjust="0"/>
  </p:normalViewPr>
  <p:slideViewPr>
    <p:cSldViewPr snapToGrid="0" showGuides="1">
      <p:cViewPr varScale="1">
        <p:scale>
          <a:sx n="58" d="100"/>
          <a:sy n="58" d="100"/>
        </p:scale>
        <p:origin x="1098" y="60"/>
      </p:cViewPr>
      <p:guideLst>
        <p:guide orient="horz" pos="717"/>
        <p:guide pos="5621"/>
        <p:guide orient="horz" pos="685"/>
        <p:guide orient="horz" pos="1250"/>
        <p:guide orient="horz" pos="2010"/>
        <p:guide pos="4473"/>
        <p:guide pos="4413"/>
        <p:guide orient="horz" pos="4000"/>
        <p:guide orient="horz" pos="2849"/>
        <p:guide orient="horz" pos="1068"/>
        <p:guide orient="horz" pos="2826"/>
        <p:guide orient="horz" pos="48"/>
        <p:guide pos="4731"/>
        <p:guide pos="5658"/>
        <p:guide pos="23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110" d="100"/>
          <a:sy n="110" d="100"/>
        </p:scale>
        <p:origin x="-900" y="3072"/>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6CAFC8-24E1-42BF-B744-FBAB54423E6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9D1CA78A-4AC3-4DED-98BD-EA7EFF067471}">
      <dgm:prSet phldrT="[Text]"/>
      <dgm:spPr/>
      <dgm:t>
        <a:bodyPr/>
        <a:lstStyle/>
        <a:p>
          <a:r>
            <a:rPr lang="en-US" dirty="0" smtClean="0"/>
            <a:t>Use/Abuse</a:t>
          </a:r>
          <a:endParaRPr lang="en-US" dirty="0"/>
        </a:p>
      </dgm:t>
    </dgm:pt>
    <dgm:pt modelId="{79B58577-1605-4C7F-B267-9E1A818D5394}" type="parTrans" cxnId="{9368ED02-D1D0-4985-9D9D-AC91D2A32295}">
      <dgm:prSet/>
      <dgm:spPr/>
      <dgm:t>
        <a:bodyPr/>
        <a:lstStyle/>
        <a:p>
          <a:endParaRPr lang="en-US"/>
        </a:p>
      </dgm:t>
    </dgm:pt>
    <dgm:pt modelId="{C607C80E-9EFE-4901-9BB4-89F7E56C3D24}" type="sibTrans" cxnId="{9368ED02-D1D0-4985-9D9D-AC91D2A32295}">
      <dgm:prSet/>
      <dgm:spPr/>
      <dgm:t>
        <a:bodyPr/>
        <a:lstStyle/>
        <a:p>
          <a:endParaRPr lang="en-US"/>
        </a:p>
      </dgm:t>
    </dgm:pt>
    <dgm:pt modelId="{C7B05543-0FD7-4C10-93F4-DBE79711755F}">
      <dgm:prSet phldrT="[Text]"/>
      <dgm:spPr/>
      <dgm:t>
        <a:bodyPr/>
        <a:lstStyle/>
        <a:p>
          <a:r>
            <a:rPr lang="en-US" dirty="0" smtClean="0"/>
            <a:t>Abstinence</a:t>
          </a:r>
          <a:endParaRPr lang="en-US" dirty="0"/>
        </a:p>
      </dgm:t>
    </dgm:pt>
    <dgm:pt modelId="{6BE5DDEB-FCD0-4CB6-BC09-1DAEFB6E6ADE}" type="parTrans" cxnId="{5C60655F-D60F-476F-8624-4D2398E5E6A5}">
      <dgm:prSet/>
      <dgm:spPr/>
      <dgm:t>
        <a:bodyPr/>
        <a:lstStyle/>
        <a:p>
          <a:endParaRPr lang="en-US"/>
        </a:p>
      </dgm:t>
    </dgm:pt>
    <dgm:pt modelId="{533A8087-CC6A-4414-99F9-3444A1E0D1F5}" type="sibTrans" cxnId="{5C60655F-D60F-476F-8624-4D2398E5E6A5}">
      <dgm:prSet/>
      <dgm:spPr/>
      <dgm:t>
        <a:bodyPr/>
        <a:lstStyle/>
        <a:p>
          <a:endParaRPr lang="en-US"/>
        </a:p>
      </dgm:t>
    </dgm:pt>
    <dgm:pt modelId="{CC1D5951-73A7-4291-93A1-408A7E702545}">
      <dgm:prSet phldrT="[Text]"/>
      <dgm:spPr/>
      <dgm:t>
        <a:bodyPr/>
        <a:lstStyle/>
        <a:p>
          <a:r>
            <a:rPr lang="en-US" dirty="0" smtClean="0"/>
            <a:t>Relapse</a:t>
          </a:r>
          <a:endParaRPr lang="en-US" dirty="0"/>
        </a:p>
      </dgm:t>
    </dgm:pt>
    <dgm:pt modelId="{E04D1E81-EA93-42AC-A67F-091829A8B91B}" type="parTrans" cxnId="{A0B44074-C6FC-4C37-9360-BA59C3C7AB63}">
      <dgm:prSet/>
      <dgm:spPr/>
      <dgm:t>
        <a:bodyPr/>
        <a:lstStyle/>
        <a:p>
          <a:endParaRPr lang="en-US"/>
        </a:p>
      </dgm:t>
    </dgm:pt>
    <dgm:pt modelId="{89B6AD48-4F5D-46D1-843A-F41C56EBDB29}" type="sibTrans" cxnId="{A0B44074-C6FC-4C37-9360-BA59C3C7AB63}">
      <dgm:prSet/>
      <dgm:spPr/>
      <dgm:t>
        <a:bodyPr/>
        <a:lstStyle/>
        <a:p>
          <a:endParaRPr lang="en-US"/>
        </a:p>
      </dgm:t>
    </dgm:pt>
    <dgm:pt modelId="{8EBD4EEF-19A6-4E6E-B55F-E9CBDFD5DD6B}" type="pres">
      <dgm:prSet presAssocID="{E76CAFC8-24E1-42BF-B744-FBAB54423E66}" presName="cycle" presStyleCnt="0">
        <dgm:presLayoutVars>
          <dgm:dir/>
          <dgm:resizeHandles val="exact"/>
        </dgm:presLayoutVars>
      </dgm:prSet>
      <dgm:spPr/>
      <dgm:t>
        <a:bodyPr/>
        <a:lstStyle/>
        <a:p>
          <a:endParaRPr lang="en-US"/>
        </a:p>
      </dgm:t>
    </dgm:pt>
    <dgm:pt modelId="{C1ED8ED7-4C55-4979-9E68-1B9CC431E400}" type="pres">
      <dgm:prSet presAssocID="{9D1CA78A-4AC3-4DED-98BD-EA7EFF067471}" presName="node" presStyleLbl="node1" presStyleIdx="0" presStyleCnt="3">
        <dgm:presLayoutVars>
          <dgm:bulletEnabled val="1"/>
        </dgm:presLayoutVars>
      </dgm:prSet>
      <dgm:spPr/>
      <dgm:t>
        <a:bodyPr/>
        <a:lstStyle/>
        <a:p>
          <a:endParaRPr lang="en-US"/>
        </a:p>
      </dgm:t>
    </dgm:pt>
    <dgm:pt modelId="{034F928C-3488-4A8D-B16D-202B3D35A9D0}" type="pres">
      <dgm:prSet presAssocID="{9D1CA78A-4AC3-4DED-98BD-EA7EFF067471}" presName="spNode" presStyleCnt="0"/>
      <dgm:spPr/>
    </dgm:pt>
    <dgm:pt modelId="{F215951F-9E65-46BD-8DF5-6A4F343F49DF}" type="pres">
      <dgm:prSet presAssocID="{C607C80E-9EFE-4901-9BB4-89F7E56C3D24}" presName="sibTrans" presStyleLbl="sibTrans1D1" presStyleIdx="0" presStyleCnt="3"/>
      <dgm:spPr/>
      <dgm:t>
        <a:bodyPr/>
        <a:lstStyle/>
        <a:p>
          <a:endParaRPr lang="en-US"/>
        </a:p>
      </dgm:t>
    </dgm:pt>
    <dgm:pt modelId="{6954340D-1EE8-4F06-9F8B-89C8F2C22954}" type="pres">
      <dgm:prSet presAssocID="{C7B05543-0FD7-4C10-93F4-DBE79711755F}" presName="node" presStyleLbl="node1" presStyleIdx="1" presStyleCnt="3">
        <dgm:presLayoutVars>
          <dgm:bulletEnabled val="1"/>
        </dgm:presLayoutVars>
      </dgm:prSet>
      <dgm:spPr/>
      <dgm:t>
        <a:bodyPr/>
        <a:lstStyle/>
        <a:p>
          <a:endParaRPr lang="en-US"/>
        </a:p>
      </dgm:t>
    </dgm:pt>
    <dgm:pt modelId="{5AC3D297-7664-4BB9-AF06-1CA289731C51}" type="pres">
      <dgm:prSet presAssocID="{C7B05543-0FD7-4C10-93F4-DBE79711755F}" presName="spNode" presStyleCnt="0"/>
      <dgm:spPr/>
    </dgm:pt>
    <dgm:pt modelId="{7DC750FF-EEB3-40A8-8EBC-69C18347344E}" type="pres">
      <dgm:prSet presAssocID="{533A8087-CC6A-4414-99F9-3444A1E0D1F5}" presName="sibTrans" presStyleLbl="sibTrans1D1" presStyleIdx="1" presStyleCnt="3"/>
      <dgm:spPr/>
      <dgm:t>
        <a:bodyPr/>
        <a:lstStyle/>
        <a:p>
          <a:endParaRPr lang="en-US"/>
        </a:p>
      </dgm:t>
    </dgm:pt>
    <dgm:pt modelId="{75815E77-4EF9-4FE6-9A76-86E55DBFDAE7}" type="pres">
      <dgm:prSet presAssocID="{CC1D5951-73A7-4291-93A1-408A7E702545}" presName="node" presStyleLbl="node1" presStyleIdx="2" presStyleCnt="3">
        <dgm:presLayoutVars>
          <dgm:bulletEnabled val="1"/>
        </dgm:presLayoutVars>
      </dgm:prSet>
      <dgm:spPr/>
      <dgm:t>
        <a:bodyPr/>
        <a:lstStyle/>
        <a:p>
          <a:endParaRPr lang="en-US"/>
        </a:p>
      </dgm:t>
    </dgm:pt>
    <dgm:pt modelId="{60EBA94E-F283-4170-9058-98811F9860CF}" type="pres">
      <dgm:prSet presAssocID="{CC1D5951-73A7-4291-93A1-408A7E702545}" presName="spNode" presStyleCnt="0"/>
      <dgm:spPr/>
    </dgm:pt>
    <dgm:pt modelId="{7B8FFD13-6E64-4827-81FB-13E899947A37}" type="pres">
      <dgm:prSet presAssocID="{89B6AD48-4F5D-46D1-843A-F41C56EBDB29}" presName="sibTrans" presStyleLbl="sibTrans1D1" presStyleIdx="2" presStyleCnt="3"/>
      <dgm:spPr/>
      <dgm:t>
        <a:bodyPr/>
        <a:lstStyle/>
        <a:p>
          <a:endParaRPr lang="en-US"/>
        </a:p>
      </dgm:t>
    </dgm:pt>
  </dgm:ptLst>
  <dgm:cxnLst>
    <dgm:cxn modelId="{D40B991A-6196-4544-8900-2840FBBDAC74}" type="presOf" srcId="{89B6AD48-4F5D-46D1-843A-F41C56EBDB29}" destId="{7B8FFD13-6E64-4827-81FB-13E899947A37}" srcOrd="0" destOrd="0" presId="urn:microsoft.com/office/officeart/2005/8/layout/cycle5"/>
    <dgm:cxn modelId="{90F64663-9DAA-40AC-B071-A43F3AC6B477}" type="presOf" srcId="{C607C80E-9EFE-4901-9BB4-89F7E56C3D24}" destId="{F215951F-9E65-46BD-8DF5-6A4F343F49DF}" srcOrd="0" destOrd="0" presId="urn:microsoft.com/office/officeart/2005/8/layout/cycle5"/>
    <dgm:cxn modelId="{E63071A4-8AA8-485D-8309-57C09EBDE8E6}" type="presOf" srcId="{E76CAFC8-24E1-42BF-B744-FBAB54423E66}" destId="{8EBD4EEF-19A6-4E6E-B55F-E9CBDFD5DD6B}" srcOrd="0" destOrd="0" presId="urn:microsoft.com/office/officeart/2005/8/layout/cycle5"/>
    <dgm:cxn modelId="{5E430621-03A0-4A27-85F8-70440C8D5DD6}" type="presOf" srcId="{CC1D5951-73A7-4291-93A1-408A7E702545}" destId="{75815E77-4EF9-4FE6-9A76-86E55DBFDAE7}" srcOrd="0" destOrd="0" presId="urn:microsoft.com/office/officeart/2005/8/layout/cycle5"/>
    <dgm:cxn modelId="{1A102335-81AE-42DC-BD43-5A1835D8B8F1}" type="presOf" srcId="{C7B05543-0FD7-4C10-93F4-DBE79711755F}" destId="{6954340D-1EE8-4F06-9F8B-89C8F2C22954}" srcOrd="0" destOrd="0" presId="urn:microsoft.com/office/officeart/2005/8/layout/cycle5"/>
    <dgm:cxn modelId="{5C60655F-D60F-476F-8624-4D2398E5E6A5}" srcId="{E76CAFC8-24E1-42BF-B744-FBAB54423E66}" destId="{C7B05543-0FD7-4C10-93F4-DBE79711755F}" srcOrd="1" destOrd="0" parTransId="{6BE5DDEB-FCD0-4CB6-BC09-1DAEFB6E6ADE}" sibTransId="{533A8087-CC6A-4414-99F9-3444A1E0D1F5}"/>
    <dgm:cxn modelId="{9368ED02-D1D0-4985-9D9D-AC91D2A32295}" srcId="{E76CAFC8-24E1-42BF-B744-FBAB54423E66}" destId="{9D1CA78A-4AC3-4DED-98BD-EA7EFF067471}" srcOrd="0" destOrd="0" parTransId="{79B58577-1605-4C7F-B267-9E1A818D5394}" sibTransId="{C607C80E-9EFE-4901-9BB4-89F7E56C3D24}"/>
    <dgm:cxn modelId="{8E24218A-94D8-44CD-8863-A5B99A54F7AA}" type="presOf" srcId="{9D1CA78A-4AC3-4DED-98BD-EA7EFF067471}" destId="{C1ED8ED7-4C55-4979-9E68-1B9CC431E400}" srcOrd="0" destOrd="0" presId="urn:microsoft.com/office/officeart/2005/8/layout/cycle5"/>
    <dgm:cxn modelId="{D08AD4BA-8FB9-471C-A46B-0F42FD0A5949}" type="presOf" srcId="{533A8087-CC6A-4414-99F9-3444A1E0D1F5}" destId="{7DC750FF-EEB3-40A8-8EBC-69C18347344E}" srcOrd="0" destOrd="0" presId="urn:microsoft.com/office/officeart/2005/8/layout/cycle5"/>
    <dgm:cxn modelId="{A0B44074-C6FC-4C37-9360-BA59C3C7AB63}" srcId="{E76CAFC8-24E1-42BF-B744-FBAB54423E66}" destId="{CC1D5951-73A7-4291-93A1-408A7E702545}" srcOrd="2" destOrd="0" parTransId="{E04D1E81-EA93-42AC-A67F-091829A8B91B}" sibTransId="{89B6AD48-4F5D-46D1-843A-F41C56EBDB29}"/>
    <dgm:cxn modelId="{C9C22A3A-4C61-49AD-8D34-5AB2D088B0F5}" type="presParOf" srcId="{8EBD4EEF-19A6-4E6E-B55F-E9CBDFD5DD6B}" destId="{C1ED8ED7-4C55-4979-9E68-1B9CC431E400}" srcOrd="0" destOrd="0" presId="urn:microsoft.com/office/officeart/2005/8/layout/cycle5"/>
    <dgm:cxn modelId="{BB530A0B-A33E-4C2A-9402-236D67292980}" type="presParOf" srcId="{8EBD4EEF-19A6-4E6E-B55F-E9CBDFD5DD6B}" destId="{034F928C-3488-4A8D-B16D-202B3D35A9D0}" srcOrd="1" destOrd="0" presId="urn:microsoft.com/office/officeart/2005/8/layout/cycle5"/>
    <dgm:cxn modelId="{C762143E-827C-4809-83D8-D6FBF4F37A25}" type="presParOf" srcId="{8EBD4EEF-19A6-4E6E-B55F-E9CBDFD5DD6B}" destId="{F215951F-9E65-46BD-8DF5-6A4F343F49DF}" srcOrd="2" destOrd="0" presId="urn:microsoft.com/office/officeart/2005/8/layout/cycle5"/>
    <dgm:cxn modelId="{7E705CD8-C5AE-486D-A983-C222EE5ABEC8}" type="presParOf" srcId="{8EBD4EEF-19A6-4E6E-B55F-E9CBDFD5DD6B}" destId="{6954340D-1EE8-4F06-9F8B-89C8F2C22954}" srcOrd="3" destOrd="0" presId="urn:microsoft.com/office/officeart/2005/8/layout/cycle5"/>
    <dgm:cxn modelId="{D20D5E5B-31A2-4524-8CE3-43B63919B3B9}" type="presParOf" srcId="{8EBD4EEF-19A6-4E6E-B55F-E9CBDFD5DD6B}" destId="{5AC3D297-7664-4BB9-AF06-1CA289731C51}" srcOrd="4" destOrd="0" presId="urn:microsoft.com/office/officeart/2005/8/layout/cycle5"/>
    <dgm:cxn modelId="{E577321D-3440-4A83-B1B8-2CD76E487E0B}" type="presParOf" srcId="{8EBD4EEF-19A6-4E6E-B55F-E9CBDFD5DD6B}" destId="{7DC750FF-EEB3-40A8-8EBC-69C18347344E}" srcOrd="5" destOrd="0" presId="urn:microsoft.com/office/officeart/2005/8/layout/cycle5"/>
    <dgm:cxn modelId="{46C5C5B2-CB9A-4D10-9390-3843EF6193D8}" type="presParOf" srcId="{8EBD4EEF-19A6-4E6E-B55F-E9CBDFD5DD6B}" destId="{75815E77-4EF9-4FE6-9A76-86E55DBFDAE7}" srcOrd="6" destOrd="0" presId="urn:microsoft.com/office/officeart/2005/8/layout/cycle5"/>
    <dgm:cxn modelId="{4CA15C7F-9ADA-4212-ADD0-36FB4AA94272}" type="presParOf" srcId="{8EBD4EEF-19A6-4E6E-B55F-E9CBDFD5DD6B}" destId="{60EBA94E-F283-4170-9058-98811F9860CF}" srcOrd="7" destOrd="0" presId="urn:microsoft.com/office/officeart/2005/8/layout/cycle5"/>
    <dgm:cxn modelId="{87AF6D11-9A2F-4CFF-BE17-0CC305BCCEB1}" type="presParOf" srcId="{8EBD4EEF-19A6-4E6E-B55F-E9CBDFD5DD6B}" destId="{7B8FFD13-6E64-4827-81FB-13E899947A37}"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43343" cy="465773"/>
          </a:xfrm>
          <a:prstGeom prst="rect">
            <a:avLst/>
          </a:prstGeom>
        </p:spPr>
        <p:txBody>
          <a:bodyPr vert="horz" lIns="92432" tIns="46216" rIns="92432" bIns="46216" rtlCol="0"/>
          <a:lstStyle>
            <a:lvl1pPr algn="l">
              <a:defRPr sz="1200"/>
            </a:lvl1pPr>
          </a:lstStyle>
          <a:p>
            <a:endParaRPr lang="en-US" dirty="0"/>
          </a:p>
        </p:txBody>
      </p:sp>
      <p:sp>
        <p:nvSpPr>
          <p:cNvPr id="3" name="Date Placeholder 2"/>
          <p:cNvSpPr>
            <a:spLocks noGrp="1"/>
          </p:cNvSpPr>
          <p:nvPr>
            <p:ph type="dt" sz="quarter" idx="1"/>
          </p:nvPr>
        </p:nvSpPr>
        <p:spPr>
          <a:xfrm>
            <a:off x="3978133" y="1"/>
            <a:ext cx="3043343" cy="465773"/>
          </a:xfrm>
          <a:prstGeom prst="rect">
            <a:avLst/>
          </a:prstGeom>
        </p:spPr>
        <p:txBody>
          <a:bodyPr vert="horz" lIns="92432" tIns="46216" rIns="92432" bIns="46216" rtlCol="0"/>
          <a:lstStyle>
            <a:lvl1pPr algn="r">
              <a:defRPr sz="1200"/>
            </a:lvl1pPr>
          </a:lstStyle>
          <a:p>
            <a:fld id="{39F9F125-F86C-45CC-B902-1ABC1093D2A6}" type="datetimeFigureOut">
              <a:rPr lang="en-US" smtClean="0"/>
              <a:t>10/27/2016</a:t>
            </a:fld>
            <a:endParaRPr lang="en-US" dirty="0"/>
          </a:p>
        </p:txBody>
      </p:sp>
      <p:sp>
        <p:nvSpPr>
          <p:cNvPr id="4" name="Footer Placeholder 3"/>
          <p:cNvSpPr>
            <a:spLocks noGrp="1"/>
          </p:cNvSpPr>
          <p:nvPr>
            <p:ph type="ftr" sz="quarter" idx="2"/>
          </p:nvPr>
        </p:nvSpPr>
        <p:spPr>
          <a:xfrm>
            <a:off x="1" y="8841739"/>
            <a:ext cx="3043343" cy="465773"/>
          </a:xfrm>
          <a:prstGeom prst="rect">
            <a:avLst/>
          </a:prstGeom>
        </p:spPr>
        <p:txBody>
          <a:bodyPr vert="horz" lIns="92432" tIns="46216" rIns="92432" bIns="46216"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3" y="8841739"/>
            <a:ext cx="3043343" cy="465773"/>
          </a:xfrm>
          <a:prstGeom prst="rect">
            <a:avLst/>
          </a:prstGeom>
        </p:spPr>
        <p:txBody>
          <a:bodyPr vert="horz" lIns="92432" tIns="46216" rIns="92432" bIns="46216" rtlCol="0" anchor="b"/>
          <a:lstStyle>
            <a:lvl1pPr algn="r">
              <a:defRPr sz="1200"/>
            </a:lvl1pPr>
          </a:lstStyle>
          <a:p>
            <a:fld id="{F43B9BCD-F0A6-4F9B-84D5-F70AD843DE4D}" type="slidenum">
              <a:rPr lang="en-US" smtClean="0"/>
              <a:t>‹#›</a:t>
            </a:fld>
            <a:endParaRPr lang="en-US" dirty="0"/>
          </a:p>
        </p:txBody>
      </p:sp>
    </p:spTree>
    <p:extLst>
      <p:ext uri="{BB962C8B-B14F-4D97-AF65-F5344CB8AC3E}">
        <p14:creationId xmlns:p14="http://schemas.microsoft.com/office/powerpoint/2010/main" val="42205904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5455"/>
          </a:xfrm>
          <a:prstGeom prst="rect">
            <a:avLst/>
          </a:prstGeom>
        </p:spPr>
        <p:txBody>
          <a:bodyPr vert="horz" lIns="92432" tIns="46216" rIns="92432" bIns="46216" rtlCol="0"/>
          <a:lstStyle>
            <a:lvl1pPr algn="l">
              <a:defRPr sz="1200"/>
            </a:lvl1pPr>
          </a:lstStyle>
          <a:p>
            <a:endParaRPr lang="en-US" dirty="0"/>
          </a:p>
        </p:txBody>
      </p:sp>
      <p:sp>
        <p:nvSpPr>
          <p:cNvPr id="3" name="Date Placeholder 2"/>
          <p:cNvSpPr>
            <a:spLocks noGrp="1"/>
          </p:cNvSpPr>
          <p:nvPr>
            <p:ph type="dt" idx="1"/>
          </p:nvPr>
        </p:nvSpPr>
        <p:spPr>
          <a:xfrm>
            <a:off x="3978133" y="0"/>
            <a:ext cx="3043343" cy="465455"/>
          </a:xfrm>
          <a:prstGeom prst="rect">
            <a:avLst/>
          </a:prstGeom>
        </p:spPr>
        <p:txBody>
          <a:bodyPr vert="horz" lIns="92432" tIns="46216" rIns="92432" bIns="46216" rtlCol="0"/>
          <a:lstStyle>
            <a:lvl1pPr algn="r">
              <a:defRPr sz="1200"/>
            </a:lvl1pPr>
          </a:lstStyle>
          <a:p>
            <a:fld id="{B5F5AA00-B358-494B-976A-8FD2A467C784}" type="datetimeFigureOut">
              <a:rPr lang="en-US" smtClean="0"/>
              <a:pPr/>
              <a:t>10/27/2016</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432" tIns="46216" rIns="92432" bIns="46216" rtlCol="0" anchor="ctr"/>
          <a:lstStyle/>
          <a:p>
            <a:endParaRPr lang="en-US" dirty="0"/>
          </a:p>
        </p:txBody>
      </p:sp>
      <p:sp>
        <p:nvSpPr>
          <p:cNvPr id="5" name="Notes Placeholder 4"/>
          <p:cNvSpPr>
            <a:spLocks noGrp="1"/>
          </p:cNvSpPr>
          <p:nvPr>
            <p:ph type="body" sz="quarter" idx="3"/>
          </p:nvPr>
        </p:nvSpPr>
        <p:spPr>
          <a:xfrm>
            <a:off x="702310" y="4421824"/>
            <a:ext cx="5618480" cy="4189095"/>
          </a:xfrm>
          <a:prstGeom prst="rect">
            <a:avLst/>
          </a:prstGeom>
        </p:spPr>
        <p:txBody>
          <a:bodyPr vert="horz" lIns="92432" tIns="46216" rIns="92432" bIns="4621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42030"/>
            <a:ext cx="3043343" cy="465455"/>
          </a:xfrm>
          <a:prstGeom prst="rect">
            <a:avLst/>
          </a:prstGeom>
        </p:spPr>
        <p:txBody>
          <a:bodyPr vert="horz" lIns="92432" tIns="46216" rIns="92432" bIns="462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3" y="8842030"/>
            <a:ext cx="3043343" cy="465455"/>
          </a:xfrm>
          <a:prstGeom prst="rect">
            <a:avLst/>
          </a:prstGeom>
        </p:spPr>
        <p:txBody>
          <a:bodyPr vert="horz" lIns="92432" tIns="46216" rIns="92432" bIns="46216" rtlCol="0" anchor="b"/>
          <a:lstStyle>
            <a:lvl1pPr algn="r">
              <a:defRPr sz="1200"/>
            </a:lvl1pPr>
          </a:lstStyle>
          <a:p>
            <a:fld id="{9E6C8909-495D-435D-8BEC-058DD37ABB21}" type="slidenum">
              <a:rPr lang="en-US" smtClean="0"/>
              <a:pPr/>
              <a:t>‹#›</a:t>
            </a:fld>
            <a:endParaRPr lang="en-US" dirty="0"/>
          </a:p>
        </p:txBody>
      </p:sp>
    </p:spTree>
    <p:extLst>
      <p:ext uri="{BB962C8B-B14F-4D97-AF65-F5344CB8AC3E}">
        <p14:creationId xmlns:p14="http://schemas.microsoft.com/office/powerpoint/2010/main" val="3001395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1</a:t>
            </a:fld>
            <a:endParaRPr lang="en-US" dirty="0"/>
          </a:p>
        </p:txBody>
      </p:sp>
    </p:spTree>
    <p:extLst>
      <p:ext uri="{BB962C8B-B14F-4D97-AF65-F5344CB8AC3E}">
        <p14:creationId xmlns:p14="http://schemas.microsoft.com/office/powerpoint/2010/main" val="3787770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14</a:t>
            </a:fld>
            <a:endParaRPr lang="en-US" dirty="0"/>
          </a:p>
        </p:txBody>
      </p:sp>
    </p:spTree>
    <p:extLst>
      <p:ext uri="{BB962C8B-B14F-4D97-AF65-F5344CB8AC3E}">
        <p14:creationId xmlns:p14="http://schemas.microsoft.com/office/powerpoint/2010/main" val="2678473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15</a:t>
            </a:fld>
            <a:endParaRPr lang="en-US" dirty="0"/>
          </a:p>
        </p:txBody>
      </p:sp>
    </p:spTree>
    <p:extLst>
      <p:ext uri="{BB962C8B-B14F-4D97-AF65-F5344CB8AC3E}">
        <p14:creationId xmlns:p14="http://schemas.microsoft.com/office/powerpoint/2010/main" val="3985509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16</a:t>
            </a:fld>
            <a:endParaRPr lang="en-US" dirty="0"/>
          </a:p>
        </p:txBody>
      </p:sp>
    </p:spTree>
    <p:extLst>
      <p:ext uri="{BB962C8B-B14F-4D97-AF65-F5344CB8AC3E}">
        <p14:creationId xmlns:p14="http://schemas.microsoft.com/office/powerpoint/2010/main" val="192772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17</a:t>
            </a:fld>
            <a:endParaRPr lang="en-US" dirty="0"/>
          </a:p>
        </p:txBody>
      </p:sp>
    </p:spTree>
    <p:extLst>
      <p:ext uri="{BB962C8B-B14F-4D97-AF65-F5344CB8AC3E}">
        <p14:creationId xmlns:p14="http://schemas.microsoft.com/office/powerpoint/2010/main" val="1894999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18</a:t>
            </a:fld>
            <a:endParaRPr lang="en-US" dirty="0"/>
          </a:p>
        </p:txBody>
      </p:sp>
    </p:spTree>
    <p:extLst>
      <p:ext uri="{BB962C8B-B14F-4D97-AF65-F5344CB8AC3E}">
        <p14:creationId xmlns:p14="http://schemas.microsoft.com/office/powerpoint/2010/main" val="1553235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3</a:t>
            </a:fld>
            <a:endParaRPr lang="en-US" dirty="0"/>
          </a:p>
        </p:txBody>
      </p:sp>
    </p:spTree>
    <p:extLst>
      <p:ext uri="{BB962C8B-B14F-4D97-AF65-F5344CB8AC3E}">
        <p14:creationId xmlns:p14="http://schemas.microsoft.com/office/powerpoint/2010/main" val="151077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4</a:t>
            </a:fld>
            <a:endParaRPr lang="en-US" dirty="0"/>
          </a:p>
        </p:txBody>
      </p:sp>
    </p:spTree>
    <p:extLst>
      <p:ext uri="{BB962C8B-B14F-4D97-AF65-F5344CB8AC3E}">
        <p14:creationId xmlns:p14="http://schemas.microsoft.com/office/powerpoint/2010/main" val="1063715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5</a:t>
            </a:fld>
            <a:endParaRPr lang="en-US" dirty="0"/>
          </a:p>
        </p:txBody>
      </p:sp>
    </p:spTree>
    <p:extLst>
      <p:ext uri="{BB962C8B-B14F-4D97-AF65-F5344CB8AC3E}">
        <p14:creationId xmlns:p14="http://schemas.microsoft.com/office/powerpoint/2010/main" val="546383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6</a:t>
            </a:fld>
            <a:endParaRPr lang="en-US" dirty="0"/>
          </a:p>
        </p:txBody>
      </p:sp>
    </p:spTree>
    <p:extLst>
      <p:ext uri="{BB962C8B-B14F-4D97-AF65-F5344CB8AC3E}">
        <p14:creationId xmlns:p14="http://schemas.microsoft.com/office/powerpoint/2010/main" val="869706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7</a:t>
            </a:fld>
            <a:endParaRPr lang="en-US" dirty="0"/>
          </a:p>
        </p:txBody>
      </p:sp>
    </p:spTree>
    <p:extLst>
      <p:ext uri="{BB962C8B-B14F-4D97-AF65-F5344CB8AC3E}">
        <p14:creationId xmlns:p14="http://schemas.microsoft.com/office/powerpoint/2010/main" val="101103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10</a:t>
            </a:fld>
            <a:endParaRPr lang="en-US" dirty="0"/>
          </a:p>
        </p:txBody>
      </p:sp>
    </p:spTree>
    <p:extLst>
      <p:ext uri="{BB962C8B-B14F-4D97-AF65-F5344CB8AC3E}">
        <p14:creationId xmlns:p14="http://schemas.microsoft.com/office/powerpoint/2010/main" val="3536768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12</a:t>
            </a:fld>
            <a:endParaRPr lang="en-US" dirty="0"/>
          </a:p>
        </p:txBody>
      </p:sp>
    </p:spTree>
    <p:extLst>
      <p:ext uri="{BB962C8B-B14F-4D97-AF65-F5344CB8AC3E}">
        <p14:creationId xmlns:p14="http://schemas.microsoft.com/office/powerpoint/2010/main" val="1553782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9E6C8909-495D-435D-8BEC-058DD37ABB21}" type="slidenum">
              <a:rPr lang="en-US" smtClean="0"/>
              <a:pPr/>
              <a:t>13</a:t>
            </a:fld>
            <a:endParaRPr lang="en-US" dirty="0"/>
          </a:p>
        </p:txBody>
      </p:sp>
    </p:spTree>
    <p:extLst>
      <p:ext uri="{BB962C8B-B14F-4D97-AF65-F5344CB8AC3E}">
        <p14:creationId xmlns:p14="http://schemas.microsoft.com/office/powerpoint/2010/main" val="465669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file://localhost/Volumes/WorkDrive/___CLARK/___All_Jobs/__BRANDING/___2015/PPT/__BoT_PPT/__BoT_FINAL_PPT_Template_Art/__PPT_BoT_Section_Divider_Logo_Tag-02.png"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474133" y="2"/>
            <a:ext cx="8225367" cy="1822528"/>
          </a:xfrm>
        </p:spPr>
        <p:txBody>
          <a:bodyPr lIns="0" tIns="228600" rIns="0" bIns="0" anchor="b" anchorCtr="0">
            <a:noAutofit/>
          </a:bodyPr>
          <a:lstStyle>
            <a:lvl1pPr algn="ctr">
              <a:lnSpc>
                <a:spcPts val="4600"/>
              </a:lnSpc>
              <a:spcAft>
                <a:spcPts val="0"/>
              </a:spcAft>
              <a:defRPr sz="4000" cap="all" spc="170" baseline="0">
                <a:solidFill>
                  <a:schemeClr val="bg1"/>
                </a:solidFill>
              </a:defRPr>
            </a:lvl1pPr>
          </a:lstStyle>
          <a:p>
            <a:r>
              <a:rPr lang="en-US" dirty="0" smtClean="0"/>
              <a:t>Click to edit title slide</a:t>
            </a:r>
            <a:endParaRPr lang="en-US" dirty="0"/>
          </a:p>
        </p:txBody>
      </p:sp>
      <p:sp>
        <p:nvSpPr>
          <p:cNvPr id="4" name="Text Placeholder 2"/>
          <p:cNvSpPr>
            <a:spLocks noGrp="1"/>
          </p:cNvSpPr>
          <p:nvPr>
            <p:ph type="body" sz="quarter" idx="10" hasCustomPrompt="1"/>
          </p:nvPr>
        </p:nvSpPr>
        <p:spPr>
          <a:xfrm>
            <a:off x="443207" y="1328510"/>
            <a:ext cx="8270124" cy="952592"/>
          </a:xfrm>
          <a:prstGeom prst="rect">
            <a:avLst/>
          </a:prstGeom>
        </p:spPr>
        <p:txBody>
          <a:bodyPr anchor="b" anchorCtr="0"/>
          <a:lstStyle>
            <a:lvl1pPr marL="0" indent="0" algn="ctr">
              <a:buClr>
                <a:srgbClr val="C50B26"/>
              </a:buClr>
              <a:buSzPct val="115000"/>
              <a:buFontTx/>
              <a:buNone/>
              <a:defRPr/>
            </a:lvl1pPr>
          </a:lstStyle>
          <a:p>
            <a:r>
              <a:rPr lang="en-US" dirty="0" smtClean="0"/>
              <a:t>Click to edit date</a:t>
            </a:r>
            <a:endParaRPr lang="en-US" dirty="0"/>
          </a:p>
        </p:txBody>
      </p:sp>
    </p:spTree>
    <p:extLst>
      <p:ext uri="{BB962C8B-B14F-4D97-AF65-F5344CB8AC3E}">
        <p14:creationId xmlns:p14="http://schemas.microsoft.com/office/powerpoint/2010/main" val="1411356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defRPr>
            </a:lvl1pPr>
          </a:lstStyle>
          <a:p>
            <a:r>
              <a:rPr lang="en-US" dirty="0" smtClean="0"/>
              <a:t>Use This for Text Slides</a:t>
            </a:r>
            <a:endParaRPr lang="en-US" dirty="0"/>
          </a:p>
        </p:txBody>
      </p:sp>
      <p:sp>
        <p:nvSpPr>
          <p:cNvPr id="3" name="Content Placeholder 2"/>
          <p:cNvSpPr>
            <a:spLocks noGrp="1"/>
          </p:cNvSpPr>
          <p:nvPr>
            <p:ph idx="1" hasCustomPrompt="1"/>
          </p:nvPr>
        </p:nvSpPr>
        <p:spPr>
          <a:xfrm>
            <a:off x="457200" y="1582615"/>
            <a:ext cx="8229600" cy="4543548"/>
          </a:xfrm>
          <a:prstGeom prst="rect">
            <a:avLst/>
          </a:prstGeom>
        </p:spPr>
        <p:txBody>
          <a:bodyPr/>
          <a:lstStyle>
            <a:lvl1pPr marL="228600" indent="-228600">
              <a:buClr>
                <a:schemeClr val="accent1"/>
              </a:buClr>
              <a:buSzPct val="110000"/>
              <a:buFont typeface="Arial" pitchFamily="34" charset="0"/>
              <a:buChar char="•"/>
              <a:defRPr/>
            </a:lvl1pPr>
            <a:lvl2pPr marL="457200" indent="-228600">
              <a:buClr>
                <a:schemeClr val="accent1"/>
              </a:buClr>
              <a:buFont typeface="Arial" pitchFamily="34" charset="0"/>
              <a:buChar char="•"/>
              <a:defRPr sz="2400"/>
            </a:lvl2pPr>
            <a:lvl3pPr marL="685800" indent="-228600">
              <a:buClr>
                <a:schemeClr val="accent1"/>
              </a:buClr>
              <a:buSzPct val="110000"/>
              <a:buFont typeface="Arial" pitchFamily="34" charset="0"/>
              <a:buChar char="•"/>
              <a:defRPr sz="2200">
                <a:solidFill>
                  <a:schemeClr val="tx1">
                    <a:lumMod val="50000"/>
                    <a:lumOff val="50000"/>
                  </a:schemeClr>
                </a:solidFill>
              </a:defRPr>
            </a:lvl3pPr>
            <a:lvl4pPr>
              <a:buClr>
                <a:srgbClr val="CC3333"/>
              </a:buClr>
              <a:defRPr/>
            </a:lvl4pPr>
          </a:lstStyle>
          <a:p>
            <a:pPr lvl="0"/>
            <a:r>
              <a:rPr lang="en-US" dirty="0" smtClean="0"/>
              <a:t>First level in sentence case</a:t>
            </a:r>
          </a:p>
          <a:p>
            <a:pPr lvl="1"/>
            <a:r>
              <a:rPr lang="en-US" dirty="0" smtClean="0"/>
              <a:t>Second level</a:t>
            </a:r>
          </a:p>
          <a:p>
            <a:pPr lvl="2"/>
            <a:r>
              <a:rPr lang="en-US" dirty="0" smtClean="0"/>
              <a:t>Third level</a:t>
            </a:r>
          </a:p>
        </p:txBody>
      </p:sp>
      <p:sp>
        <p:nvSpPr>
          <p:cNvPr id="8" name="Footer Placeholder 1"/>
          <p:cNvSpPr>
            <a:spLocks noGrp="1"/>
          </p:cNvSpPr>
          <p:nvPr>
            <p:ph type="ftr" sz="quarter" idx="3"/>
          </p:nvPr>
        </p:nvSpPr>
        <p:spPr>
          <a:xfrm>
            <a:off x="3138798" y="6370948"/>
            <a:ext cx="2895600" cy="365125"/>
          </a:xfrm>
          <a:prstGeom prst="rect">
            <a:avLst/>
          </a:prstGeom>
        </p:spPr>
        <p:txBody>
          <a:bodyPr vert="horz" lIns="0" tIns="0" rIns="0" bIns="0" rtlCol="0" anchor="ctr" anchorCtr="0"/>
          <a:lstStyle>
            <a:lvl1pPr algn="ctr">
              <a:defRPr sz="800">
                <a:solidFill>
                  <a:srgbClr val="FFFFFF"/>
                </a:solidFill>
                <a:latin typeface="Arila"/>
                <a:cs typeface="Arila"/>
              </a:defRPr>
            </a:lvl1pPr>
          </a:lstStyle>
          <a:p>
            <a:r>
              <a:rPr lang="en-US" dirty="0" smtClean="0"/>
              <a:t>Presentation Title</a:t>
            </a:r>
            <a:endParaRPr lang="en-US" dirty="0"/>
          </a:p>
        </p:txBody>
      </p:sp>
      <p:sp>
        <p:nvSpPr>
          <p:cNvPr id="9" name="Date Placeholder 3"/>
          <p:cNvSpPr>
            <a:spLocks noGrp="1"/>
          </p:cNvSpPr>
          <p:nvPr>
            <p:ph type="dt" sz="half" idx="2"/>
          </p:nvPr>
        </p:nvSpPr>
        <p:spPr>
          <a:xfrm>
            <a:off x="471798" y="6370948"/>
            <a:ext cx="2133600" cy="365125"/>
          </a:xfrm>
          <a:prstGeom prst="rect">
            <a:avLst/>
          </a:prstGeom>
        </p:spPr>
        <p:txBody>
          <a:bodyPr vert="horz" lIns="0" tIns="0" rIns="0" bIns="0" rtlCol="0" anchor="ctr" anchorCtr="0"/>
          <a:lstStyle>
            <a:lvl1pPr algn="l">
              <a:defRPr sz="800">
                <a:solidFill>
                  <a:srgbClr val="FFFFFF"/>
                </a:solidFill>
                <a:latin typeface="Arial"/>
                <a:cs typeface="Arial"/>
              </a:defRPr>
            </a:lvl1pPr>
          </a:lstStyle>
          <a:p>
            <a:r>
              <a:rPr lang="en-US" dirty="0" smtClean="0"/>
              <a:t>Date</a:t>
            </a:r>
            <a:endParaRPr lang="en-US" dirty="0"/>
          </a:p>
        </p:txBody>
      </p:sp>
      <p:sp>
        <p:nvSpPr>
          <p:cNvPr id="10" name="Slide Number Placeholder 7"/>
          <p:cNvSpPr>
            <a:spLocks noGrp="1"/>
          </p:cNvSpPr>
          <p:nvPr>
            <p:ph type="sldNum" sz="quarter" idx="4"/>
          </p:nvPr>
        </p:nvSpPr>
        <p:spPr>
          <a:xfrm>
            <a:off x="6567798" y="6370948"/>
            <a:ext cx="2133600" cy="365125"/>
          </a:xfrm>
          <a:prstGeom prst="rect">
            <a:avLst/>
          </a:prstGeom>
        </p:spPr>
        <p:txBody>
          <a:bodyPr vert="horz" lIns="0" tIns="0" rIns="0" bIns="0" rtlCol="0" anchor="ctr" anchorCtr="0"/>
          <a:lstStyle>
            <a:lvl1pPr algn="r">
              <a:defRPr sz="800">
                <a:solidFill>
                  <a:srgbClr val="FFFFFF"/>
                </a:solidFill>
                <a:latin typeface="Arial"/>
                <a:cs typeface="Arial"/>
              </a:defRPr>
            </a:lvl1pPr>
          </a:lstStyle>
          <a:p>
            <a:fld id="{9257DAD1-48AB-8A4C-A054-135C0212BAAD}" type="slidenum">
              <a:rPr lang="en-US" smtClean="0"/>
              <a:pPr/>
              <a:t>‹#›</a:t>
            </a:fld>
            <a:endParaRPr lang="en-US" dirty="0"/>
          </a:p>
        </p:txBody>
      </p:sp>
    </p:spTree>
    <p:extLst>
      <p:ext uri="{BB962C8B-B14F-4D97-AF65-F5344CB8AC3E}">
        <p14:creationId xmlns:p14="http://schemas.microsoft.com/office/powerpoint/2010/main" val="3228991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defRPr>
            </a:lvl1pPr>
          </a:lstStyle>
          <a:p>
            <a:r>
              <a:rPr lang="en-US" dirty="0" smtClean="0"/>
              <a:t>Use This For Two-Column Text Slides</a:t>
            </a:r>
            <a:endParaRPr lang="en-US" dirty="0"/>
          </a:p>
        </p:txBody>
      </p:sp>
      <p:sp>
        <p:nvSpPr>
          <p:cNvPr id="3" name="Content Placeholder 2"/>
          <p:cNvSpPr>
            <a:spLocks noGrp="1"/>
          </p:cNvSpPr>
          <p:nvPr>
            <p:ph idx="1" hasCustomPrompt="1"/>
          </p:nvPr>
        </p:nvSpPr>
        <p:spPr>
          <a:xfrm>
            <a:off x="457200" y="1635369"/>
            <a:ext cx="3810000" cy="4490794"/>
          </a:xfrm>
          <a:prstGeom prst="rect">
            <a:avLst/>
          </a:prstGeom>
        </p:spPr>
        <p:txBody>
          <a:bodyPr/>
          <a:lstStyle>
            <a:lvl1pPr marL="228600" indent="-228600">
              <a:buClr>
                <a:schemeClr val="accent1"/>
              </a:buClr>
              <a:buSzPct val="110000"/>
              <a:buFont typeface="Arial" pitchFamily="34" charset="0"/>
              <a:buChar char="•"/>
              <a:defRPr/>
            </a:lvl1pPr>
            <a:lvl2pPr marL="457200" indent="-228600">
              <a:buClr>
                <a:schemeClr val="accent1"/>
              </a:buClr>
              <a:buFont typeface="Arial" pitchFamily="34" charset="0"/>
              <a:buChar char="•"/>
              <a:defRPr sz="2400"/>
            </a:lvl2pPr>
            <a:lvl3pPr marL="685800" indent="-228600">
              <a:buClr>
                <a:schemeClr val="accent1"/>
              </a:buClr>
              <a:buSzPct val="110000"/>
              <a:buFont typeface="Arial" pitchFamily="34" charset="0"/>
              <a:buChar char="•"/>
              <a:defRPr sz="2200">
                <a:solidFill>
                  <a:schemeClr val="tx1">
                    <a:lumMod val="50000"/>
                    <a:lumOff val="50000"/>
                  </a:schemeClr>
                </a:solidFill>
              </a:defRPr>
            </a:lvl3pPr>
            <a:lvl4pPr>
              <a:buClr>
                <a:srgbClr val="CC3333"/>
              </a:buClr>
              <a:defRPr/>
            </a:lvl4pPr>
          </a:lstStyle>
          <a:p>
            <a:pPr lvl="0"/>
            <a:r>
              <a:rPr lang="en-US" dirty="0" smtClean="0"/>
              <a:t>First level in sentence case</a:t>
            </a:r>
          </a:p>
          <a:p>
            <a:pPr lvl="1"/>
            <a:r>
              <a:rPr lang="en-US" dirty="0" smtClean="0"/>
              <a:t>Second level</a:t>
            </a:r>
          </a:p>
          <a:p>
            <a:pPr lvl="2"/>
            <a:r>
              <a:rPr lang="en-US" dirty="0" smtClean="0"/>
              <a:t>Third level</a:t>
            </a:r>
          </a:p>
        </p:txBody>
      </p:sp>
      <p:sp>
        <p:nvSpPr>
          <p:cNvPr id="5" name="Content Placeholder 2"/>
          <p:cNvSpPr>
            <a:spLocks noGrp="1"/>
          </p:cNvSpPr>
          <p:nvPr>
            <p:ph idx="11" hasCustomPrompt="1"/>
          </p:nvPr>
        </p:nvSpPr>
        <p:spPr>
          <a:xfrm>
            <a:off x="4817533" y="1635363"/>
            <a:ext cx="3810000" cy="4490794"/>
          </a:xfrm>
          <a:prstGeom prst="rect">
            <a:avLst/>
          </a:prstGeom>
        </p:spPr>
        <p:txBody>
          <a:bodyPr/>
          <a:lstStyle>
            <a:lvl1pPr marL="228600" indent="-228600">
              <a:buClr>
                <a:schemeClr val="accent1"/>
              </a:buClr>
              <a:buSzPct val="110000"/>
              <a:buFont typeface="Arial" pitchFamily="34" charset="0"/>
              <a:buChar char="•"/>
              <a:defRPr/>
            </a:lvl1pPr>
            <a:lvl2pPr marL="457200" indent="-228600">
              <a:buClr>
                <a:schemeClr val="accent1"/>
              </a:buClr>
              <a:buFont typeface="Arial" pitchFamily="34" charset="0"/>
              <a:buChar char="•"/>
              <a:defRPr sz="2400"/>
            </a:lvl2pPr>
            <a:lvl3pPr marL="693738" indent="-236538">
              <a:buClr>
                <a:schemeClr val="accent1"/>
              </a:buClr>
              <a:buSzPct val="110000"/>
              <a:buFont typeface="Arial" pitchFamily="34" charset="0"/>
              <a:buChar char="•"/>
              <a:defRPr sz="2200">
                <a:solidFill>
                  <a:schemeClr val="tx1">
                    <a:lumMod val="50000"/>
                    <a:lumOff val="50000"/>
                  </a:schemeClr>
                </a:solidFill>
              </a:defRPr>
            </a:lvl3pPr>
            <a:lvl4pPr>
              <a:buClr>
                <a:srgbClr val="CC3333"/>
              </a:buClr>
              <a:defRPr/>
            </a:lvl4pPr>
          </a:lstStyle>
          <a:p>
            <a:pPr lvl="0"/>
            <a:r>
              <a:rPr lang="en-US" dirty="0" smtClean="0"/>
              <a:t>First level in sentence case</a:t>
            </a:r>
          </a:p>
          <a:p>
            <a:pPr lvl="1"/>
            <a:r>
              <a:rPr lang="en-US" dirty="0" smtClean="0"/>
              <a:t>Second level</a:t>
            </a:r>
          </a:p>
          <a:p>
            <a:pPr lvl="2"/>
            <a:r>
              <a:rPr lang="en-US" dirty="0" smtClean="0"/>
              <a:t>Third level</a:t>
            </a:r>
          </a:p>
        </p:txBody>
      </p:sp>
      <p:sp>
        <p:nvSpPr>
          <p:cNvPr id="6" name="Footer Placeholder 1"/>
          <p:cNvSpPr>
            <a:spLocks noGrp="1"/>
          </p:cNvSpPr>
          <p:nvPr>
            <p:ph type="ftr" sz="quarter" idx="3"/>
          </p:nvPr>
        </p:nvSpPr>
        <p:spPr>
          <a:xfrm>
            <a:off x="3138798" y="6370948"/>
            <a:ext cx="2895600" cy="365125"/>
          </a:xfrm>
          <a:prstGeom prst="rect">
            <a:avLst/>
          </a:prstGeom>
        </p:spPr>
        <p:txBody>
          <a:bodyPr vert="horz" lIns="0" tIns="0" rIns="0" bIns="0" rtlCol="0" anchor="ctr" anchorCtr="0"/>
          <a:lstStyle>
            <a:lvl1pPr algn="ctr">
              <a:defRPr sz="800">
                <a:solidFill>
                  <a:srgbClr val="FFFFFF"/>
                </a:solidFill>
                <a:latin typeface="Arila"/>
                <a:cs typeface="Arila"/>
              </a:defRPr>
            </a:lvl1pPr>
          </a:lstStyle>
          <a:p>
            <a:r>
              <a:rPr lang="en-US" dirty="0" smtClean="0"/>
              <a:t>Presentation Title</a:t>
            </a:r>
            <a:endParaRPr lang="en-US" dirty="0"/>
          </a:p>
        </p:txBody>
      </p:sp>
      <p:sp>
        <p:nvSpPr>
          <p:cNvPr id="7" name="Date Placeholder 3"/>
          <p:cNvSpPr>
            <a:spLocks noGrp="1"/>
          </p:cNvSpPr>
          <p:nvPr>
            <p:ph type="dt" sz="half" idx="2"/>
          </p:nvPr>
        </p:nvSpPr>
        <p:spPr>
          <a:xfrm>
            <a:off x="471798" y="6370948"/>
            <a:ext cx="2133600" cy="365125"/>
          </a:xfrm>
          <a:prstGeom prst="rect">
            <a:avLst/>
          </a:prstGeom>
        </p:spPr>
        <p:txBody>
          <a:bodyPr vert="horz" lIns="0" tIns="0" rIns="0" bIns="0" rtlCol="0" anchor="ctr" anchorCtr="0"/>
          <a:lstStyle>
            <a:lvl1pPr algn="l">
              <a:defRPr sz="800">
                <a:solidFill>
                  <a:srgbClr val="FFFFFF"/>
                </a:solidFill>
                <a:latin typeface="Arial"/>
                <a:cs typeface="Arial"/>
              </a:defRPr>
            </a:lvl1pPr>
          </a:lstStyle>
          <a:p>
            <a:r>
              <a:rPr lang="en-US" dirty="0" smtClean="0"/>
              <a:t>Date</a:t>
            </a:r>
            <a:endParaRPr lang="en-US" dirty="0"/>
          </a:p>
        </p:txBody>
      </p:sp>
      <p:sp>
        <p:nvSpPr>
          <p:cNvPr id="8" name="Slide Number Placeholder 7"/>
          <p:cNvSpPr>
            <a:spLocks noGrp="1"/>
          </p:cNvSpPr>
          <p:nvPr>
            <p:ph type="sldNum" sz="quarter" idx="4"/>
          </p:nvPr>
        </p:nvSpPr>
        <p:spPr>
          <a:xfrm>
            <a:off x="6567798" y="6370948"/>
            <a:ext cx="2133600" cy="365125"/>
          </a:xfrm>
          <a:prstGeom prst="rect">
            <a:avLst/>
          </a:prstGeom>
        </p:spPr>
        <p:txBody>
          <a:bodyPr vert="horz" lIns="0" tIns="0" rIns="0" bIns="0" rtlCol="0" anchor="ctr" anchorCtr="0"/>
          <a:lstStyle>
            <a:lvl1pPr algn="r">
              <a:defRPr sz="800">
                <a:solidFill>
                  <a:srgbClr val="FFFFFF"/>
                </a:solidFill>
                <a:latin typeface="Arial"/>
                <a:cs typeface="Arial"/>
              </a:defRPr>
            </a:lvl1pPr>
          </a:lstStyle>
          <a:p>
            <a:fld id="{9257DAD1-48AB-8A4C-A054-135C0212BAAD}" type="slidenum">
              <a:rPr lang="en-US" smtClean="0"/>
              <a:pPr/>
              <a:t>‹#›</a:t>
            </a:fld>
            <a:endParaRPr lang="en-US" dirty="0"/>
          </a:p>
        </p:txBody>
      </p:sp>
    </p:spTree>
    <p:extLst>
      <p:ext uri="{BB962C8B-B14F-4D97-AF65-F5344CB8AC3E}">
        <p14:creationId xmlns:p14="http://schemas.microsoft.com/office/powerpoint/2010/main" val="1986960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Headlin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accent1"/>
                </a:solidFill>
              </a:defRPr>
            </a:lvl1pPr>
          </a:lstStyle>
          <a:p>
            <a:r>
              <a:rPr lang="en-US" dirty="0" smtClean="0"/>
              <a:t>Use This for Headline </a:t>
            </a:r>
            <a:br>
              <a:rPr lang="en-US" dirty="0" smtClean="0"/>
            </a:br>
            <a:r>
              <a:rPr lang="en-US" dirty="0" smtClean="0"/>
              <a:t>with Graphic-only Slide</a:t>
            </a:r>
            <a:endParaRPr lang="en-US" dirty="0"/>
          </a:p>
        </p:txBody>
      </p:sp>
      <p:sp>
        <p:nvSpPr>
          <p:cNvPr id="3" name="Footer Placeholder 2"/>
          <p:cNvSpPr>
            <a:spLocks noGrp="1"/>
          </p:cNvSpPr>
          <p:nvPr>
            <p:ph type="ftr" sz="quarter" idx="10"/>
          </p:nvPr>
        </p:nvSpPr>
        <p:spPr/>
        <p:txBody>
          <a:bodyPr/>
          <a:lstStyle/>
          <a:p>
            <a:r>
              <a:rPr lang="en-US" smtClean="0"/>
              <a:t>Presentation Title</a:t>
            </a:r>
            <a:endParaRPr lang="en-US" dirty="0"/>
          </a:p>
        </p:txBody>
      </p:sp>
      <p:sp>
        <p:nvSpPr>
          <p:cNvPr id="4" name="Date Placeholder 3"/>
          <p:cNvSpPr>
            <a:spLocks noGrp="1"/>
          </p:cNvSpPr>
          <p:nvPr>
            <p:ph type="dt" sz="half" idx="11"/>
          </p:nvPr>
        </p:nvSpPr>
        <p:spPr/>
        <p:txBody>
          <a:bodyPr/>
          <a:lstStyle/>
          <a:p>
            <a:r>
              <a:rPr lang="en-US" smtClean="0"/>
              <a:t>Date</a:t>
            </a:r>
            <a:endParaRPr lang="en-US" dirty="0"/>
          </a:p>
        </p:txBody>
      </p:sp>
      <p:sp>
        <p:nvSpPr>
          <p:cNvPr id="5" name="Slide Number Placeholder 4"/>
          <p:cNvSpPr>
            <a:spLocks noGrp="1"/>
          </p:cNvSpPr>
          <p:nvPr>
            <p:ph type="sldNum" sz="quarter" idx="12"/>
          </p:nvPr>
        </p:nvSpPr>
        <p:spPr/>
        <p:txBody>
          <a:bodyPr/>
          <a:lstStyle/>
          <a:p>
            <a:fld id="{9257DAD1-48AB-8A4C-A054-135C0212BAAD}" type="slidenum">
              <a:rPr lang="en-US" smtClean="0"/>
              <a:pPr/>
              <a:t>‹#›</a:t>
            </a:fld>
            <a:endParaRPr lang="en-US" dirty="0"/>
          </a:p>
        </p:txBody>
      </p:sp>
    </p:spTree>
    <p:extLst>
      <p:ext uri="{BB962C8B-B14F-4D97-AF65-F5344CB8AC3E}">
        <p14:creationId xmlns:p14="http://schemas.microsoft.com/office/powerpoint/2010/main" val="3857811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Presentation Title</a:t>
            </a:r>
            <a:endParaRPr lang="en-US" dirty="0"/>
          </a:p>
        </p:txBody>
      </p:sp>
      <p:sp>
        <p:nvSpPr>
          <p:cNvPr id="4" name="Date Placeholder 3"/>
          <p:cNvSpPr>
            <a:spLocks noGrp="1"/>
          </p:cNvSpPr>
          <p:nvPr>
            <p:ph type="dt" sz="half" idx="11"/>
          </p:nvPr>
        </p:nvSpPr>
        <p:spPr/>
        <p:txBody>
          <a:bodyPr/>
          <a:lstStyle/>
          <a:p>
            <a:r>
              <a:rPr lang="en-US" smtClean="0"/>
              <a:t>Date</a:t>
            </a:r>
            <a:endParaRPr lang="en-US" dirty="0"/>
          </a:p>
        </p:txBody>
      </p:sp>
      <p:sp>
        <p:nvSpPr>
          <p:cNvPr id="5" name="Slide Number Placeholder 4"/>
          <p:cNvSpPr>
            <a:spLocks noGrp="1"/>
          </p:cNvSpPr>
          <p:nvPr>
            <p:ph type="sldNum" sz="quarter" idx="12"/>
          </p:nvPr>
        </p:nvSpPr>
        <p:spPr/>
        <p:txBody>
          <a:bodyPr/>
          <a:lstStyle/>
          <a:p>
            <a:fld id="{9257DAD1-48AB-8A4C-A054-135C0212BAAD}" type="slidenum">
              <a:rPr lang="en-US" smtClean="0"/>
              <a:pPr/>
              <a:t>‹#›</a:t>
            </a:fld>
            <a:endParaRPr lang="en-US" dirty="0"/>
          </a:p>
        </p:txBody>
      </p:sp>
    </p:spTree>
    <p:extLst>
      <p:ext uri="{BB962C8B-B14F-4D97-AF65-F5344CB8AC3E}">
        <p14:creationId xmlns:p14="http://schemas.microsoft.com/office/powerpoint/2010/main" val="3870729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solidFill>
        <a:effectLst/>
      </p:bgPr>
    </p:bg>
    <p:spTree>
      <p:nvGrpSpPr>
        <p:cNvPr id="1" name=""/>
        <p:cNvGrpSpPr/>
        <p:nvPr/>
      </p:nvGrpSpPr>
      <p:grpSpPr>
        <a:xfrm>
          <a:off x="0" y="0"/>
          <a:ext cx="0" cy="0"/>
          <a:chOff x="0" y="0"/>
          <a:chExt cx="0" cy="0"/>
        </a:xfrm>
      </p:grpSpPr>
      <p:pic>
        <p:nvPicPr>
          <p:cNvPr id="5" name="__PPT_BoT_Section_Divider_Logo_Tag-02.png" descr="/Volumes/WorkDrive/___CLARK/___All_Jobs/__BRANDING/___2015/PPT/__BoT_PPT/__BoT_FINAL_PPT_Template_Art/__PPT_BoT_Section_Divider_Logo_Tag-02.png"/>
          <p:cNvPicPr>
            <a:picLocks noChangeAspect="1"/>
          </p:cNvPicPr>
          <p:nvPr userDrawn="1"/>
        </p:nvPicPr>
        <p:blipFill rotWithShape="1">
          <a:blip r:embed="rId2" r:link="rId3">
            <a:extLst>
              <a:ext uri="{28A0092B-C50C-407E-A947-70E740481C1C}">
                <a14:useLocalDpi xmlns:a14="http://schemas.microsoft.com/office/drawing/2010/main" val="0"/>
              </a:ext>
            </a:extLst>
          </a:blip>
          <a:srcRect l="945" t="11713" r="819" b="1"/>
          <a:stretch/>
        </p:blipFill>
        <p:spPr>
          <a:xfrm>
            <a:off x="0" y="0"/>
            <a:ext cx="9143999" cy="6858000"/>
          </a:xfrm>
          <a:prstGeom prst="rect">
            <a:avLst/>
          </a:prstGeom>
        </p:spPr>
      </p:pic>
      <p:sp>
        <p:nvSpPr>
          <p:cNvPr id="2" name="Title 1"/>
          <p:cNvSpPr>
            <a:spLocks noGrp="1"/>
          </p:cNvSpPr>
          <p:nvPr userDrawn="1">
            <p:ph type="ctrTitle" hasCustomPrompt="1"/>
          </p:nvPr>
        </p:nvSpPr>
        <p:spPr>
          <a:xfrm>
            <a:off x="474133" y="1"/>
            <a:ext cx="8225367" cy="2504508"/>
          </a:xfrm>
        </p:spPr>
        <p:txBody>
          <a:bodyPr lIns="0" tIns="228600" rIns="0" bIns="0" anchor="b" anchorCtr="0">
            <a:noAutofit/>
          </a:bodyPr>
          <a:lstStyle>
            <a:lvl1pPr algn="ctr">
              <a:lnSpc>
                <a:spcPts val="4600"/>
              </a:lnSpc>
              <a:spcAft>
                <a:spcPts val="0"/>
              </a:spcAft>
              <a:defRPr sz="4000" cap="all" spc="170" baseline="0">
                <a:solidFill>
                  <a:schemeClr val="bg1"/>
                </a:solidFill>
              </a:defRPr>
            </a:lvl1pPr>
          </a:lstStyle>
          <a:p>
            <a:r>
              <a:rPr lang="en-US" dirty="0" smtClean="0"/>
              <a:t>Use this for section head </a:t>
            </a:r>
            <a:br>
              <a:rPr lang="en-US" dirty="0" smtClean="0"/>
            </a:br>
            <a:r>
              <a:rPr lang="en-US" dirty="0" smtClean="0"/>
              <a:t>or last slide</a:t>
            </a:r>
            <a:endParaRPr lang="en-US" dirty="0"/>
          </a:p>
        </p:txBody>
      </p:sp>
      <p:sp>
        <p:nvSpPr>
          <p:cNvPr id="15" name="Text Placeholder 14"/>
          <p:cNvSpPr>
            <a:spLocks noGrp="1"/>
          </p:cNvSpPr>
          <p:nvPr>
            <p:ph type="body" sz="quarter" idx="10" hasCustomPrompt="1"/>
          </p:nvPr>
        </p:nvSpPr>
        <p:spPr>
          <a:xfrm>
            <a:off x="466725" y="5291040"/>
            <a:ext cx="3087688" cy="1547812"/>
          </a:xfrm>
          <a:prstGeom prst="rect">
            <a:avLst/>
          </a:prstGeom>
        </p:spPr>
        <p:txBody>
          <a:bodyPr vert="horz" lIns="0" tIns="0" rIns="0" bIns="0"/>
          <a:lstStyle>
            <a:lvl1pPr marL="0" indent="0">
              <a:spcBef>
                <a:spcPts val="0"/>
              </a:spcBef>
              <a:buNone/>
              <a:defRPr sz="1800">
                <a:solidFill>
                  <a:schemeClr val="tx1"/>
                </a:solidFill>
              </a:defRPr>
            </a:lvl1pPr>
            <a:lvl2pPr marL="285750" indent="0">
              <a:buFont typeface="Arial"/>
              <a:buNone/>
              <a:defRPr sz="1800"/>
            </a:lvl2pPr>
            <a:lvl3pPr marL="287337" indent="0">
              <a:buNone/>
              <a:defRPr sz="1800"/>
            </a:lvl3pPr>
            <a:lvl4pPr marL="511175" indent="0">
              <a:buFont typeface="Arial"/>
              <a:buNone/>
              <a:defRPr sz="1800"/>
            </a:lvl4pPr>
            <a:lvl5pPr marL="522288" indent="0">
              <a:buNone/>
              <a:defRPr sz="1800"/>
            </a:lvl5pPr>
          </a:lstStyle>
          <a:p>
            <a:pPr lvl="0"/>
            <a:r>
              <a:rPr lang="en-US" dirty="0" smtClean="0"/>
              <a:t>Click to edit subtitle</a:t>
            </a:r>
          </a:p>
        </p:txBody>
      </p:sp>
    </p:spTree>
    <p:extLst>
      <p:ext uri="{BB962C8B-B14F-4D97-AF65-F5344CB8AC3E}">
        <p14:creationId xmlns:p14="http://schemas.microsoft.com/office/powerpoint/2010/main" val="3942924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file://localhost/Volumes/WorkDrive/___CLARK/___All_Jobs/__BRANDING/___2015/PPT/__BoT_PPT/__BoT_FINAL_PPT_Template_Art/__Corner_SEAL_gray_April6-01.pn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file://localhost/Volumes/WorkDrive/___CLARK/___All_Jobs/__BRANDING/___2015/PPT/__BoT_PPT/__BoT_FINAL_PPT_Template_Art/__PPT_Linear_FOOTER_Band-01.png"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itle Placeholder 1"/>
          <p:cNvSpPr>
            <a:spLocks noGrp="1"/>
          </p:cNvSpPr>
          <p:nvPr>
            <p:ph type="title"/>
          </p:nvPr>
        </p:nvSpPr>
        <p:spPr bwMode="auto">
          <a:xfrm>
            <a:off x="457200" y="119064"/>
            <a:ext cx="6540500" cy="114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p>
            <a:pPr lvl="0"/>
            <a:r>
              <a:rPr lang="en-US" dirty="0"/>
              <a:t>Click to </a:t>
            </a:r>
            <a:r>
              <a:rPr lang="en-US" dirty="0" smtClean="0"/>
              <a:t>Edit </a:t>
            </a:r>
            <a:r>
              <a:rPr lang="en-US" dirty="0"/>
              <a:t>M</a:t>
            </a:r>
            <a:r>
              <a:rPr lang="en-US" dirty="0" smtClean="0"/>
              <a:t>aster </a:t>
            </a:r>
            <a:r>
              <a:rPr lang="en-US" dirty="0"/>
              <a:t>T</a:t>
            </a:r>
            <a:r>
              <a:rPr lang="en-US" dirty="0" smtClean="0"/>
              <a:t>itle </a:t>
            </a:r>
            <a:r>
              <a:rPr lang="en-US" dirty="0"/>
              <a:t>S</a:t>
            </a:r>
            <a:r>
              <a:rPr lang="en-US" dirty="0" smtClean="0"/>
              <a:t>tyle</a:t>
            </a:r>
            <a:endParaRPr lang="en-US" dirty="0"/>
          </a:p>
        </p:txBody>
      </p:sp>
      <p:sp>
        <p:nvSpPr>
          <p:cNvPr id="2" name="Footer Placeholder 1"/>
          <p:cNvSpPr>
            <a:spLocks noGrp="1"/>
          </p:cNvSpPr>
          <p:nvPr>
            <p:ph type="ftr" sz="quarter" idx="3"/>
          </p:nvPr>
        </p:nvSpPr>
        <p:spPr>
          <a:xfrm>
            <a:off x="3138798" y="6370948"/>
            <a:ext cx="2895600" cy="365125"/>
          </a:xfrm>
          <a:prstGeom prst="rect">
            <a:avLst/>
          </a:prstGeom>
        </p:spPr>
        <p:txBody>
          <a:bodyPr vert="horz" lIns="0" tIns="0" rIns="0" bIns="0" rtlCol="0" anchor="ctr" anchorCtr="0"/>
          <a:lstStyle>
            <a:lvl1pPr algn="ctr">
              <a:defRPr sz="800">
                <a:solidFill>
                  <a:srgbClr val="FFFFFF"/>
                </a:solidFill>
                <a:latin typeface="Arila"/>
                <a:cs typeface="Arila"/>
              </a:defRPr>
            </a:lvl1pPr>
          </a:lstStyle>
          <a:p>
            <a:r>
              <a:rPr lang="en-US" dirty="0" smtClean="0"/>
              <a:t>Presentation Title</a:t>
            </a:r>
            <a:endParaRPr lang="en-US" dirty="0"/>
          </a:p>
        </p:txBody>
      </p:sp>
      <p:sp>
        <p:nvSpPr>
          <p:cNvPr id="4" name="Date Placeholder 3"/>
          <p:cNvSpPr>
            <a:spLocks noGrp="1"/>
          </p:cNvSpPr>
          <p:nvPr>
            <p:ph type="dt" sz="half" idx="2"/>
          </p:nvPr>
        </p:nvSpPr>
        <p:spPr>
          <a:xfrm>
            <a:off x="471798" y="6370948"/>
            <a:ext cx="2133600" cy="365125"/>
          </a:xfrm>
          <a:prstGeom prst="rect">
            <a:avLst/>
          </a:prstGeom>
        </p:spPr>
        <p:txBody>
          <a:bodyPr vert="horz" lIns="0" tIns="0" rIns="0" bIns="0" rtlCol="0" anchor="ctr" anchorCtr="0"/>
          <a:lstStyle>
            <a:lvl1pPr algn="l">
              <a:defRPr sz="800">
                <a:solidFill>
                  <a:srgbClr val="FFFFFF"/>
                </a:solidFill>
                <a:latin typeface="Arial"/>
                <a:cs typeface="Arial"/>
              </a:defRPr>
            </a:lvl1pPr>
          </a:lstStyle>
          <a:p>
            <a:r>
              <a:rPr lang="en-US" dirty="0" smtClean="0"/>
              <a:t>Date</a:t>
            </a:r>
            <a:endParaRPr lang="en-US" dirty="0"/>
          </a:p>
        </p:txBody>
      </p:sp>
      <p:sp>
        <p:nvSpPr>
          <p:cNvPr id="8" name="Slide Number Placeholder 7"/>
          <p:cNvSpPr>
            <a:spLocks noGrp="1"/>
          </p:cNvSpPr>
          <p:nvPr>
            <p:ph type="sldNum" sz="quarter" idx="4"/>
          </p:nvPr>
        </p:nvSpPr>
        <p:spPr>
          <a:xfrm>
            <a:off x="6567798" y="6370948"/>
            <a:ext cx="2133600" cy="365125"/>
          </a:xfrm>
          <a:prstGeom prst="rect">
            <a:avLst/>
          </a:prstGeom>
        </p:spPr>
        <p:txBody>
          <a:bodyPr vert="horz" lIns="0" tIns="0" rIns="0" bIns="0" rtlCol="0" anchor="ctr" anchorCtr="0"/>
          <a:lstStyle>
            <a:lvl1pPr algn="r">
              <a:defRPr sz="800">
                <a:solidFill>
                  <a:srgbClr val="FFFFFF"/>
                </a:solidFill>
                <a:latin typeface="Arial"/>
                <a:cs typeface="Arial"/>
              </a:defRPr>
            </a:lvl1pPr>
          </a:lstStyle>
          <a:p>
            <a:fld id="{9257DAD1-48AB-8A4C-A054-135C0212BAAD}" type="slidenum">
              <a:rPr lang="en-US" smtClean="0"/>
              <a:pPr/>
              <a:t>‹#›</a:t>
            </a:fld>
            <a:endParaRPr lang="en-US" dirty="0"/>
          </a:p>
        </p:txBody>
      </p:sp>
      <p:pic>
        <p:nvPicPr>
          <p:cNvPr id="5" name="__PPT_Linear_FOOTER_Band-01.png" descr="/Volumes/WorkDrive/___CLARK/___All_Jobs/__BRANDING/___2015/PPT/__BoT_PPT/__BoT_FINAL_PPT_Template_Art/__PPT_Linear_FOOTER_Band-01.png"/>
          <p:cNvPicPr>
            <a:picLocks noChangeAspect="1"/>
          </p:cNvPicPr>
          <p:nvPr userDrawn="1"/>
        </p:nvPicPr>
        <p:blipFill rotWithShape="1">
          <a:blip r:embed="rId8" r:link="rId9">
            <a:extLst>
              <a:ext uri="{28A0092B-C50C-407E-A947-70E740481C1C}">
                <a14:useLocalDpi xmlns:a14="http://schemas.microsoft.com/office/drawing/2010/main" val="0"/>
              </a:ext>
            </a:extLst>
          </a:blip>
          <a:srcRect t="8346" b="76300"/>
          <a:stretch/>
        </p:blipFill>
        <p:spPr>
          <a:xfrm>
            <a:off x="0" y="6350000"/>
            <a:ext cx="9143999" cy="508000"/>
          </a:xfrm>
          <a:prstGeom prst="rect">
            <a:avLst/>
          </a:prstGeom>
        </p:spPr>
      </p:pic>
      <p:pic>
        <p:nvPicPr>
          <p:cNvPr id="3" name="__Corner_SEAL_gray_April6-01.png" descr="/Volumes/WorkDrive/___CLARK/___All_Jobs/__BRANDING/___2015/PPT/__BoT_PPT/__BoT_FINAL_PPT_Template_Art/__Corner_SEAL_gray_April6-01.png"/>
          <p:cNvPicPr>
            <a:picLocks noChangeAspect="1"/>
          </p:cNvPicPr>
          <p:nvPr userDrawn="1"/>
        </p:nvPicPr>
        <p:blipFill>
          <a:blip r:embed="rId10" r:link="rId11">
            <a:extLst>
              <a:ext uri="{28A0092B-C50C-407E-A947-70E740481C1C}">
                <a14:useLocalDpi xmlns:a14="http://schemas.microsoft.com/office/drawing/2010/main" val="0"/>
              </a:ext>
            </a:extLst>
          </a:blip>
          <a:stretch>
            <a:fillRect/>
          </a:stretch>
        </p:blipFill>
        <p:spPr>
          <a:xfrm>
            <a:off x="3505200" y="0"/>
            <a:ext cx="5638800" cy="1832206"/>
          </a:xfrm>
          <a:prstGeom prst="rect">
            <a:avLst/>
          </a:prstGeom>
        </p:spPr>
      </p:pic>
    </p:spTree>
  </p:cSld>
  <p:clrMap bg1="lt1" tx1="dk1" bg2="lt2" tx2="dk2" accent1="accent1" accent2="accent2" accent3="accent3" accent4="accent4" accent5="accent5" accent6="accent6" hlink="hlink" folHlink="folHlink"/>
  <p:sldLayoutIdLst>
    <p:sldLayoutId id="2147483675" r:id="rId1"/>
    <p:sldLayoutId id="2147483672" r:id="rId2"/>
    <p:sldLayoutId id="2147483678" r:id="rId3"/>
    <p:sldLayoutId id="2147483680" r:id="rId4"/>
    <p:sldLayoutId id="2147483681" r:id="rId5"/>
    <p:sldLayoutId id="2147483679" r:id="rId6"/>
  </p:sldLayoutIdLst>
  <p:timing>
    <p:tnLst>
      <p:par>
        <p:cTn id="1" dur="indefinite" restart="never" nodeType="tmRoot"/>
      </p:par>
    </p:tnLst>
  </p:timing>
  <p:hf hdr="0" ftr="0" dt="0"/>
  <p:txStyles>
    <p:titleStyle>
      <a:lvl1pPr algn="l" defTabSz="457200" rtl="0" eaLnBrk="0" fontAlgn="base" hangingPunct="0">
        <a:lnSpc>
          <a:spcPts val="3400"/>
        </a:lnSpc>
        <a:spcBef>
          <a:spcPct val="0"/>
        </a:spcBef>
        <a:spcAft>
          <a:spcPct val="0"/>
        </a:spcAft>
        <a:defRPr sz="3200" kern="1200">
          <a:solidFill>
            <a:schemeClr val="accent1"/>
          </a:solidFill>
          <a:latin typeface="+mj-lt"/>
          <a:ea typeface="ＭＳ Ｐゴシック" pitchFamily="-107" charset="-128"/>
          <a:cs typeface="ＭＳ Ｐゴシック" pitchFamily="-107" charset="-128"/>
        </a:defRPr>
      </a:lvl1pPr>
      <a:lvl2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2pPr>
      <a:lvl3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3pPr>
      <a:lvl4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4pPr>
      <a:lvl5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5pPr>
      <a:lvl6pPr marL="4572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6pPr>
      <a:lvl7pPr marL="9144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7pPr>
      <a:lvl8pPr marL="13716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8pPr>
      <a:lvl9pPr marL="18288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9pPr>
    </p:titleStyle>
    <p:bodyStyle>
      <a:lvl1pPr marL="285750" indent="-285750" algn="l" defTabSz="457200" rtl="0" eaLnBrk="0" fontAlgn="base" hangingPunct="0">
        <a:spcBef>
          <a:spcPct val="20000"/>
        </a:spcBef>
        <a:spcAft>
          <a:spcPct val="0"/>
        </a:spcAft>
        <a:buClr>
          <a:srgbClr val="00895F"/>
        </a:buClr>
        <a:buFont typeface="Lucida Grande CE" charset="0"/>
        <a:buChar char="&gt;"/>
        <a:defRPr sz="2400" kern="1200">
          <a:solidFill>
            <a:schemeClr val="tx1"/>
          </a:solidFill>
          <a:latin typeface="+mn-lt"/>
          <a:ea typeface="ＭＳ Ｐゴシック" pitchFamily="-107" charset="-128"/>
          <a:cs typeface="ＭＳ Ｐゴシック" pitchFamily="-107" charset="-128"/>
        </a:defRPr>
      </a:lvl1pPr>
      <a:lvl2pPr marL="285750" indent="171450" algn="l" defTabSz="457200" rtl="0" eaLnBrk="0" fontAlgn="base" hangingPunct="0">
        <a:spcBef>
          <a:spcPct val="20000"/>
        </a:spcBef>
        <a:spcAft>
          <a:spcPct val="0"/>
        </a:spcAft>
        <a:buFont typeface="Arial" charset="0"/>
        <a:defRPr sz="2000" kern="1200">
          <a:solidFill>
            <a:srgbClr val="767878"/>
          </a:solidFill>
          <a:latin typeface="+mn-lt"/>
          <a:ea typeface="ＭＳ Ｐゴシック" pitchFamily="-107" charset="-128"/>
          <a:cs typeface="ＭＳ Ｐゴシック" charset="0"/>
        </a:defRPr>
      </a:lvl2pPr>
      <a:lvl3pPr marL="511175" indent="-223838" algn="l" defTabSz="457200" rtl="0" eaLnBrk="0" fontAlgn="base" hangingPunct="0">
        <a:spcBef>
          <a:spcPct val="20000"/>
        </a:spcBef>
        <a:spcAft>
          <a:spcPct val="0"/>
        </a:spcAft>
        <a:buClr>
          <a:srgbClr val="00895F"/>
        </a:buClr>
        <a:buFont typeface="Lucida Grande CE" charset="0"/>
        <a:buChar char="&gt;"/>
        <a:defRPr sz="2400" kern="1200">
          <a:solidFill>
            <a:schemeClr val="tx1"/>
          </a:solidFill>
          <a:latin typeface="+mn-lt"/>
          <a:ea typeface="ＭＳ Ｐゴシック" pitchFamily="-107" charset="-128"/>
          <a:cs typeface="ＭＳ Ｐゴシック" charset="0"/>
        </a:defRPr>
      </a:lvl3pPr>
      <a:lvl4pPr marL="511175" indent="860425" algn="l" defTabSz="457200" rtl="0" eaLnBrk="0" fontAlgn="base" hangingPunct="0">
        <a:spcBef>
          <a:spcPct val="20000"/>
        </a:spcBef>
        <a:spcAft>
          <a:spcPct val="0"/>
        </a:spcAft>
        <a:buFont typeface="Arial" charset="0"/>
        <a:defRPr sz="2000" kern="1200">
          <a:solidFill>
            <a:srgbClr val="767878"/>
          </a:solidFill>
          <a:latin typeface="+mn-lt"/>
          <a:ea typeface="ＭＳ Ｐゴシック" pitchFamily="-107" charset="-128"/>
          <a:cs typeface="ＭＳ Ｐゴシック" charset="0"/>
        </a:defRPr>
      </a:lvl4pPr>
      <a:lvl5pPr marL="747713" indent="-225425" algn="l" defTabSz="457200" rtl="0" eaLnBrk="0" fontAlgn="base" hangingPunct="0">
        <a:spcBef>
          <a:spcPct val="20000"/>
        </a:spcBef>
        <a:spcAft>
          <a:spcPct val="0"/>
        </a:spcAft>
        <a:buClr>
          <a:srgbClr val="00895F"/>
        </a:buClr>
        <a:buFont typeface="Lucida Grande CE" charset="0"/>
        <a:buChar char="&gt;"/>
        <a:defRPr sz="2000" kern="1200">
          <a:solidFill>
            <a:schemeClr val="tx1"/>
          </a:solidFill>
          <a:latin typeface="+mn-lt"/>
          <a:ea typeface="ＭＳ Ｐゴシック" pitchFamily="-107"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www.cdc.gov/nchs/data/databriefs/db190.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www.mass.gov/eohhs/gov/departments/dph/stop-addiction/current-statistics.html"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231" y="-92242"/>
            <a:ext cx="9315156" cy="7038474"/>
          </a:xfrm>
          <a:prstGeom prst="rect">
            <a:avLst/>
          </a:prstGeom>
        </p:spPr>
      </p:pic>
      <p:sp>
        <p:nvSpPr>
          <p:cNvPr id="6" name="Text Placeholder 5"/>
          <p:cNvSpPr>
            <a:spLocks noGrp="1"/>
          </p:cNvSpPr>
          <p:nvPr>
            <p:ph type="body" sz="quarter" idx="10"/>
          </p:nvPr>
        </p:nvSpPr>
        <p:spPr>
          <a:xfrm>
            <a:off x="443207" y="232952"/>
            <a:ext cx="8270124" cy="1318576"/>
          </a:xfrm>
        </p:spPr>
        <p:txBody>
          <a:bodyPr/>
          <a:lstStyle/>
          <a:p>
            <a:r>
              <a:rPr lang="en-US" sz="4000" b="1" dirty="0" smtClean="0"/>
              <a:t>The Highs and Lows of Relapse and Recovery in Opioid Use Disorder</a:t>
            </a:r>
            <a:endParaRPr lang="en-US" sz="4000" b="1" dirty="0"/>
          </a:p>
        </p:txBody>
      </p:sp>
      <p:sp>
        <p:nvSpPr>
          <p:cNvPr id="8" name="Text Placeholder 5"/>
          <p:cNvSpPr txBox="1">
            <a:spLocks/>
          </p:cNvSpPr>
          <p:nvPr/>
        </p:nvSpPr>
        <p:spPr>
          <a:xfrm>
            <a:off x="0" y="1607228"/>
            <a:ext cx="9340297" cy="932590"/>
          </a:xfrm>
          <a:prstGeom prst="rect">
            <a:avLst/>
          </a:prstGeom>
        </p:spPr>
        <p:txBody>
          <a:bodyPr anchor="b" anchorCtr="0"/>
          <a:lstStyle>
            <a:lvl1pPr marL="0" indent="0" algn="ctr" defTabSz="457200" rtl="0" eaLnBrk="0" fontAlgn="base" hangingPunct="0">
              <a:spcBef>
                <a:spcPct val="20000"/>
              </a:spcBef>
              <a:spcAft>
                <a:spcPct val="0"/>
              </a:spcAft>
              <a:buClr>
                <a:srgbClr val="C50B26"/>
              </a:buClr>
              <a:buSzPct val="115000"/>
              <a:buFontTx/>
              <a:buNone/>
              <a:defRPr sz="2400" kern="1200">
                <a:solidFill>
                  <a:schemeClr val="tx1"/>
                </a:solidFill>
                <a:latin typeface="+mn-lt"/>
                <a:ea typeface="ＭＳ Ｐゴシック" pitchFamily="-107" charset="-128"/>
                <a:cs typeface="ＭＳ Ｐゴシック" pitchFamily="-107" charset="-128"/>
              </a:defRPr>
            </a:lvl1pPr>
            <a:lvl2pPr marL="285750" indent="171450" algn="l" defTabSz="457200" rtl="0" eaLnBrk="0" fontAlgn="base" hangingPunct="0">
              <a:spcBef>
                <a:spcPct val="20000"/>
              </a:spcBef>
              <a:spcAft>
                <a:spcPct val="0"/>
              </a:spcAft>
              <a:buFont typeface="Arial" charset="0"/>
              <a:defRPr sz="2000" kern="1200">
                <a:solidFill>
                  <a:srgbClr val="767878"/>
                </a:solidFill>
                <a:latin typeface="+mn-lt"/>
                <a:ea typeface="ＭＳ Ｐゴシック" pitchFamily="-107" charset="-128"/>
                <a:cs typeface="ＭＳ Ｐゴシック" charset="0"/>
              </a:defRPr>
            </a:lvl2pPr>
            <a:lvl3pPr marL="511175" indent="-223838" algn="l" defTabSz="457200" rtl="0" eaLnBrk="0" fontAlgn="base" hangingPunct="0">
              <a:spcBef>
                <a:spcPct val="20000"/>
              </a:spcBef>
              <a:spcAft>
                <a:spcPct val="0"/>
              </a:spcAft>
              <a:buClr>
                <a:srgbClr val="00895F"/>
              </a:buClr>
              <a:buFont typeface="Lucida Grande CE" charset="0"/>
              <a:buChar char="&gt;"/>
              <a:defRPr sz="2400" kern="1200">
                <a:solidFill>
                  <a:schemeClr val="tx1"/>
                </a:solidFill>
                <a:latin typeface="+mn-lt"/>
                <a:ea typeface="ＭＳ Ｐゴシック" pitchFamily="-107" charset="-128"/>
                <a:cs typeface="ＭＳ Ｐゴシック" charset="0"/>
              </a:defRPr>
            </a:lvl3pPr>
            <a:lvl4pPr marL="511175" indent="860425" algn="l" defTabSz="457200" rtl="0" eaLnBrk="0" fontAlgn="base" hangingPunct="0">
              <a:spcBef>
                <a:spcPct val="20000"/>
              </a:spcBef>
              <a:spcAft>
                <a:spcPct val="0"/>
              </a:spcAft>
              <a:buFont typeface="Arial" charset="0"/>
              <a:defRPr sz="2000" kern="1200">
                <a:solidFill>
                  <a:srgbClr val="767878"/>
                </a:solidFill>
                <a:latin typeface="+mn-lt"/>
                <a:ea typeface="ＭＳ Ｐゴシック" pitchFamily="-107" charset="-128"/>
                <a:cs typeface="ＭＳ Ｐゴシック" charset="0"/>
              </a:defRPr>
            </a:lvl4pPr>
            <a:lvl5pPr marL="747713" indent="-225425" algn="l" defTabSz="457200" rtl="0" eaLnBrk="0" fontAlgn="base" hangingPunct="0">
              <a:spcBef>
                <a:spcPct val="20000"/>
              </a:spcBef>
              <a:spcAft>
                <a:spcPct val="0"/>
              </a:spcAft>
              <a:buClr>
                <a:srgbClr val="00895F"/>
              </a:buClr>
              <a:buFont typeface="Lucida Grande CE" charset="0"/>
              <a:buChar char="&gt;"/>
              <a:defRPr sz="2000" kern="1200">
                <a:solidFill>
                  <a:schemeClr val="tx1"/>
                </a:solidFill>
                <a:latin typeface="+mn-lt"/>
                <a:ea typeface="ＭＳ Ｐゴシック" pitchFamily="-107" charset="-128"/>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endParaRPr lang="en-US" dirty="0"/>
          </a:p>
          <a:p>
            <a:r>
              <a:rPr lang="en-US" dirty="0" smtClean="0"/>
              <a:t>Massachusetts Family Impact Seminar</a:t>
            </a:r>
          </a:p>
          <a:p>
            <a:r>
              <a:rPr lang="en-US" dirty="0" smtClean="0"/>
              <a:t>March 30, 2016</a:t>
            </a:r>
            <a:endParaRPr lang="en-US" dirty="0"/>
          </a:p>
        </p:txBody>
      </p:sp>
      <p:sp>
        <p:nvSpPr>
          <p:cNvPr id="4" name="TextBox 3"/>
          <p:cNvSpPr txBox="1"/>
          <p:nvPr/>
        </p:nvSpPr>
        <p:spPr>
          <a:xfrm>
            <a:off x="0" y="6012221"/>
            <a:ext cx="9144000" cy="646331"/>
          </a:xfrm>
          <a:prstGeom prst="rect">
            <a:avLst/>
          </a:prstGeom>
          <a:noFill/>
        </p:spPr>
        <p:txBody>
          <a:bodyPr wrap="square" rtlCol="0">
            <a:spAutoFit/>
          </a:bodyPr>
          <a:lstStyle/>
          <a:p>
            <a:pPr algn="ctr"/>
            <a:r>
              <a:rPr lang="en-US" dirty="0" smtClean="0"/>
              <a:t>Kathleen M. Palm Reed, Ph.D. </a:t>
            </a:r>
          </a:p>
          <a:p>
            <a:pPr algn="ctr"/>
            <a:r>
              <a:rPr lang="en-US" dirty="0" smtClean="0"/>
              <a:t>Associate Director of Clinical Training and Research Associate Professor</a:t>
            </a:r>
            <a:endParaRPr lang="en-US" dirty="0"/>
          </a:p>
        </p:txBody>
      </p:sp>
    </p:spTree>
    <p:extLst>
      <p:ext uri="{BB962C8B-B14F-4D97-AF65-F5344CB8AC3E}">
        <p14:creationId xmlns:p14="http://schemas.microsoft.com/office/powerpoint/2010/main" val="150748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233364"/>
            <a:ext cx="6540500" cy="1142470"/>
          </a:xfrm>
        </p:spPr>
        <p:txBody>
          <a:bodyPr/>
          <a:lstStyle/>
          <a:p>
            <a:r>
              <a:rPr lang="en-US" b="1" dirty="0" smtClean="0">
                <a:solidFill>
                  <a:schemeClr val="tx1"/>
                </a:solidFill>
              </a:rPr>
              <a:t>What Leads to Relapse:</a:t>
            </a:r>
            <a:br>
              <a:rPr lang="en-US" b="1" dirty="0" smtClean="0">
                <a:solidFill>
                  <a:schemeClr val="tx1"/>
                </a:solidFill>
              </a:rPr>
            </a:br>
            <a:r>
              <a:rPr lang="en-US" b="1" dirty="0" smtClean="0">
                <a:solidFill>
                  <a:schemeClr val="tx1"/>
                </a:solidFill>
              </a:rPr>
              <a:t>What patients in detox say…</a:t>
            </a:r>
            <a:endParaRPr lang="en-US" b="1" dirty="0">
              <a:solidFill>
                <a:schemeClr val="tx1"/>
              </a:solidFill>
            </a:endParaRPr>
          </a:p>
        </p:txBody>
      </p:sp>
      <p:sp>
        <p:nvSpPr>
          <p:cNvPr id="3" name="Content Placeholder 2"/>
          <p:cNvSpPr>
            <a:spLocks noGrp="1"/>
          </p:cNvSpPr>
          <p:nvPr>
            <p:ph idx="1"/>
          </p:nvPr>
        </p:nvSpPr>
        <p:spPr/>
        <p:txBody>
          <a:bodyPr/>
          <a:lstStyle/>
          <a:p>
            <a:r>
              <a:rPr lang="en-US" sz="2800" dirty="0"/>
              <a:t>Stressful life </a:t>
            </a:r>
            <a:r>
              <a:rPr lang="en-US" sz="2800" dirty="0" smtClean="0"/>
              <a:t>events,  Craving. Physical </a:t>
            </a:r>
            <a:r>
              <a:rPr lang="en-US" sz="2800" dirty="0"/>
              <a:t>discomfort</a:t>
            </a:r>
          </a:p>
          <a:p>
            <a:r>
              <a:rPr lang="en-US" sz="2800" dirty="0" smtClean="0"/>
              <a:t>Combination of negative and positive emotions</a:t>
            </a:r>
          </a:p>
          <a:p>
            <a:pPr marL="0" indent="0">
              <a:buNone/>
            </a:pPr>
            <a:r>
              <a:rPr lang="en-US" sz="2800" dirty="0" smtClean="0">
                <a:solidFill>
                  <a:schemeClr val="tx1"/>
                </a:solidFill>
              </a:rPr>
              <a:t>“I </a:t>
            </a:r>
            <a:r>
              <a:rPr lang="en-US" sz="2800" dirty="0">
                <a:solidFill>
                  <a:schemeClr val="tx1"/>
                </a:solidFill>
              </a:rPr>
              <a:t>feel a lot of guilt, and then at the same time you feel excited, because you’re </a:t>
            </a:r>
            <a:r>
              <a:rPr lang="en-US" sz="2800" dirty="0" err="1">
                <a:solidFill>
                  <a:schemeClr val="tx1"/>
                </a:solidFill>
              </a:rPr>
              <a:t>gonna</a:t>
            </a:r>
            <a:r>
              <a:rPr lang="en-US" sz="2800" dirty="0">
                <a:solidFill>
                  <a:schemeClr val="tx1"/>
                </a:solidFill>
              </a:rPr>
              <a:t> get your love back, the boy, you know, or the girl. And you feel shamed, you feel sneaky, you feel like you’re getting over and you’re really not, you’re only hurting yourself. And sometimes you’re almost happy, because you’re back in your element again</a:t>
            </a:r>
            <a:r>
              <a:rPr lang="en-US" sz="2800" dirty="0" smtClean="0">
                <a:solidFill>
                  <a:schemeClr val="tx1"/>
                </a:solidFill>
              </a:rPr>
              <a:t>.”</a:t>
            </a:r>
          </a:p>
          <a:p>
            <a:pPr marL="228600" lvl="1" indent="0">
              <a:buNone/>
            </a:pPr>
            <a:endParaRPr lang="en-US" sz="2800" dirty="0" smtClean="0">
              <a:solidFill>
                <a:schemeClr val="tx1"/>
              </a:solidFill>
            </a:endParaRPr>
          </a:p>
        </p:txBody>
      </p:sp>
      <p:sp>
        <p:nvSpPr>
          <p:cNvPr id="4" name="Slide Number Placeholder 3"/>
          <p:cNvSpPr>
            <a:spLocks noGrp="1"/>
          </p:cNvSpPr>
          <p:nvPr>
            <p:ph type="sldNum" sz="quarter" idx="4"/>
          </p:nvPr>
        </p:nvSpPr>
        <p:spPr/>
        <p:txBody>
          <a:bodyPr/>
          <a:lstStyle/>
          <a:p>
            <a:fld id="{9257DAD1-48AB-8A4C-A054-135C0212BAAD}" type="slidenum">
              <a:rPr lang="en-US" smtClean="0"/>
              <a:pPr/>
              <a:t>10</a:t>
            </a:fld>
            <a:endParaRPr lang="en-US" dirty="0"/>
          </a:p>
        </p:txBody>
      </p:sp>
      <p:sp>
        <p:nvSpPr>
          <p:cNvPr id="5" name="TextBox 4"/>
          <p:cNvSpPr txBox="1"/>
          <p:nvPr/>
        </p:nvSpPr>
        <p:spPr>
          <a:xfrm>
            <a:off x="2873829" y="5996886"/>
            <a:ext cx="3822328" cy="369332"/>
          </a:xfrm>
          <a:prstGeom prst="rect">
            <a:avLst/>
          </a:prstGeom>
          <a:noFill/>
        </p:spPr>
        <p:txBody>
          <a:bodyPr wrap="none" rtlCol="0">
            <a:spAutoFit/>
          </a:bodyPr>
          <a:lstStyle/>
          <a:p>
            <a:r>
              <a:rPr lang="en-US" dirty="0" smtClean="0"/>
              <a:t>(Source: </a:t>
            </a:r>
            <a:r>
              <a:rPr lang="en-US" dirty="0" err="1" smtClean="0"/>
              <a:t>Armstong</a:t>
            </a:r>
            <a:r>
              <a:rPr lang="en-US" dirty="0" smtClean="0"/>
              <a:t> &amp; Palm Reed, 2016)</a:t>
            </a:r>
            <a:endParaRPr lang="en-US" dirty="0"/>
          </a:p>
        </p:txBody>
      </p:sp>
    </p:spTree>
    <p:extLst>
      <p:ext uri="{BB962C8B-B14F-4D97-AF65-F5344CB8AC3E}">
        <p14:creationId xmlns:p14="http://schemas.microsoft.com/office/powerpoint/2010/main" val="2034895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2450" y="1790699"/>
            <a:ext cx="8134350" cy="4335463"/>
          </a:xfrm>
        </p:spPr>
        <p:txBody>
          <a:bodyPr/>
          <a:lstStyle/>
          <a:p>
            <a:pPr marL="0" lvl="2" indent="0">
              <a:buNone/>
            </a:pPr>
            <a:r>
              <a:rPr lang="en-US" sz="3200" dirty="0">
                <a:solidFill>
                  <a:schemeClr val="tx1"/>
                </a:solidFill>
              </a:rPr>
              <a:t>“I'll get like, big rushes of excitement before I know I'm going to do it, and then maybe like, even waves of nausea, because I know it's a bad decision,  and I just can't stop myself, once the seed has been planted, it's planted, and it doesn't get uprooted. It doesn't come out. It goes until it dies”</a:t>
            </a:r>
          </a:p>
          <a:p>
            <a:endParaRPr lang="en-US" sz="3200" dirty="0"/>
          </a:p>
        </p:txBody>
      </p:sp>
      <p:sp>
        <p:nvSpPr>
          <p:cNvPr id="4" name="Slide Number Placeholder 3"/>
          <p:cNvSpPr>
            <a:spLocks noGrp="1"/>
          </p:cNvSpPr>
          <p:nvPr>
            <p:ph type="sldNum" sz="quarter" idx="4"/>
          </p:nvPr>
        </p:nvSpPr>
        <p:spPr/>
        <p:txBody>
          <a:bodyPr/>
          <a:lstStyle/>
          <a:p>
            <a:fld id="{9257DAD1-48AB-8A4C-A054-135C0212BAAD}" type="slidenum">
              <a:rPr lang="en-US" smtClean="0"/>
              <a:pPr/>
              <a:t>11</a:t>
            </a:fld>
            <a:endParaRPr lang="en-US" dirty="0"/>
          </a:p>
        </p:txBody>
      </p:sp>
      <p:sp>
        <p:nvSpPr>
          <p:cNvPr id="5" name="Title 1"/>
          <p:cNvSpPr txBox="1">
            <a:spLocks/>
          </p:cNvSpPr>
          <p:nvPr/>
        </p:nvSpPr>
        <p:spPr bwMode="auto">
          <a:xfrm>
            <a:off x="552450" y="314858"/>
            <a:ext cx="6540500" cy="1142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l" defTabSz="457200" rtl="0" eaLnBrk="0" fontAlgn="base" hangingPunct="0">
              <a:lnSpc>
                <a:spcPts val="3400"/>
              </a:lnSpc>
              <a:spcBef>
                <a:spcPct val="0"/>
              </a:spcBef>
              <a:spcAft>
                <a:spcPct val="0"/>
              </a:spcAft>
              <a:defRPr sz="3200" kern="1200" baseline="0">
                <a:solidFill>
                  <a:schemeClr val="accent1"/>
                </a:solidFill>
                <a:latin typeface="+mj-lt"/>
                <a:ea typeface="ＭＳ Ｐゴシック" pitchFamily="-107" charset="-128"/>
                <a:cs typeface="ＭＳ Ｐゴシック" pitchFamily="-107" charset="-128"/>
              </a:defRPr>
            </a:lvl1pPr>
            <a:lvl2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2pPr>
            <a:lvl3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3pPr>
            <a:lvl4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4pPr>
            <a:lvl5pPr algn="l" defTabSz="457200" rtl="0" eaLnBrk="0" fontAlgn="base" hangingPunct="0">
              <a:spcBef>
                <a:spcPct val="0"/>
              </a:spcBef>
              <a:spcAft>
                <a:spcPct val="0"/>
              </a:spcAft>
              <a:defRPr sz="3200">
                <a:solidFill>
                  <a:schemeClr val="bg1"/>
                </a:solidFill>
                <a:latin typeface="Calibri" pitchFamily="-107" charset="0"/>
                <a:ea typeface="ＭＳ Ｐゴシック" pitchFamily="-107" charset="-128"/>
                <a:cs typeface="ＭＳ Ｐゴシック" pitchFamily="-107" charset="-128"/>
              </a:defRPr>
            </a:lvl5pPr>
            <a:lvl6pPr marL="4572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6pPr>
            <a:lvl7pPr marL="9144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7pPr>
            <a:lvl8pPr marL="13716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8pPr>
            <a:lvl9pPr marL="1828800" algn="l" defTabSz="457200" rtl="0" fontAlgn="base">
              <a:spcBef>
                <a:spcPct val="0"/>
              </a:spcBef>
              <a:spcAft>
                <a:spcPct val="0"/>
              </a:spcAft>
              <a:defRPr sz="3200" b="1">
                <a:solidFill>
                  <a:srgbClr val="CC3333"/>
                </a:solidFill>
                <a:latin typeface="Calibri" pitchFamily="-107" charset="0"/>
                <a:ea typeface="ＭＳ Ｐゴシック" pitchFamily="-107" charset="-128"/>
                <a:cs typeface="ＭＳ Ｐゴシック" pitchFamily="-107" charset="-128"/>
              </a:defRPr>
            </a:lvl9pPr>
          </a:lstStyle>
          <a:p>
            <a:r>
              <a:rPr lang="en-US" b="1" dirty="0" smtClean="0">
                <a:solidFill>
                  <a:schemeClr val="tx1"/>
                </a:solidFill>
              </a:rPr>
              <a:t>What Leads to Relapse:</a:t>
            </a:r>
            <a:br>
              <a:rPr lang="en-US" b="1" dirty="0" smtClean="0">
                <a:solidFill>
                  <a:schemeClr val="tx1"/>
                </a:solidFill>
              </a:rPr>
            </a:br>
            <a:r>
              <a:rPr lang="en-US" b="1" dirty="0" smtClean="0">
                <a:solidFill>
                  <a:schemeClr val="tx1"/>
                </a:solidFill>
              </a:rPr>
              <a:t>What patients in detox say…</a:t>
            </a:r>
            <a:endParaRPr lang="en-US" b="1" dirty="0">
              <a:solidFill>
                <a:schemeClr val="tx1"/>
              </a:solidFill>
            </a:endParaRPr>
          </a:p>
        </p:txBody>
      </p:sp>
    </p:spTree>
    <p:extLst>
      <p:ext uri="{BB962C8B-B14F-4D97-AF65-F5344CB8AC3E}">
        <p14:creationId xmlns:p14="http://schemas.microsoft.com/office/powerpoint/2010/main" val="35650163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050" y="0"/>
            <a:ext cx="6540500" cy="1142470"/>
          </a:xfrm>
        </p:spPr>
        <p:txBody>
          <a:bodyPr/>
          <a:lstStyle/>
          <a:p>
            <a:r>
              <a:rPr lang="en-US" sz="3600" b="1" dirty="0" smtClean="0">
                <a:solidFill>
                  <a:schemeClr val="tx1"/>
                </a:solidFill>
              </a:rPr>
              <a:t>Understanding Relapse</a:t>
            </a:r>
            <a:endParaRPr lang="en-US" sz="3600" b="1" dirty="0">
              <a:solidFill>
                <a:schemeClr val="tx1"/>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099434374"/>
              </p:ext>
            </p:extLst>
          </p:nvPr>
        </p:nvGraphicFramePr>
        <p:xfrm>
          <a:off x="552450" y="1638300"/>
          <a:ext cx="8058150" cy="4536932"/>
        </p:xfrm>
        <a:graphic>
          <a:graphicData uri="http://schemas.openxmlformats.org/drawingml/2006/table">
            <a:tbl>
              <a:tblPr firstRow="1" bandRow="1">
                <a:tableStyleId>{5C22544A-7EE6-4342-B048-85BDC9FD1C3A}</a:tableStyleId>
              </a:tblPr>
              <a:tblGrid>
                <a:gridCol w="3900487"/>
                <a:gridCol w="4157663"/>
              </a:tblGrid>
              <a:tr h="483164">
                <a:tc>
                  <a:txBody>
                    <a:bodyPr/>
                    <a:lstStyle/>
                    <a:p>
                      <a:r>
                        <a:rPr lang="en-US" sz="2600" dirty="0" smtClean="0">
                          <a:solidFill>
                            <a:schemeClr val="tx1"/>
                          </a:solidFill>
                        </a:rPr>
                        <a:t>Risk Factors</a:t>
                      </a:r>
                      <a:endParaRPr lang="en-US" sz="2600" dirty="0">
                        <a:solidFill>
                          <a:schemeClr val="tx1"/>
                        </a:solidFill>
                      </a:endParaRPr>
                    </a:p>
                  </a:txBody>
                  <a:tcPr/>
                </a:tc>
                <a:tc>
                  <a:txBody>
                    <a:bodyPr/>
                    <a:lstStyle/>
                    <a:p>
                      <a:r>
                        <a:rPr lang="en-US" sz="2600" dirty="0" smtClean="0">
                          <a:solidFill>
                            <a:schemeClr val="tx1"/>
                          </a:solidFill>
                        </a:rPr>
                        <a:t>Protective</a:t>
                      </a:r>
                      <a:r>
                        <a:rPr lang="en-US" sz="2600" baseline="0" dirty="0" smtClean="0">
                          <a:solidFill>
                            <a:schemeClr val="tx1"/>
                          </a:solidFill>
                        </a:rPr>
                        <a:t> factors</a:t>
                      </a:r>
                      <a:endParaRPr lang="en-US" sz="2600" dirty="0">
                        <a:solidFill>
                          <a:schemeClr val="tx1"/>
                        </a:solidFill>
                      </a:endParaRPr>
                    </a:p>
                  </a:txBody>
                  <a:tcPr/>
                </a:tc>
              </a:tr>
              <a:tr h="500626">
                <a:tc>
                  <a:txBody>
                    <a:bodyPr/>
                    <a:lstStyle/>
                    <a:p>
                      <a:r>
                        <a:rPr lang="en-US" sz="2600" dirty="0" smtClean="0"/>
                        <a:t>Age of initiation</a:t>
                      </a:r>
                      <a:endParaRPr lang="en-US" sz="2600" dirty="0"/>
                    </a:p>
                  </a:txBody>
                  <a:tcPr/>
                </a:tc>
                <a:tc>
                  <a:txBody>
                    <a:bodyPr/>
                    <a:lstStyle/>
                    <a:p>
                      <a:r>
                        <a:rPr lang="en-US" sz="2600" dirty="0" smtClean="0"/>
                        <a:t>Education;</a:t>
                      </a:r>
                      <a:r>
                        <a:rPr lang="en-US" sz="2600" baseline="0" dirty="0" smtClean="0"/>
                        <a:t> Limit availability</a:t>
                      </a:r>
                      <a:endParaRPr lang="en-US" sz="2600" dirty="0"/>
                    </a:p>
                  </a:txBody>
                  <a:tcPr/>
                </a:tc>
              </a:tr>
              <a:tr h="8640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smtClean="0"/>
                        <a:t>Early recovery</a:t>
                      </a:r>
                    </a:p>
                    <a:p>
                      <a:endParaRPr lang="en-US" sz="2600" dirty="0"/>
                    </a:p>
                  </a:txBody>
                  <a:tcPr/>
                </a:tc>
                <a:tc>
                  <a:txBody>
                    <a:bodyPr/>
                    <a:lstStyle/>
                    <a:p>
                      <a:r>
                        <a:rPr lang="en-US" sz="2600" dirty="0" smtClean="0"/>
                        <a:t>More residential treatment</a:t>
                      </a:r>
                      <a:endParaRPr lang="en-US" sz="2600" dirty="0"/>
                    </a:p>
                  </a:txBody>
                  <a:tcPr/>
                </a:tc>
              </a:tr>
              <a:tr h="8640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600" dirty="0" smtClean="0"/>
                        <a:t>Co-occurring</a:t>
                      </a:r>
                      <a:r>
                        <a:rPr lang="en-US" sz="2600" baseline="0" dirty="0" smtClean="0"/>
                        <a:t> health problems – psychiatric, trauma, chronic pain</a:t>
                      </a:r>
                      <a:endParaRPr lang="en-US" sz="2600" dirty="0" smtClean="0"/>
                    </a:p>
                  </a:txBody>
                  <a:tcPr/>
                </a:tc>
                <a:tc>
                  <a:txBody>
                    <a:bodyPr/>
                    <a:lstStyle/>
                    <a:p>
                      <a:r>
                        <a:rPr lang="en-US" sz="2600" dirty="0" smtClean="0"/>
                        <a:t>Evidence-based</a:t>
                      </a:r>
                      <a:r>
                        <a:rPr lang="en-US" sz="2600" baseline="0" dirty="0" smtClean="0"/>
                        <a:t> treatment addressing whole person</a:t>
                      </a:r>
                      <a:endParaRPr lang="en-US" sz="2600" dirty="0"/>
                    </a:p>
                  </a:txBody>
                  <a:tcPr/>
                </a:tc>
              </a:tr>
              <a:tr h="500626">
                <a:tc>
                  <a:txBody>
                    <a:bodyPr/>
                    <a:lstStyle/>
                    <a:p>
                      <a:r>
                        <a:rPr lang="en-US" sz="2600" dirty="0" smtClean="0"/>
                        <a:t>Unemployment</a:t>
                      </a:r>
                      <a:endParaRPr lang="en-US" sz="2600" dirty="0"/>
                    </a:p>
                  </a:txBody>
                  <a:tcPr/>
                </a:tc>
                <a:tc>
                  <a:txBody>
                    <a:bodyPr/>
                    <a:lstStyle/>
                    <a:p>
                      <a:r>
                        <a:rPr lang="en-US" sz="2600" dirty="0" smtClean="0"/>
                        <a:t>Vocational services</a:t>
                      </a:r>
                      <a:endParaRPr lang="en-US" sz="2600" dirty="0"/>
                    </a:p>
                  </a:txBody>
                  <a:tcPr/>
                </a:tc>
              </a:tr>
              <a:tr h="864094">
                <a:tc>
                  <a:txBody>
                    <a:bodyPr/>
                    <a:lstStyle/>
                    <a:p>
                      <a:r>
                        <a:rPr lang="en-US" sz="2600" dirty="0" smtClean="0"/>
                        <a:t>Exposure to triggers</a:t>
                      </a:r>
                      <a:endParaRPr lang="en-US" sz="2600" dirty="0"/>
                    </a:p>
                  </a:txBody>
                  <a:tcPr/>
                </a:tc>
                <a:tc>
                  <a:txBody>
                    <a:bodyPr/>
                    <a:lstStyle/>
                    <a:p>
                      <a:r>
                        <a:rPr lang="en-US" sz="2600" dirty="0" smtClean="0"/>
                        <a:t>Drug-free</a:t>
                      </a:r>
                      <a:r>
                        <a:rPr lang="en-US" sz="2600" baseline="0" dirty="0" smtClean="0"/>
                        <a:t> social support;</a:t>
                      </a:r>
                    </a:p>
                    <a:p>
                      <a:r>
                        <a:rPr lang="en-US" sz="2600" baseline="0" dirty="0" smtClean="0"/>
                        <a:t>More residential treatment</a:t>
                      </a:r>
                      <a:endParaRPr lang="en-US" sz="2600" dirty="0"/>
                    </a:p>
                  </a:txBody>
                  <a:tcPr/>
                </a:tc>
              </a:tr>
            </a:tbl>
          </a:graphicData>
        </a:graphic>
      </p:graphicFrame>
      <p:sp>
        <p:nvSpPr>
          <p:cNvPr id="4" name="Slide Number Placeholder 3"/>
          <p:cNvSpPr>
            <a:spLocks noGrp="1"/>
          </p:cNvSpPr>
          <p:nvPr>
            <p:ph type="sldNum" sz="quarter" idx="4"/>
          </p:nvPr>
        </p:nvSpPr>
        <p:spPr/>
        <p:txBody>
          <a:bodyPr/>
          <a:lstStyle/>
          <a:p>
            <a:fld id="{9257DAD1-48AB-8A4C-A054-135C0212BAAD}" type="slidenum">
              <a:rPr lang="en-US" smtClean="0"/>
              <a:pPr/>
              <a:t>12</a:t>
            </a:fld>
            <a:endParaRPr lang="en-US" dirty="0"/>
          </a:p>
        </p:txBody>
      </p:sp>
    </p:spTree>
    <p:extLst>
      <p:ext uri="{BB962C8B-B14F-4D97-AF65-F5344CB8AC3E}">
        <p14:creationId xmlns:p14="http://schemas.microsoft.com/office/powerpoint/2010/main" val="2092391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rgbClr val="000000"/>
                </a:solidFill>
              </a:rPr>
              <a:t>A Roadblock to Recovery: Stigma </a:t>
            </a:r>
            <a:endParaRPr lang="en-US" sz="3600" b="1" dirty="0">
              <a:solidFill>
                <a:srgbClr val="000000"/>
              </a:solidFill>
            </a:endParaRPr>
          </a:p>
        </p:txBody>
      </p:sp>
      <p:sp>
        <p:nvSpPr>
          <p:cNvPr id="5" name="Slide Number Placeholder 4"/>
          <p:cNvSpPr>
            <a:spLocks noGrp="1"/>
          </p:cNvSpPr>
          <p:nvPr>
            <p:ph type="sldNum" sz="quarter" idx="4"/>
          </p:nvPr>
        </p:nvSpPr>
        <p:spPr/>
        <p:txBody>
          <a:bodyPr/>
          <a:lstStyle/>
          <a:p>
            <a:fld id="{9257DAD1-48AB-8A4C-A054-135C0212BAAD}" type="slidenum">
              <a:rPr lang="en-US" smtClean="0"/>
              <a:pPr/>
              <a:t>13</a:t>
            </a:fld>
            <a:endParaRPr lang="en-US" dirty="0"/>
          </a:p>
        </p:txBody>
      </p:sp>
      <p:sp>
        <p:nvSpPr>
          <p:cNvPr id="6" name="Down Arrow 5"/>
          <p:cNvSpPr/>
          <p:nvPr/>
        </p:nvSpPr>
        <p:spPr>
          <a:xfrm>
            <a:off x="4880758" y="1805048"/>
            <a:ext cx="3800103" cy="364572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5973291" y="2196934"/>
            <a:ext cx="1805049" cy="2308324"/>
          </a:xfrm>
          <a:prstGeom prst="rect">
            <a:avLst/>
          </a:prstGeom>
          <a:noFill/>
        </p:spPr>
        <p:txBody>
          <a:bodyPr wrap="square" rtlCol="0">
            <a:spAutoFit/>
          </a:bodyPr>
          <a:lstStyle/>
          <a:p>
            <a:r>
              <a:rPr lang="en-US" sz="2400" b="1" dirty="0" smtClean="0"/>
              <a:t>Treatment engagement</a:t>
            </a:r>
          </a:p>
          <a:p>
            <a:endParaRPr lang="en-US" sz="2400" b="1" dirty="0"/>
          </a:p>
          <a:p>
            <a:r>
              <a:rPr lang="en-US" sz="2400" b="1" dirty="0" smtClean="0"/>
              <a:t>Retention</a:t>
            </a:r>
          </a:p>
          <a:p>
            <a:endParaRPr lang="en-US" sz="2400" b="1" dirty="0"/>
          </a:p>
          <a:p>
            <a:r>
              <a:rPr lang="en-US" sz="2400" b="1" dirty="0" smtClean="0"/>
              <a:t>Health</a:t>
            </a:r>
            <a:endParaRPr lang="en-US" sz="2400" b="1" dirty="0"/>
          </a:p>
        </p:txBody>
      </p:sp>
      <p:sp>
        <p:nvSpPr>
          <p:cNvPr id="8" name="Right Arrow 7"/>
          <p:cNvSpPr/>
          <p:nvPr/>
        </p:nvSpPr>
        <p:spPr>
          <a:xfrm>
            <a:off x="736271" y="1615043"/>
            <a:ext cx="3966358" cy="402573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736271" y="2638192"/>
            <a:ext cx="4144487" cy="1815882"/>
          </a:xfrm>
          <a:prstGeom prst="rect">
            <a:avLst/>
          </a:prstGeom>
          <a:noFill/>
        </p:spPr>
        <p:txBody>
          <a:bodyPr wrap="square" rtlCol="0">
            <a:spAutoFit/>
          </a:bodyPr>
          <a:lstStyle/>
          <a:p>
            <a:r>
              <a:rPr lang="en-US" sz="2800" b="1" dirty="0" smtClean="0">
                <a:solidFill>
                  <a:schemeClr val="tx2"/>
                </a:solidFill>
              </a:rPr>
              <a:t>Public perception</a:t>
            </a:r>
          </a:p>
          <a:p>
            <a:r>
              <a:rPr lang="en-US" sz="2800" b="1" dirty="0" smtClean="0">
                <a:solidFill>
                  <a:schemeClr val="tx2"/>
                </a:solidFill>
              </a:rPr>
              <a:t>System of care</a:t>
            </a:r>
          </a:p>
          <a:p>
            <a:r>
              <a:rPr lang="en-US" sz="2800" b="1" dirty="0" smtClean="0">
                <a:solidFill>
                  <a:schemeClr val="tx2"/>
                </a:solidFill>
              </a:rPr>
              <a:t>Healthcare providers</a:t>
            </a:r>
            <a:endParaRPr lang="en-US" sz="2800" b="1" dirty="0">
              <a:solidFill>
                <a:schemeClr val="tx2"/>
              </a:solidFill>
            </a:endParaRPr>
          </a:p>
          <a:p>
            <a:r>
              <a:rPr lang="en-US" sz="2800" b="1" dirty="0" smtClean="0">
                <a:solidFill>
                  <a:schemeClr val="tx2"/>
                </a:solidFill>
              </a:rPr>
              <a:t>Internalized stigma</a:t>
            </a:r>
            <a:endParaRPr lang="en-US" sz="2800" dirty="0">
              <a:solidFill>
                <a:schemeClr val="tx2"/>
              </a:solidFill>
            </a:endParaRPr>
          </a:p>
        </p:txBody>
      </p:sp>
    </p:spTree>
    <p:extLst>
      <p:ext uri="{BB962C8B-B14F-4D97-AF65-F5344CB8AC3E}">
        <p14:creationId xmlns:p14="http://schemas.microsoft.com/office/powerpoint/2010/main" val="20360625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solidFill>
                  <a:schemeClr val="tx1"/>
                </a:solidFill>
              </a:rPr>
              <a:t>Public Perception</a:t>
            </a:r>
            <a:endParaRPr lang="en-US" sz="4000" b="1" dirty="0">
              <a:solidFill>
                <a:schemeClr val="tx1"/>
              </a:solidFill>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19250" y="2130424"/>
            <a:ext cx="6269836" cy="3660775"/>
          </a:xfrm>
        </p:spPr>
      </p:pic>
      <p:sp>
        <p:nvSpPr>
          <p:cNvPr id="4" name="Slide Number Placeholder 3"/>
          <p:cNvSpPr>
            <a:spLocks noGrp="1"/>
          </p:cNvSpPr>
          <p:nvPr>
            <p:ph type="sldNum" sz="quarter" idx="4"/>
          </p:nvPr>
        </p:nvSpPr>
        <p:spPr/>
        <p:txBody>
          <a:bodyPr/>
          <a:lstStyle/>
          <a:p>
            <a:fld id="{9257DAD1-48AB-8A4C-A054-135C0212BAAD}" type="slidenum">
              <a:rPr lang="en-US" smtClean="0"/>
              <a:pPr/>
              <a:t>14</a:t>
            </a:fld>
            <a:endParaRPr lang="en-US" dirty="0"/>
          </a:p>
        </p:txBody>
      </p:sp>
      <p:sp>
        <p:nvSpPr>
          <p:cNvPr id="6" name="TextBox 5"/>
          <p:cNvSpPr txBox="1"/>
          <p:nvPr/>
        </p:nvSpPr>
        <p:spPr>
          <a:xfrm>
            <a:off x="1619250" y="5945570"/>
            <a:ext cx="6699783" cy="369332"/>
          </a:xfrm>
          <a:prstGeom prst="rect">
            <a:avLst/>
          </a:prstGeom>
          <a:noFill/>
        </p:spPr>
        <p:txBody>
          <a:bodyPr wrap="none" rtlCol="0">
            <a:spAutoFit/>
          </a:bodyPr>
          <a:lstStyle/>
          <a:p>
            <a:r>
              <a:rPr lang="en-US" dirty="0" smtClean="0"/>
              <a:t>(Source: Screenshot from media </a:t>
            </a:r>
            <a:r>
              <a:rPr lang="en-US" dirty="0"/>
              <a:t>campaign, created by </a:t>
            </a:r>
            <a:r>
              <a:rPr lang="en-US" dirty="0" smtClean="0"/>
              <a:t>MA </a:t>
            </a:r>
            <a:r>
              <a:rPr lang="en-US" dirty="0"/>
              <a:t>(YouTube</a:t>
            </a:r>
            <a:r>
              <a:rPr lang="en-US" dirty="0" smtClean="0"/>
              <a:t>))</a:t>
            </a:r>
            <a:endParaRPr lang="en-US" dirty="0"/>
          </a:p>
        </p:txBody>
      </p:sp>
    </p:spTree>
    <p:extLst>
      <p:ext uri="{BB962C8B-B14F-4D97-AF65-F5344CB8AC3E}">
        <p14:creationId xmlns:p14="http://schemas.microsoft.com/office/powerpoint/2010/main" val="419731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7664"/>
            <a:ext cx="6540500" cy="1142470"/>
          </a:xfrm>
        </p:spPr>
        <p:txBody>
          <a:bodyPr/>
          <a:lstStyle/>
          <a:p>
            <a:r>
              <a:rPr lang="en-US" sz="3600" b="1" dirty="0" smtClean="0">
                <a:solidFill>
                  <a:schemeClr val="tx1"/>
                </a:solidFill>
              </a:rPr>
              <a:t>Systems of Care: </a:t>
            </a:r>
            <a:br>
              <a:rPr lang="en-US" sz="3600" b="1" dirty="0" smtClean="0">
                <a:solidFill>
                  <a:schemeClr val="tx1"/>
                </a:solidFill>
              </a:rPr>
            </a:br>
            <a:r>
              <a:rPr lang="en-US" sz="3600" b="1" dirty="0" smtClean="0">
                <a:solidFill>
                  <a:schemeClr val="tx1"/>
                </a:solidFill>
              </a:rPr>
              <a:t>Institutionalized Stigma</a:t>
            </a:r>
            <a:endParaRPr lang="en-US" sz="3600" b="1" dirty="0">
              <a:solidFill>
                <a:schemeClr val="tx1"/>
              </a:solidFill>
            </a:endParaRPr>
          </a:p>
        </p:txBody>
      </p:sp>
      <p:sp>
        <p:nvSpPr>
          <p:cNvPr id="3" name="Content Placeholder 2"/>
          <p:cNvSpPr>
            <a:spLocks noGrp="1"/>
          </p:cNvSpPr>
          <p:nvPr>
            <p:ph idx="1"/>
          </p:nvPr>
        </p:nvSpPr>
        <p:spPr>
          <a:xfrm>
            <a:off x="457200" y="1828799"/>
            <a:ext cx="8229600" cy="4297363"/>
          </a:xfrm>
        </p:spPr>
        <p:txBody>
          <a:bodyPr/>
          <a:lstStyle/>
          <a:p>
            <a:r>
              <a:rPr lang="en-US" sz="3200" dirty="0" smtClean="0"/>
              <a:t>Lack of coordinated care</a:t>
            </a:r>
          </a:p>
          <a:p>
            <a:r>
              <a:rPr lang="en-US" sz="3200" dirty="0" smtClean="0"/>
              <a:t>Daily, lengthy collections of methadone</a:t>
            </a:r>
          </a:p>
          <a:p>
            <a:r>
              <a:rPr lang="en-US" sz="3200" dirty="0" smtClean="0"/>
              <a:t>Limited methadone collection times</a:t>
            </a:r>
          </a:p>
          <a:p>
            <a:r>
              <a:rPr lang="en-US" sz="3200" dirty="0" smtClean="0"/>
              <a:t>Lack of privacy</a:t>
            </a:r>
          </a:p>
          <a:p>
            <a:r>
              <a:rPr lang="en-US" sz="3200" dirty="0" smtClean="0"/>
              <a:t>Using drug screens to “catch” patients and throw them out of treatment</a:t>
            </a:r>
            <a:endParaRPr lang="en-US" sz="3200" dirty="0"/>
          </a:p>
          <a:p>
            <a:endParaRPr lang="en-US" sz="3200" dirty="0"/>
          </a:p>
        </p:txBody>
      </p:sp>
      <p:sp>
        <p:nvSpPr>
          <p:cNvPr id="4" name="Slide Number Placeholder 3"/>
          <p:cNvSpPr>
            <a:spLocks noGrp="1"/>
          </p:cNvSpPr>
          <p:nvPr>
            <p:ph type="sldNum" sz="quarter" idx="4"/>
          </p:nvPr>
        </p:nvSpPr>
        <p:spPr/>
        <p:txBody>
          <a:bodyPr/>
          <a:lstStyle/>
          <a:p>
            <a:fld id="{9257DAD1-48AB-8A4C-A054-135C0212BAAD}" type="slidenum">
              <a:rPr lang="en-US" smtClean="0"/>
              <a:pPr/>
              <a:t>15</a:t>
            </a:fld>
            <a:endParaRPr lang="en-US" dirty="0"/>
          </a:p>
        </p:txBody>
      </p:sp>
    </p:spTree>
    <p:extLst>
      <p:ext uri="{BB962C8B-B14F-4D97-AF65-F5344CB8AC3E}">
        <p14:creationId xmlns:p14="http://schemas.microsoft.com/office/powerpoint/2010/main" val="3683337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Healthcare Providers</a:t>
            </a:r>
            <a:endParaRPr lang="en-US" sz="3600" b="1" dirty="0">
              <a:solidFill>
                <a:schemeClr val="tx1"/>
              </a:solidFill>
            </a:endParaRPr>
          </a:p>
        </p:txBody>
      </p:sp>
      <p:sp>
        <p:nvSpPr>
          <p:cNvPr id="3" name="Content Placeholder 2"/>
          <p:cNvSpPr>
            <a:spLocks noGrp="1"/>
          </p:cNvSpPr>
          <p:nvPr>
            <p:ph idx="1"/>
          </p:nvPr>
        </p:nvSpPr>
        <p:spPr/>
        <p:txBody>
          <a:bodyPr/>
          <a:lstStyle/>
          <a:p>
            <a:r>
              <a:rPr lang="en-US" sz="2800" dirty="0" smtClean="0">
                <a:solidFill>
                  <a:schemeClr val="tx2"/>
                </a:solidFill>
              </a:rPr>
              <a:t>Majority lack formal education in </a:t>
            </a:r>
            <a:r>
              <a:rPr lang="en-US" sz="2800" dirty="0">
                <a:solidFill>
                  <a:schemeClr val="tx2"/>
                </a:solidFill>
              </a:rPr>
              <a:t>substance use disorder treatment </a:t>
            </a:r>
            <a:endParaRPr lang="en-US" sz="2800" dirty="0" smtClean="0">
              <a:solidFill>
                <a:schemeClr val="tx2"/>
              </a:solidFill>
            </a:endParaRPr>
          </a:p>
          <a:p>
            <a:r>
              <a:rPr lang="en-US" sz="2800" dirty="0" smtClean="0">
                <a:solidFill>
                  <a:schemeClr val="tx2"/>
                </a:solidFill>
              </a:rPr>
              <a:t>Language can be stigmatizing</a:t>
            </a:r>
          </a:p>
          <a:p>
            <a:pPr lvl="1"/>
            <a:r>
              <a:rPr lang="en-US" sz="2800" dirty="0" smtClean="0">
                <a:solidFill>
                  <a:schemeClr val="tx2"/>
                </a:solidFill>
              </a:rPr>
              <a:t>“Substance abuser” </a:t>
            </a:r>
            <a:r>
              <a:rPr lang="en-US" sz="2800" dirty="0">
                <a:solidFill>
                  <a:schemeClr val="tx2"/>
                </a:solidFill>
              </a:rPr>
              <a:t>vs. </a:t>
            </a:r>
            <a:r>
              <a:rPr lang="en-US" sz="2800" dirty="0" smtClean="0">
                <a:solidFill>
                  <a:schemeClr val="tx2"/>
                </a:solidFill>
              </a:rPr>
              <a:t>“person </a:t>
            </a:r>
            <a:r>
              <a:rPr lang="en-US" sz="2800" dirty="0">
                <a:solidFill>
                  <a:schemeClr val="tx2"/>
                </a:solidFill>
              </a:rPr>
              <a:t>with a substance use </a:t>
            </a:r>
            <a:r>
              <a:rPr lang="en-US" sz="2800" dirty="0" smtClean="0">
                <a:solidFill>
                  <a:schemeClr val="tx2"/>
                </a:solidFill>
              </a:rPr>
              <a:t>disorder”</a:t>
            </a:r>
            <a:endParaRPr lang="en-US" sz="2800" dirty="0">
              <a:solidFill>
                <a:schemeClr val="tx2"/>
              </a:solidFill>
            </a:endParaRPr>
          </a:p>
          <a:p>
            <a:pPr lvl="1"/>
            <a:r>
              <a:rPr lang="en-US" sz="2800" dirty="0" smtClean="0">
                <a:solidFill>
                  <a:schemeClr val="tx2"/>
                </a:solidFill>
              </a:rPr>
              <a:t>“Clean” </a:t>
            </a:r>
            <a:r>
              <a:rPr lang="en-US" sz="2800" dirty="0">
                <a:solidFill>
                  <a:schemeClr val="tx2"/>
                </a:solidFill>
              </a:rPr>
              <a:t>vs. </a:t>
            </a:r>
            <a:r>
              <a:rPr lang="en-US" sz="2800" dirty="0" smtClean="0">
                <a:solidFill>
                  <a:schemeClr val="tx2"/>
                </a:solidFill>
              </a:rPr>
              <a:t>“dirty” urine</a:t>
            </a:r>
          </a:p>
          <a:p>
            <a:r>
              <a:rPr lang="en-US" sz="2800" dirty="0" smtClean="0">
                <a:solidFill>
                  <a:schemeClr val="tx2"/>
                </a:solidFill>
              </a:rPr>
              <a:t>Lack of trust</a:t>
            </a:r>
          </a:p>
          <a:p>
            <a:r>
              <a:rPr lang="en-US" sz="2800" dirty="0" smtClean="0">
                <a:solidFill>
                  <a:schemeClr val="tx2"/>
                </a:solidFill>
              </a:rPr>
              <a:t>Burnout</a:t>
            </a:r>
            <a:endParaRPr lang="en-US" sz="2800" dirty="0">
              <a:solidFill>
                <a:schemeClr val="tx2"/>
              </a:solidFill>
            </a:endParaRPr>
          </a:p>
          <a:p>
            <a:endParaRPr lang="en-US" sz="2800" dirty="0">
              <a:solidFill>
                <a:schemeClr val="tx2"/>
              </a:solidFill>
            </a:endParaRPr>
          </a:p>
          <a:p>
            <a:endParaRPr lang="en-US" sz="2800" dirty="0">
              <a:solidFill>
                <a:schemeClr val="tx2"/>
              </a:solidFill>
            </a:endParaRPr>
          </a:p>
        </p:txBody>
      </p:sp>
      <p:sp>
        <p:nvSpPr>
          <p:cNvPr id="4" name="Slide Number Placeholder 3"/>
          <p:cNvSpPr>
            <a:spLocks noGrp="1"/>
          </p:cNvSpPr>
          <p:nvPr>
            <p:ph type="sldNum" sz="quarter" idx="4"/>
          </p:nvPr>
        </p:nvSpPr>
        <p:spPr/>
        <p:txBody>
          <a:bodyPr/>
          <a:lstStyle/>
          <a:p>
            <a:fld id="{9257DAD1-48AB-8A4C-A054-135C0212BAAD}" type="slidenum">
              <a:rPr lang="en-US" smtClean="0"/>
              <a:pPr/>
              <a:t>16</a:t>
            </a:fld>
            <a:endParaRPr lang="en-US" dirty="0"/>
          </a:p>
        </p:txBody>
      </p:sp>
    </p:spTree>
    <p:extLst>
      <p:ext uri="{BB962C8B-B14F-4D97-AF65-F5344CB8AC3E}">
        <p14:creationId xmlns:p14="http://schemas.microsoft.com/office/powerpoint/2010/main" val="26416765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Internalized Stigma</a:t>
            </a:r>
            <a:endParaRPr lang="en-US" sz="3600" b="1" dirty="0">
              <a:solidFill>
                <a:schemeClr val="tx1"/>
              </a:solidFill>
            </a:endParaRPr>
          </a:p>
        </p:txBody>
      </p:sp>
      <p:sp>
        <p:nvSpPr>
          <p:cNvPr id="3" name="Content Placeholder 2"/>
          <p:cNvSpPr>
            <a:spLocks noGrp="1"/>
          </p:cNvSpPr>
          <p:nvPr>
            <p:ph idx="1"/>
          </p:nvPr>
        </p:nvSpPr>
        <p:spPr>
          <a:xfrm>
            <a:off x="457200" y="1695450"/>
            <a:ext cx="4819650" cy="4229099"/>
          </a:xfrm>
        </p:spPr>
        <p:txBody>
          <a:bodyPr/>
          <a:lstStyle/>
          <a:p>
            <a:pPr marL="0" indent="0">
              <a:buNone/>
            </a:pPr>
            <a:r>
              <a:rPr lang="en-US" dirty="0" smtClean="0"/>
              <a:t>I’m </a:t>
            </a:r>
            <a:r>
              <a:rPr lang="en-US" dirty="0"/>
              <a:t>not happy with myself, that I’m back, again. But yet I’m grateful, to be back, </a:t>
            </a:r>
            <a:r>
              <a:rPr lang="en-US" dirty="0" smtClean="0"/>
              <a:t>… </a:t>
            </a:r>
            <a:r>
              <a:rPr lang="en-US" dirty="0"/>
              <a:t>I’m very disappointed with my, my choices and my </a:t>
            </a:r>
            <a:r>
              <a:rPr lang="en-US" dirty="0" smtClean="0"/>
              <a:t>actions …If </a:t>
            </a:r>
            <a:r>
              <a:rPr lang="en-US" dirty="0"/>
              <a:t>somebody put me down the way I put my own self down, and remind myself of all the </a:t>
            </a:r>
            <a:r>
              <a:rPr lang="en-US" dirty="0" smtClean="0"/>
              <a:t>things </a:t>
            </a:r>
            <a:r>
              <a:rPr lang="en-US" dirty="0"/>
              <a:t>I've done, that's like a tape player in my head, ugh, “I can't believe you did that, I can't believe you did that, again, what's wrong with you</a:t>
            </a:r>
            <a:r>
              <a:rPr lang="en-US" dirty="0" smtClean="0"/>
              <a:t>?” </a:t>
            </a:r>
            <a:r>
              <a:rPr lang="en-US" dirty="0"/>
              <a:t> </a:t>
            </a:r>
            <a:endParaRPr lang="en-US" dirty="0" smtClean="0"/>
          </a:p>
        </p:txBody>
      </p:sp>
      <p:pic>
        <p:nvPicPr>
          <p:cNvPr id="6" name="Content Placeholder 5"/>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5741988" y="1889919"/>
            <a:ext cx="2609850" cy="3257550"/>
          </a:xfrm>
        </p:spPr>
      </p:pic>
      <p:sp>
        <p:nvSpPr>
          <p:cNvPr id="4" name="Slide Number Placeholder 3"/>
          <p:cNvSpPr>
            <a:spLocks noGrp="1"/>
          </p:cNvSpPr>
          <p:nvPr>
            <p:ph type="sldNum" sz="quarter" idx="4"/>
          </p:nvPr>
        </p:nvSpPr>
        <p:spPr/>
        <p:txBody>
          <a:bodyPr/>
          <a:lstStyle/>
          <a:p>
            <a:fld id="{9257DAD1-48AB-8A4C-A054-135C0212BAAD}" type="slidenum">
              <a:rPr lang="en-US" smtClean="0"/>
              <a:pPr/>
              <a:t>17</a:t>
            </a:fld>
            <a:endParaRPr lang="en-US" dirty="0"/>
          </a:p>
        </p:txBody>
      </p:sp>
      <p:sp>
        <p:nvSpPr>
          <p:cNvPr id="7" name="TextBox 6"/>
          <p:cNvSpPr txBox="1"/>
          <p:nvPr/>
        </p:nvSpPr>
        <p:spPr>
          <a:xfrm>
            <a:off x="2873829" y="5977430"/>
            <a:ext cx="3822328" cy="369332"/>
          </a:xfrm>
          <a:prstGeom prst="rect">
            <a:avLst/>
          </a:prstGeom>
          <a:noFill/>
        </p:spPr>
        <p:txBody>
          <a:bodyPr wrap="none" rtlCol="0">
            <a:spAutoFit/>
          </a:bodyPr>
          <a:lstStyle/>
          <a:p>
            <a:r>
              <a:rPr lang="en-US" dirty="0" smtClean="0"/>
              <a:t>(Source: </a:t>
            </a:r>
            <a:r>
              <a:rPr lang="en-US" dirty="0" err="1" smtClean="0"/>
              <a:t>Armstong</a:t>
            </a:r>
            <a:r>
              <a:rPr lang="en-US" dirty="0" smtClean="0"/>
              <a:t> &amp; Palm Reed, 2016)</a:t>
            </a:r>
            <a:endParaRPr lang="en-US" dirty="0"/>
          </a:p>
        </p:txBody>
      </p:sp>
    </p:spTree>
    <p:extLst>
      <p:ext uri="{BB962C8B-B14F-4D97-AF65-F5344CB8AC3E}">
        <p14:creationId xmlns:p14="http://schemas.microsoft.com/office/powerpoint/2010/main" val="1853367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Policy Recommendations</a:t>
            </a:r>
            <a:endParaRPr lang="en-US" sz="3600" b="1" dirty="0">
              <a:solidFill>
                <a:schemeClr val="tx1"/>
              </a:solidFill>
            </a:endParaRPr>
          </a:p>
        </p:txBody>
      </p:sp>
      <p:sp>
        <p:nvSpPr>
          <p:cNvPr id="3" name="Content Placeholder 2"/>
          <p:cNvSpPr>
            <a:spLocks noGrp="1"/>
          </p:cNvSpPr>
          <p:nvPr>
            <p:ph idx="1"/>
          </p:nvPr>
        </p:nvSpPr>
        <p:spPr/>
        <p:txBody>
          <a:bodyPr/>
          <a:lstStyle/>
          <a:p>
            <a:pPr lvl="0"/>
            <a:r>
              <a:rPr lang="en-US" sz="2800" dirty="0" smtClean="0"/>
              <a:t>Aftercare services and exposure to drug-free support networks.</a:t>
            </a:r>
          </a:p>
          <a:p>
            <a:pPr lvl="0"/>
            <a:r>
              <a:rPr lang="en-US" sz="2800" dirty="0" smtClean="0"/>
              <a:t>Specific recommendations by physicians to pursue peer support programs </a:t>
            </a:r>
          </a:p>
          <a:p>
            <a:pPr lvl="0"/>
            <a:r>
              <a:rPr lang="en-US" sz="2800" dirty="0" smtClean="0"/>
              <a:t>Relocating </a:t>
            </a:r>
            <a:r>
              <a:rPr lang="en-US" sz="2800" dirty="0"/>
              <a:t>drug treatment services to mainstream health </a:t>
            </a:r>
            <a:r>
              <a:rPr lang="en-US" sz="2800" dirty="0" smtClean="0"/>
              <a:t>centers.</a:t>
            </a:r>
            <a:endParaRPr lang="en-US" sz="2800" dirty="0"/>
          </a:p>
          <a:p>
            <a:pPr lvl="0"/>
            <a:r>
              <a:rPr lang="en-US" sz="2800" dirty="0"/>
              <a:t>Improved training, support, and increasing the number of treatment providers </a:t>
            </a:r>
            <a:endParaRPr lang="en-US" sz="2800" dirty="0" smtClean="0"/>
          </a:p>
          <a:p>
            <a:pPr lvl="0"/>
            <a:r>
              <a:rPr lang="en-US" sz="2800" dirty="0" smtClean="0"/>
              <a:t>Educational campaigns</a:t>
            </a:r>
            <a:endParaRPr lang="en-US" sz="2800" dirty="0"/>
          </a:p>
          <a:p>
            <a:pPr lvl="0"/>
            <a:endParaRPr lang="en-US" sz="2800" dirty="0" smtClean="0"/>
          </a:p>
        </p:txBody>
      </p:sp>
      <p:sp>
        <p:nvSpPr>
          <p:cNvPr id="4" name="Slide Number Placeholder 3"/>
          <p:cNvSpPr>
            <a:spLocks noGrp="1"/>
          </p:cNvSpPr>
          <p:nvPr>
            <p:ph type="sldNum" sz="quarter" idx="4"/>
          </p:nvPr>
        </p:nvSpPr>
        <p:spPr/>
        <p:txBody>
          <a:bodyPr/>
          <a:lstStyle/>
          <a:p>
            <a:fld id="{9257DAD1-48AB-8A4C-A054-135C0212BAAD}" type="slidenum">
              <a:rPr lang="en-US" smtClean="0"/>
              <a:pPr/>
              <a:t>18</a:t>
            </a:fld>
            <a:endParaRPr lang="en-US" dirty="0"/>
          </a:p>
        </p:txBody>
      </p:sp>
    </p:spTree>
    <p:extLst>
      <p:ext uri="{BB962C8B-B14F-4D97-AF65-F5344CB8AC3E}">
        <p14:creationId xmlns:p14="http://schemas.microsoft.com/office/powerpoint/2010/main" val="30486362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0"/>
            <a:ext cx="8534399" cy="2647949"/>
          </a:xfrm>
        </p:spPr>
        <p:txBody>
          <a:bodyPr/>
          <a:lstStyle/>
          <a:p>
            <a:r>
              <a:rPr lang="en-US" sz="3600" b="1" dirty="0" smtClean="0">
                <a:solidFill>
                  <a:schemeClr val="tx1"/>
                </a:solidFill>
              </a:rPr>
              <a:t>The High and lows of relapse and recovery in opioid use disorder</a:t>
            </a:r>
            <a:endParaRPr lang="en-US" sz="3600" b="1" dirty="0">
              <a:solidFill>
                <a:schemeClr val="tx1"/>
              </a:solidFill>
            </a:endParaRPr>
          </a:p>
        </p:txBody>
      </p:sp>
      <p:sp>
        <p:nvSpPr>
          <p:cNvPr id="3" name="Text Placeholder 2"/>
          <p:cNvSpPr>
            <a:spLocks noGrp="1"/>
          </p:cNvSpPr>
          <p:nvPr>
            <p:ph type="body" sz="quarter" idx="10"/>
          </p:nvPr>
        </p:nvSpPr>
        <p:spPr>
          <a:xfrm>
            <a:off x="314324" y="4852890"/>
            <a:ext cx="4010026" cy="1547812"/>
          </a:xfrm>
        </p:spPr>
        <p:txBody>
          <a:bodyPr/>
          <a:lstStyle/>
          <a:p>
            <a:r>
              <a:rPr lang="en-US" sz="2800" dirty="0" smtClean="0"/>
              <a:t>Kathleen Palm Reed, Ph.D.</a:t>
            </a:r>
          </a:p>
          <a:p>
            <a:r>
              <a:rPr lang="en-US" sz="2800" dirty="0" smtClean="0"/>
              <a:t>kpalm@clarku.edu</a:t>
            </a:r>
          </a:p>
        </p:txBody>
      </p:sp>
    </p:spTree>
    <p:extLst>
      <p:ext uri="{BB962C8B-B14F-4D97-AF65-F5344CB8AC3E}">
        <p14:creationId xmlns:p14="http://schemas.microsoft.com/office/powerpoint/2010/main" val="32521484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solidFill>
                  <a:schemeClr val="tx1"/>
                </a:solidFill>
              </a:rPr>
              <a:t>Why do some people become addicted?</a:t>
            </a:r>
            <a:endParaRPr lang="en-US" sz="3000" b="1" dirty="0">
              <a:solidFill>
                <a:schemeClr val="tx1"/>
              </a:solidFill>
            </a:endParaRPr>
          </a:p>
        </p:txBody>
      </p:sp>
      <p:sp>
        <p:nvSpPr>
          <p:cNvPr id="4" name="Slide Number Placeholder 3"/>
          <p:cNvSpPr>
            <a:spLocks noGrp="1"/>
          </p:cNvSpPr>
          <p:nvPr>
            <p:ph type="sldNum" sz="quarter" idx="4"/>
          </p:nvPr>
        </p:nvSpPr>
        <p:spPr/>
        <p:txBody>
          <a:bodyPr/>
          <a:lstStyle/>
          <a:p>
            <a:fld id="{9257DAD1-48AB-8A4C-A054-135C0212BAAD}" type="slidenum">
              <a:rPr lang="en-US" smtClean="0"/>
              <a:pPr/>
              <a:t>2</a:t>
            </a:fld>
            <a:endParaRPr lang="en-US" dirty="0"/>
          </a:p>
        </p:txBody>
      </p:sp>
      <p:sp>
        <p:nvSpPr>
          <p:cNvPr id="5" name="TextBox 4"/>
          <p:cNvSpPr txBox="1"/>
          <p:nvPr/>
        </p:nvSpPr>
        <p:spPr>
          <a:xfrm>
            <a:off x="383721" y="6290522"/>
            <a:ext cx="1559658" cy="369332"/>
          </a:xfrm>
          <a:prstGeom prst="rect">
            <a:avLst/>
          </a:prstGeom>
          <a:noFill/>
        </p:spPr>
        <p:txBody>
          <a:bodyPr wrap="none" rtlCol="0">
            <a:spAutoFit/>
          </a:bodyPr>
          <a:lstStyle/>
          <a:p>
            <a:r>
              <a:rPr lang="en-US" dirty="0" smtClean="0"/>
              <a:t>(Source: NIDA)</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279" y="1437956"/>
            <a:ext cx="5047971" cy="4852566"/>
          </a:xfrm>
        </p:spPr>
      </p:pic>
    </p:spTree>
    <p:extLst>
      <p:ext uri="{BB962C8B-B14F-4D97-AF65-F5344CB8AC3E}">
        <p14:creationId xmlns:p14="http://schemas.microsoft.com/office/powerpoint/2010/main" val="9589650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4814"/>
            <a:ext cx="6540500" cy="1142470"/>
          </a:xfrm>
        </p:spPr>
        <p:txBody>
          <a:bodyPr/>
          <a:lstStyle/>
          <a:p>
            <a:r>
              <a:rPr lang="en-US" sz="4000" b="1" dirty="0" smtClean="0">
                <a:solidFill>
                  <a:srgbClr val="000000"/>
                </a:solidFill>
              </a:rPr>
              <a:t>The Opioid Epidemic</a:t>
            </a:r>
            <a:endParaRPr lang="en-US" sz="4000" b="1" dirty="0">
              <a:solidFill>
                <a:srgbClr val="000000"/>
              </a:solidFill>
            </a:endParaRPr>
          </a:p>
        </p:txBody>
      </p:sp>
      <p:sp>
        <p:nvSpPr>
          <p:cNvPr id="9" name="Content Placeholder 8"/>
          <p:cNvSpPr>
            <a:spLocks noGrp="1"/>
          </p:cNvSpPr>
          <p:nvPr>
            <p:ph idx="1"/>
          </p:nvPr>
        </p:nvSpPr>
        <p:spPr>
          <a:xfrm>
            <a:off x="457200" y="2285999"/>
            <a:ext cx="4305300" cy="3840163"/>
          </a:xfrm>
        </p:spPr>
        <p:txBody>
          <a:bodyPr/>
          <a:lstStyle/>
          <a:p>
            <a:r>
              <a:rPr lang="en-US" sz="2800" dirty="0" smtClean="0"/>
              <a:t>↑ prescription opiate use and abuse</a:t>
            </a:r>
            <a:endParaRPr lang="en-US" sz="2800" dirty="0"/>
          </a:p>
          <a:p>
            <a:r>
              <a:rPr lang="en-US" sz="2800" dirty="0"/>
              <a:t>↑ heroin </a:t>
            </a:r>
            <a:r>
              <a:rPr lang="en-US" sz="2800" dirty="0" smtClean="0"/>
              <a:t>use</a:t>
            </a:r>
          </a:p>
          <a:p>
            <a:r>
              <a:rPr lang="en-US" sz="2800" dirty="0"/>
              <a:t>↑ over-dose </a:t>
            </a:r>
            <a:r>
              <a:rPr lang="en-US" sz="2800" dirty="0" smtClean="0"/>
              <a:t>deaths</a:t>
            </a:r>
            <a:endParaRPr lang="en-US" sz="2800" dirty="0"/>
          </a:p>
        </p:txBody>
      </p:sp>
      <p:sp>
        <p:nvSpPr>
          <p:cNvPr id="4" name="Slide Number Placeholder 3"/>
          <p:cNvSpPr>
            <a:spLocks noGrp="1"/>
          </p:cNvSpPr>
          <p:nvPr>
            <p:ph type="sldNum" sz="quarter" idx="4"/>
          </p:nvPr>
        </p:nvSpPr>
        <p:spPr/>
        <p:txBody>
          <a:bodyPr/>
          <a:lstStyle/>
          <a:p>
            <a:fld id="{9257DAD1-48AB-8A4C-A054-135C0212BAAD}" type="slidenum">
              <a:rPr lang="en-US" smtClean="0"/>
              <a:pPr/>
              <a:t>3</a:t>
            </a:fld>
            <a:endParaRPr lang="en-US" dirty="0"/>
          </a:p>
        </p:txBody>
      </p:sp>
      <p:pic>
        <p:nvPicPr>
          <p:cNvPr id="10" name="Content Placeholder 9"/>
          <p:cNvPicPr>
            <a:picLocks noGrp="1" noChangeAspect="1"/>
          </p:cNvPicPr>
          <p:nvPr>
            <p:ph idx="11"/>
          </p:nvPr>
        </p:nvPicPr>
        <p:blipFill>
          <a:blip r:embed="rId3">
            <a:extLst>
              <a:ext uri="{28A0092B-C50C-407E-A947-70E740481C1C}">
                <a14:useLocalDpi xmlns:a14="http://schemas.microsoft.com/office/drawing/2010/main" val="0"/>
              </a:ext>
            </a:extLst>
          </a:blip>
          <a:stretch>
            <a:fillRect/>
          </a:stretch>
        </p:blipFill>
        <p:spPr>
          <a:xfrm>
            <a:off x="4779963" y="2106953"/>
            <a:ext cx="3810000" cy="2061482"/>
          </a:xfrm>
        </p:spPr>
      </p:pic>
    </p:spTree>
    <p:extLst>
      <p:ext uri="{BB962C8B-B14F-4D97-AF65-F5344CB8AC3E}">
        <p14:creationId xmlns:p14="http://schemas.microsoft.com/office/powerpoint/2010/main" val="37114543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49"/>
          <p:cNvSpPr txBox="1"/>
          <p:nvPr/>
        </p:nvSpPr>
        <p:spPr>
          <a:xfrm>
            <a:off x="361673" y="572323"/>
            <a:ext cx="8206898" cy="707886"/>
          </a:xfrm>
          <a:prstGeom prst="rect">
            <a:avLst/>
          </a:prstGeom>
          <a:noFill/>
        </p:spPr>
        <p:txBody>
          <a:bodyPr wrap="square" rtlCol="0">
            <a:spAutoFit/>
          </a:bodyPr>
          <a:lstStyle/>
          <a:p>
            <a:r>
              <a:rPr lang="en-US" sz="4000" b="1" dirty="0" smtClean="0"/>
              <a:t>Drug-Poisoning Deaths in US</a:t>
            </a:r>
            <a:endParaRPr lang="en-US" sz="4000" b="1" dirty="0"/>
          </a:p>
        </p:txBody>
      </p:sp>
      <p:sp>
        <p:nvSpPr>
          <p:cNvPr id="51" name="Rectangle 50"/>
          <p:cNvSpPr/>
          <p:nvPr/>
        </p:nvSpPr>
        <p:spPr>
          <a:xfrm>
            <a:off x="0" y="6055218"/>
            <a:ext cx="9144000" cy="523220"/>
          </a:xfrm>
          <a:prstGeom prst="rect">
            <a:avLst/>
          </a:prstGeom>
        </p:spPr>
        <p:txBody>
          <a:bodyPr wrap="square">
            <a:spAutoFit/>
          </a:bodyPr>
          <a:lstStyle/>
          <a:p>
            <a:pPr algn="ctr"/>
            <a:r>
              <a:rPr lang="en-US" sz="1400" dirty="0" smtClean="0"/>
              <a:t>Courtesy of </a:t>
            </a:r>
            <a:r>
              <a:rPr lang="en-US" sz="1400" dirty="0">
                <a:hlinkClick r:id="rId3"/>
              </a:rPr>
              <a:t>http://</a:t>
            </a:r>
            <a:r>
              <a:rPr lang="en-US" sz="1400" dirty="0" smtClean="0">
                <a:hlinkClick r:id="rId3"/>
              </a:rPr>
              <a:t>www.cdc.gov/nchs/data/databriefs/db190.pdf</a:t>
            </a:r>
            <a:endParaRPr lang="en-US" sz="1400" dirty="0" smtClean="0"/>
          </a:p>
          <a:p>
            <a:pPr algn="ctr"/>
            <a:endParaRPr lang="en-US" sz="1400"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494" y="1500990"/>
            <a:ext cx="7077250" cy="4092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70762" y="2925104"/>
            <a:ext cx="1935677" cy="830997"/>
          </a:xfrm>
          <a:prstGeom prst="rect">
            <a:avLst/>
          </a:prstGeom>
          <a:noFill/>
        </p:spPr>
        <p:txBody>
          <a:bodyPr wrap="square" rtlCol="0">
            <a:spAutoFit/>
          </a:bodyPr>
          <a:lstStyle/>
          <a:p>
            <a:r>
              <a:rPr lang="en-US" sz="1600" b="1" dirty="0" smtClean="0"/>
              <a:t>Heroin-related deaths quadrupled since 2000</a:t>
            </a:r>
            <a:endParaRPr lang="en-US" sz="1600" b="1" dirty="0"/>
          </a:p>
        </p:txBody>
      </p:sp>
      <p:sp>
        <p:nvSpPr>
          <p:cNvPr id="7" name="TextBox 6"/>
          <p:cNvSpPr txBox="1"/>
          <p:nvPr/>
        </p:nvSpPr>
        <p:spPr>
          <a:xfrm>
            <a:off x="6578931" y="1591203"/>
            <a:ext cx="1106383" cy="584775"/>
          </a:xfrm>
          <a:prstGeom prst="rect">
            <a:avLst/>
          </a:prstGeom>
          <a:noFill/>
        </p:spPr>
        <p:txBody>
          <a:bodyPr wrap="square" rtlCol="0">
            <a:spAutoFit/>
          </a:bodyPr>
          <a:lstStyle/>
          <a:p>
            <a:r>
              <a:rPr lang="en-US" sz="1600" b="1" dirty="0" smtClean="0"/>
              <a:t>46 deaths per day</a:t>
            </a:r>
            <a:endParaRPr lang="en-US" sz="1600" b="1" dirty="0"/>
          </a:p>
        </p:txBody>
      </p:sp>
    </p:spTree>
    <p:extLst>
      <p:ext uri="{BB962C8B-B14F-4D97-AF65-F5344CB8AC3E}">
        <p14:creationId xmlns:p14="http://schemas.microsoft.com/office/powerpoint/2010/main" val="3920126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0419" y="533400"/>
            <a:ext cx="6615349" cy="1301625"/>
          </a:xfrm>
        </p:spPr>
        <p:txBody>
          <a:bodyPr/>
          <a:lstStyle/>
          <a:p>
            <a:r>
              <a:rPr lang="en-US" dirty="0" smtClean="0">
                <a:solidFill>
                  <a:srgbClr val="000000"/>
                </a:solidFill>
              </a:rPr>
              <a:t>Trends in opioid-related deaths in Massachusetts: 2000-2014</a:t>
            </a:r>
            <a:endParaRPr lang="en-US" dirty="0">
              <a:solidFill>
                <a:srgbClr val="000000"/>
              </a:solidFill>
            </a:endParaRPr>
          </a:p>
        </p:txBody>
      </p:sp>
      <p:pic>
        <p:nvPicPr>
          <p:cNvPr id="2" name="Picture 1" descr="Number of Opioid Deaths in MA 2000-2014.png"/>
          <p:cNvPicPr>
            <a:picLocks noChangeAspect="1"/>
          </p:cNvPicPr>
          <p:nvPr/>
        </p:nvPicPr>
        <p:blipFill rotWithShape="1">
          <a:blip r:embed="rId3">
            <a:extLst>
              <a:ext uri="{28A0092B-C50C-407E-A947-70E740481C1C}">
                <a14:useLocalDpi xmlns:a14="http://schemas.microsoft.com/office/drawing/2010/main" val="0"/>
              </a:ext>
            </a:extLst>
          </a:blip>
          <a:srcRect l="1326" t="14433" r="1332" b="6773"/>
          <a:stretch/>
        </p:blipFill>
        <p:spPr>
          <a:xfrm>
            <a:off x="300419" y="2375892"/>
            <a:ext cx="8466350" cy="2758220"/>
          </a:xfrm>
          <a:prstGeom prst="rect">
            <a:avLst/>
          </a:prstGeom>
        </p:spPr>
      </p:pic>
      <p:sp>
        <p:nvSpPr>
          <p:cNvPr id="3" name="TextBox 2"/>
          <p:cNvSpPr txBox="1"/>
          <p:nvPr/>
        </p:nvSpPr>
        <p:spPr>
          <a:xfrm>
            <a:off x="728345" y="6006581"/>
            <a:ext cx="8174979" cy="738664"/>
          </a:xfrm>
          <a:prstGeom prst="rect">
            <a:avLst/>
          </a:prstGeom>
          <a:noFill/>
        </p:spPr>
        <p:txBody>
          <a:bodyPr wrap="square" rtlCol="0">
            <a:spAutoFit/>
          </a:bodyPr>
          <a:lstStyle/>
          <a:p>
            <a:r>
              <a:rPr lang="en-US" sz="1400" dirty="0" smtClean="0"/>
              <a:t>Courtesy of </a:t>
            </a:r>
            <a:r>
              <a:rPr lang="en-US" sz="1400" u="sng" dirty="0">
                <a:hlinkClick r:id="rId4"/>
              </a:rPr>
              <a:t>http://www.mass.gov/eohhs/gov/departments/dph/stop-addiction/current-statistics.html</a:t>
            </a:r>
            <a:endParaRPr lang="en-US" sz="1400" dirty="0"/>
          </a:p>
          <a:p>
            <a:r>
              <a:rPr lang="en-US" sz="1400" dirty="0"/>
              <a:t> </a:t>
            </a:r>
          </a:p>
          <a:p>
            <a:r>
              <a:rPr lang="en-US" sz="1400" dirty="0" smtClean="0"/>
              <a:t> </a:t>
            </a:r>
            <a:endParaRPr lang="en-US" sz="1400" dirty="0"/>
          </a:p>
        </p:txBody>
      </p:sp>
    </p:spTree>
    <p:extLst>
      <p:ext uri="{BB962C8B-B14F-4D97-AF65-F5344CB8AC3E}">
        <p14:creationId xmlns:p14="http://schemas.microsoft.com/office/powerpoint/2010/main" val="11739181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9064"/>
            <a:ext cx="7334250" cy="1366836"/>
          </a:xfrm>
        </p:spPr>
        <p:txBody>
          <a:bodyPr/>
          <a:lstStyle/>
          <a:p>
            <a:r>
              <a:rPr lang="en-US" sz="3400" b="1" dirty="0" smtClean="0">
                <a:solidFill>
                  <a:schemeClr val="tx1"/>
                </a:solidFill>
              </a:rPr>
              <a:t>Reasons for increasing overdose deaths</a:t>
            </a:r>
            <a:endParaRPr lang="en-US" sz="3400" b="1" dirty="0">
              <a:solidFill>
                <a:schemeClr val="tx1"/>
              </a:solidFill>
            </a:endParaRPr>
          </a:p>
        </p:txBody>
      </p:sp>
      <p:sp>
        <p:nvSpPr>
          <p:cNvPr id="5" name="Content Placeholder 4"/>
          <p:cNvSpPr>
            <a:spLocks noGrp="1"/>
          </p:cNvSpPr>
          <p:nvPr>
            <p:ph idx="1"/>
          </p:nvPr>
        </p:nvSpPr>
        <p:spPr>
          <a:xfrm>
            <a:off x="593766" y="2000249"/>
            <a:ext cx="8207334" cy="4125913"/>
          </a:xfrm>
        </p:spPr>
        <p:txBody>
          <a:bodyPr/>
          <a:lstStyle/>
          <a:p>
            <a:r>
              <a:rPr lang="en-US" sz="3200" dirty="0" smtClean="0"/>
              <a:t>Overall increase in heroin users</a:t>
            </a:r>
          </a:p>
          <a:p>
            <a:r>
              <a:rPr lang="en-US" sz="3200" dirty="0" smtClean="0"/>
              <a:t>Increase in transition from prescription opiates</a:t>
            </a:r>
          </a:p>
          <a:p>
            <a:pPr marL="457200" lvl="2"/>
            <a:r>
              <a:rPr lang="en-US" sz="3200" dirty="0">
                <a:solidFill>
                  <a:schemeClr val="tx1"/>
                </a:solidFill>
              </a:rPr>
              <a:t>2010-2014, Northeast has </a:t>
            </a:r>
            <a:r>
              <a:rPr lang="en-US" sz="3200" dirty="0" smtClean="0">
                <a:solidFill>
                  <a:schemeClr val="tx1"/>
                </a:solidFill>
              </a:rPr>
              <a:t>largest increase</a:t>
            </a:r>
          </a:p>
          <a:p>
            <a:pPr marL="228600" lvl="1"/>
            <a:r>
              <a:rPr lang="en-US" sz="3200" dirty="0" smtClean="0">
                <a:solidFill>
                  <a:schemeClr val="tx1"/>
                </a:solidFill>
              </a:rPr>
              <a:t>Varying composition / concentration of heroin</a:t>
            </a:r>
          </a:p>
          <a:p>
            <a:r>
              <a:rPr lang="en-US" sz="3200" dirty="0" smtClean="0"/>
              <a:t>Lower tolerance after period of abstinence</a:t>
            </a:r>
          </a:p>
          <a:p>
            <a:pPr lvl="1"/>
            <a:r>
              <a:rPr lang="en-US" sz="3200" dirty="0" smtClean="0">
                <a:solidFill>
                  <a:schemeClr val="tx1"/>
                </a:solidFill>
              </a:rPr>
              <a:t>Relapse = high risk for overdose</a:t>
            </a:r>
          </a:p>
          <a:p>
            <a:pPr lvl="1"/>
            <a:endParaRPr lang="en-US" sz="3200" dirty="0">
              <a:solidFill>
                <a:schemeClr val="tx1"/>
              </a:solidFill>
            </a:endParaRPr>
          </a:p>
          <a:p>
            <a:pPr lvl="1"/>
            <a:endParaRPr lang="en-US" sz="3200" dirty="0" smtClean="0">
              <a:solidFill>
                <a:schemeClr val="tx1"/>
              </a:solidFill>
            </a:endParaRPr>
          </a:p>
          <a:p>
            <a:pPr lvl="1"/>
            <a:endParaRPr lang="en-US" sz="3200" dirty="0">
              <a:solidFill>
                <a:schemeClr val="tx1"/>
              </a:solidFill>
            </a:endParaRPr>
          </a:p>
          <a:p>
            <a:pPr lvl="1"/>
            <a:endParaRPr lang="en-US" sz="3200" dirty="0" smtClean="0">
              <a:solidFill>
                <a:schemeClr val="tx1"/>
              </a:solidFill>
            </a:endParaRPr>
          </a:p>
          <a:p>
            <a:endParaRPr lang="en-US" sz="3200" dirty="0"/>
          </a:p>
        </p:txBody>
      </p:sp>
      <p:sp>
        <p:nvSpPr>
          <p:cNvPr id="3" name="Slide Number Placeholder 2"/>
          <p:cNvSpPr>
            <a:spLocks noGrp="1"/>
          </p:cNvSpPr>
          <p:nvPr>
            <p:ph type="sldNum" sz="quarter" idx="4"/>
          </p:nvPr>
        </p:nvSpPr>
        <p:spPr/>
        <p:txBody>
          <a:bodyPr/>
          <a:lstStyle/>
          <a:p>
            <a:fld id="{9257DAD1-48AB-8A4C-A054-135C0212BAAD}" type="slidenum">
              <a:rPr lang="en-US" smtClean="0"/>
              <a:pPr/>
              <a:t>6</a:t>
            </a:fld>
            <a:endParaRPr lang="en-US" dirty="0"/>
          </a:p>
        </p:txBody>
      </p:sp>
    </p:spTree>
    <p:extLst>
      <p:ext uri="{BB962C8B-B14F-4D97-AF65-F5344CB8AC3E}">
        <p14:creationId xmlns:p14="http://schemas.microsoft.com/office/powerpoint/2010/main" val="467617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150" y="233364"/>
            <a:ext cx="6540500" cy="1100136"/>
          </a:xfrm>
        </p:spPr>
        <p:txBody>
          <a:bodyPr/>
          <a:lstStyle/>
          <a:p>
            <a:r>
              <a:rPr lang="en-US" sz="3400" b="1" dirty="0" smtClean="0">
                <a:solidFill>
                  <a:schemeClr val="tx1"/>
                </a:solidFill>
              </a:rPr>
              <a:t>A Chronic, Relapsing Disease</a:t>
            </a:r>
            <a:endParaRPr lang="en-US" sz="3400" b="1" dirty="0">
              <a:solidFill>
                <a:schemeClr val="tx1"/>
              </a:solidFill>
            </a:endParaRPr>
          </a:p>
        </p:txBody>
      </p:sp>
      <p:sp>
        <p:nvSpPr>
          <p:cNvPr id="4" name="Slide Number Placeholder 3"/>
          <p:cNvSpPr>
            <a:spLocks noGrp="1"/>
          </p:cNvSpPr>
          <p:nvPr>
            <p:ph type="sldNum" sz="quarter" idx="4"/>
          </p:nvPr>
        </p:nvSpPr>
        <p:spPr/>
        <p:txBody>
          <a:bodyPr/>
          <a:lstStyle/>
          <a:p>
            <a:fld id="{9257DAD1-48AB-8A4C-A054-135C0212BAAD}" type="slidenum">
              <a:rPr lang="en-US" smtClean="0"/>
              <a:pPr/>
              <a:t>7</a:t>
            </a:fld>
            <a:endParaRPr lang="en-US" dirty="0"/>
          </a:p>
        </p:txBody>
      </p:sp>
      <p:graphicFrame>
        <p:nvGraphicFramePr>
          <p:cNvPr id="5" name="Content Placeholder 13"/>
          <p:cNvGraphicFramePr>
            <a:graphicFrameLocks noGrp="1"/>
          </p:cNvGraphicFramePr>
          <p:nvPr>
            <p:ph idx="1"/>
            <p:extLst>
              <p:ext uri="{D42A27DB-BD31-4B8C-83A1-F6EECF244321}">
                <p14:modId xmlns:p14="http://schemas.microsoft.com/office/powerpoint/2010/main" val="4242694252"/>
              </p:ext>
            </p:extLst>
          </p:nvPr>
        </p:nvGraphicFramePr>
        <p:xfrm>
          <a:off x="457200" y="1582738"/>
          <a:ext cx="8229600" cy="4543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89945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Relapse and Chronic Illness</a:t>
            </a:r>
            <a:endParaRPr lang="en-US" sz="3600" b="1" dirty="0">
              <a:solidFill>
                <a:schemeClr val="tx1"/>
              </a:solidFill>
            </a:endParaRPr>
          </a:p>
        </p:txBody>
      </p:sp>
      <p:sp>
        <p:nvSpPr>
          <p:cNvPr id="4" name="Slide Number Placeholder 3"/>
          <p:cNvSpPr>
            <a:spLocks noGrp="1"/>
          </p:cNvSpPr>
          <p:nvPr>
            <p:ph type="sldNum" sz="quarter" idx="4"/>
          </p:nvPr>
        </p:nvSpPr>
        <p:spPr/>
        <p:txBody>
          <a:bodyPr/>
          <a:lstStyle/>
          <a:p>
            <a:fld id="{9257DAD1-48AB-8A4C-A054-135C0212BAAD}" type="slidenum">
              <a:rPr lang="en-US" smtClean="0"/>
              <a:pPr/>
              <a:t>8</a:t>
            </a:fld>
            <a:endParaRPr lang="en-US" dirty="0"/>
          </a:p>
        </p:txBody>
      </p:sp>
      <p:pic>
        <p:nvPicPr>
          <p:cNvPr id="5122" name="Picture 2" descr="https://www.drugabuse.gov/sites/default/files/images/soa_023.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0680" y="1567543"/>
            <a:ext cx="7032576" cy="36881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09403" y="5462649"/>
            <a:ext cx="3519553" cy="369332"/>
          </a:xfrm>
          <a:prstGeom prst="rect">
            <a:avLst/>
          </a:prstGeom>
          <a:noFill/>
        </p:spPr>
        <p:txBody>
          <a:bodyPr wrap="none" rtlCol="0">
            <a:spAutoFit/>
          </a:bodyPr>
          <a:lstStyle/>
          <a:p>
            <a:r>
              <a:rPr lang="en-US" dirty="0" smtClean="0"/>
              <a:t>Source: JAMA 284 1689-1695; 2000</a:t>
            </a:r>
            <a:endParaRPr lang="en-US" dirty="0"/>
          </a:p>
        </p:txBody>
      </p:sp>
    </p:spTree>
    <p:extLst>
      <p:ext uri="{BB962C8B-B14F-4D97-AF65-F5344CB8AC3E}">
        <p14:creationId xmlns:p14="http://schemas.microsoft.com/office/powerpoint/2010/main" val="18217182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1"/>
                </a:solidFill>
              </a:rPr>
              <a:t>Hypothetical Example</a:t>
            </a:r>
            <a:endParaRPr lang="en-US" sz="3600" b="1" dirty="0">
              <a:solidFill>
                <a:schemeClr val="tx1"/>
              </a:solidFill>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862" y="1924050"/>
            <a:ext cx="6798838" cy="3766923"/>
          </a:xfrm>
        </p:spPr>
      </p:pic>
      <p:sp>
        <p:nvSpPr>
          <p:cNvPr id="4" name="Slide Number Placeholder 3"/>
          <p:cNvSpPr>
            <a:spLocks noGrp="1"/>
          </p:cNvSpPr>
          <p:nvPr>
            <p:ph type="sldNum" sz="quarter" idx="4"/>
          </p:nvPr>
        </p:nvSpPr>
        <p:spPr/>
        <p:txBody>
          <a:bodyPr/>
          <a:lstStyle/>
          <a:p>
            <a:fld id="{9257DAD1-48AB-8A4C-A054-135C0212BAAD}" type="slidenum">
              <a:rPr lang="en-US" smtClean="0"/>
              <a:pPr/>
              <a:t>9</a:t>
            </a:fld>
            <a:endParaRPr lang="en-US" dirty="0"/>
          </a:p>
        </p:txBody>
      </p:sp>
      <p:sp>
        <p:nvSpPr>
          <p:cNvPr id="6" name="Rectangle 5"/>
          <p:cNvSpPr/>
          <p:nvPr/>
        </p:nvSpPr>
        <p:spPr>
          <a:xfrm>
            <a:off x="1448070" y="5987534"/>
            <a:ext cx="2972224" cy="369332"/>
          </a:xfrm>
          <a:prstGeom prst="rect">
            <a:avLst/>
          </a:prstGeom>
        </p:spPr>
        <p:txBody>
          <a:bodyPr wrap="none">
            <a:spAutoFit/>
          </a:bodyPr>
          <a:lstStyle/>
          <a:p>
            <a:r>
              <a:rPr lang="en-US" b="1" dirty="0" smtClean="0"/>
              <a:t>Source: McLellan </a:t>
            </a:r>
            <a:r>
              <a:rPr lang="en-US" b="1" dirty="0"/>
              <a:t>et al., 2002 </a:t>
            </a:r>
            <a:endParaRPr lang="en-US" dirty="0"/>
          </a:p>
        </p:txBody>
      </p:sp>
    </p:spTree>
    <p:extLst>
      <p:ext uri="{BB962C8B-B14F-4D97-AF65-F5344CB8AC3E}">
        <p14:creationId xmlns:p14="http://schemas.microsoft.com/office/powerpoint/2010/main" val="3379205093"/>
      </p:ext>
    </p:extLst>
  </p:cSld>
  <p:clrMapOvr>
    <a:masterClrMapping/>
  </p:clrMapOvr>
</p:sld>
</file>

<file path=ppt/theme/theme1.xml><?xml version="1.0" encoding="utf-8"?>
<a:theme xmlns:a="http://schemas.openxmlformats.org/drawingml/2006/main" name="LEEP">
  <a:themeElements>
    <a:clrScheme name="Custom 3">
      <a:dk1>
        <a:sysClr val="windowText" lastClr="000000"/>
      </a:dk1>
      <a:lt1>
        <a:sysClr val="window" lastClr="FFFFFF"/>
      </a:lt1>
      <a:dk2>
        <a:srgbClr val="19223D"/>
      </a:dk2>
      <a:lt2>
        <a:srgbClr val="EEECE1"/>
      </a:lt2>
      <a:accent1>
        <a:srgbClr val="E51A2D"/>
      </a:accent1>
      <a:accent2>
        <a:srgbClr val="006EA8"/>
      </a:accent2>
      <a:accent3>
        <a:srgbClr val="687C2C"/>
      </a:accent3>
      <a:accent4>
        <a:srgbClr val="DE6221"/>
      </a:accent4>
      <a:accent5>
        <a:srgbClr val="401D50"/>
      </a:accent5>
      <a:accent6>
        <a:srgbClr val="F8CE58"/>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18367</TotalTime>
  <Words>694</Words>
  <Application>Microsoft Office PowerPoint</Application>
  <PresentationFormat>On-screen Show (4:3)</PresentationFormat>
  <Paragraphs>126</Paragraphs>
  <Slides>19</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ＭＳ Ｐゴシック</vt:lpstr>
      <vt:lpstr>Arial</vt:lpstr>
      <vt:lpstr>Arila</vt:lpstr>
      <vt:lpstr>Calibri</vt:lpstr>
      <vt:lpstr>Lucida Grande CE</vt:lpstr>
      <vt:lpstr>LEEP</vt:lpstr>
      <vt:lpstr>PowerPoint Presentation</vt:lpstr>
      <vt:lpstr>Why do some people become addicted?</vt:lpstr>
      <vt:lpstr>The Opioid Epidemic</vt:lpstr>
      <vt:lpstr>PowerPoint Presentation</vt:lpstr>
      <vt:lpstr>Trends in opioid-related deaths in Massachusetts: 2000-2014</vt:lpstr>
      <vt:lpstr>Reasons for increasing overdose deaths</vt:lpstr>
      <vt:lpstr>A Chronic, Relapsing Disease</vt:lpstr>
      <vt:lpstr>Relapse and Chronic Illness</vt:lpstr>
      <vt:lpstr>Hypothetical Example</vt:lpstr>
      <vt:lpstr>What Leads to Relapse: What patients in detox say…</vt:lpstr>
      <vt:lpstr>PowerPoint Presentation</vt:lpstr>
      <vt:lpstr>Understanding Relapse</vt:lpstr>
      <vt:lpstr>A Roadblock to Recovery: Stigma </vt:lpstr>
      <vt:lpstr>Public Perception</vt:lpstr>
      <vt:lpstr>Systems of Care:  Institutionalized Stigma</vt:lpstr>
      <vt:lpstr>Healthcare Providers</vt:lpstr>
      <vt:lpstr>Internalized Stigma</vt:lpstr>
      <vt:lpstr>Policy Recommendations</vt:lpstr>
      <vt:lpstr>The High and lows of relapse and recovery in opioid use disorder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 Malcomb</dc:creator>
  <cp:lastModifiedBy>Thomas-Miller, Jacquelyn</cp:lastModifiedBy>
  <cp:revision>716</cp:revision>
  <cp:lastPrinted>2016-03-16T17:48:49Z</cp:lastPrinted>
  <dcterms:created xsi:type="dcterms:W3CDTF">2011-09-26T16:16:04Z</dcterms:created>
  <dcterms:modified xsi:type="dcterms:W3CDTF">2016-10-27T13:05:22Z</dcterms:modified>
</cp:coreProperties>
</file>