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0" r:id="rId3"/>
    <p:sldId id="261" r:id="rId4"/>
    <p:sldId id="262" r:id="rId5"/>
    <p:sldId id="257" r:id="rId6"/>
    <p:sldId id="259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D500D-43A1-4525-A20A-AA268A228A8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1FCF4-23CC-4409-9842-1A84ED638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1113-4E75-4F90-A90B-5CA3043EB8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9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8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3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6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3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A2EB-6634-457B-ABF8-FCA22334E3EE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936E-329B-4DB5-A5DE-366F6416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99655" y="662542"/>
            <a:ext cx="8896494" cy="13392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prstClr val="black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Some Paths to (and not to) Pursue to Reduce Childhood Obesity in Oregon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99655" y="2906412"/>
            <a:ext cx="8896494" cy="1752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80" dirty="0">
                <a:solidFill>
                  <a:prstClr val="black"/>
                </a:solidFill>
                <a:effectLst/>
                <a:cs typeface="Calibri" pitchFamily="34" charset="0"/>
              </a:rPr>
              <a:t>Craig </a:t>
            </a:r>
            <a:r>
              <a:rPr lang="en-US" sz="2880" dirty="0" err="1">
                <a:solidFill>
                  <a:prstClr val="black"/>
                </a:solidFill>
                <a:effectLst/>
                <a:cs typeface="Calibri" pitchFamily="34" charset="0"/>
              </a:rPr>
              <a:t>Gundersen</a:t>
            </a:r>
            <a:endParaRPr lang="en-US" sz="2880" dirty="0">
              <a:solidFill>
                <a:prstClr val="black"/>
              </a:solidFill>
              <a:effectLst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2880" dirty="0">
                <a:solidFill>
                  <a:prstClr val="black"/>
                </a:solidFill>
                <a:effectLst/>
                <a:cs typeface="Calibri" pitchFamily="34" charset="0"/>
              </a:rPr>
              <a:t>University of Illinois</a:t>
            </a:r>
          </a:p>
          <a:p>
            <a:pPr marL="0" indent="0" algn="ctr">
              <a:buNone/>
            </a:pPr>
            <a:endParaRPr lang="en-US" sz="2400" dirty="0">
              <a:solidFill>
                <a:prstClr val="black"/>
              </a:solidFill>
              <a:effectLst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prstClr val="black"/>
                </a:solidFill>
                <a:effectLst/>
              </a:rPr>
              <a:t>Soybean Industry Endowed Professor of Agricultural Strategy, </a:t>
            </a:r>
            <a:r>
              <a:rPr lang="en-US" sz="2400" dirty="0">
                <a:solidFill>
                  <a:prstClr val="black"/>
                </a:solidFill>
                <a:effectLst/>
                <a:cs typeface="Calibri" pitchFamily="34" charset="0"/>
              </a:rPr>
              <a:t>Department of Agricultural and Consumer Economics</a:t>
            </a:r>
          </a:p>
        </p:txBody>
      </p:sp>
      <p:pic>
        <p:nvPicPr>
          <p:cNvPr id="8" name="Picture 7" descr="bold5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49367" y="5853112"/>
            <a:ext cx="5715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238485" cy="13255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+mn-lt"/>
              </a:rPr>
              <a:t>Better Approaches to SNAP and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Resist block granting</a:t>
            </a:r>
          </a:p>
          <a:p>
            <a:pPr lvl="1"/>
            <a:r>
              <a:rPr lang="en-US" sz="2000" dirty="0"/>
              <a:t>Would sharply restrict SNAP’s ability to work as a safety net</a:t>
            </a:r>
          </a:p>
          <a:p>
            <a:r>
              <a:rPr lang="en-US" sz="2400" dirty="0"/>
              <a:t>Encourage increased participation rates</a:t>
            </a:r>
          </a:p>
          <a:p>
            <a:pPr lvl="2"/>
            <a:r>
              <a:rPr lang="en-US" dirty="0"/>
              <a:t>Albeit, already high in Oregon</a:t>
            </a:r>
          </a:p>
          <a:p>
            <a:pPr lvl="1"/>
            <a:r>
              <a:rPr lang="en-US" dirty="0"/>
              <a:t>Recognize benefits over multiple dimensions</a:t>
            </a:r>
          </a:p>
          <a:p>
            <a:r>
              <a:rPr lang="en-US" sz="2400" dirty="0"/>
              <a:t>Support even higher benefit levels</a:t>
            </a:r>
          </a:p>
          <a:p>
            <a:pPr lvl="1"/>
            <a:r>
              <a:rPr lang="en-US" sz="2000" dirty="0"/>
              <a:t>Recognize benefits over multiple dimensions</a:t>
            </a:r>
          </a:p>
        </p:txBody>
      </p:sp>
    </p:spTree>
    <p:extLst>
      <p:ext uri="{BB962C8B-B14F-4D97-AF65-F5344CB8AC3E}">
        <p14:creationId xmlns:p14="http://schemas.microsoft.com/office/powerpoint/2010/main" val="2895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4" y="98853"/>
            <a:ext cx="8365258" cy="61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5" y="230660"/>
            <a:ext cx="8307950" cy="59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5" r="13568"/>
          <a:stretch/>
        </p:blipFill>
        <p:spPr>
          <a:xfrm>
            <a:off x="1062681" y="580407"/>
            <a:ext cx="7414055" cy="56336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45925" y="572169"/>
            <a:ext cx="2042984" cy="19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5085" y="49427"/>
            <a:ext cx="6389986" cy="662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latin typeface="+mn-lt"/>
              </a:rPr>
              <a:t>Food Insecurity Rates</a:t>
            </a:r>
            <a:endParaRPr lang="en-US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0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8607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Key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417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Reduce childhood obesity</a:t>
            </a:r>
          </a:p>
          <a:p>
            <a:r>
              <a:rPr lang="en-US" sz="2400" dirty="0"/>
              <a:t>Ensure that interventions do not cause harm over other dimensions</a:t>
            </a:r>
          </a:p>
        </p:txBody>
      </p:sp>
    </p:spTree>
    <p:extLst>
      <p:ext uri="{BB962C8B-B14F-4D97-AF65-F5344CB8AC3E}">
        <p14:creationId xmlns:p14="http://schemas.microsoft.com/office/powerpoint/2010/main" val="282972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0941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Soda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4304"/>
            <a:ext cx="7886700" cy="5061207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sz="2400" dirty="0"/>
              <a:t>Do they lead to reductions in soda consumption?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Yes</a:t>
            </a:r>
            <a:r>
              <a:rPr lang="en-US" sz="1800" dirty="0"/>
              <a:t> </a:t>
            </a:r>
          </a:p>
          <a:p>
            <a:pPr lvl="2">
              <a:lnSpc>
                <a:spcPts val="2000"/>
              </a:lnSpc>
            </a:pPr>
            <a:r>
              <a:rPr lang="en-US" sz="1600" dirty="0"/>
              <a:t>standard economic theory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Will they generate increased revenues for Oregon?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Yes</a:t>
            </a:r>
            <a:r>
              <a:rPr lang="en-US" sz="1800" dirty="0"/>
              <a:t> </a:t>
            </a:r>
          </a:p>
          <a:p>
            <a:pPr lvl="2">
              <a:lnSpc>
                <a:spcPts val="2000"/>
              </a:lnSpc>
            </a:pPr>
            <a:r>
              <a:rPr lang="en-US" sz="1600" dirty="0"/>
              <a:t>standard economic theory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Do they lead to improvements in health?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No evidence in support of this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Do they lead to reductions in obesity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No</a:t>
            </a:r>
          </a:p>
          <a:p>
            <a:pPr lvl="2">
              <a:lnSpc>
                <a:spcPts val="2000"/>
              </a:lnSpc>
            </a:pPr>
            <a:r>
              <a:rPr lang="en-US" sz="1600" dirty="0"/>
              <a:t>e.g., Fletcher et al., 2010; Fletcher et al., 2014</a:t>
            </a:r>
          </a:p>
          <a:p>
            <a:pPr>
              <a:lnSpc>
                <a:spcPts val="2000"/>
              </a:lnSpc>
            </a:pPr>
            <a:r>
              <a:rPr lang="en-US" sz="2400" dirty="0"/>
              <a:t>Will they lead to increases in food insecurity?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Yes</a:t>
            </a:r>
          </a:p>
          <a:p>
            <a:pPr lvl="2">
              <a:lnSpc>
                <a:spcPts val="2000"/>
              </a:lnSpc>
            </a:pPr>
            <a:r>
              <a:rPr lang="en-US" sz="1600" dirty="0"/>
              <a:t>e.g., Gregory et al., 2013; </a:t>
            </a:r>
            <a:r>
              <a:rPr lang="en-US" sz="1600" smtClean="0"/>
              <a:t>Courtemanche</a:t>
            </a:r>
            <a:r>
              <a:rPr lang="en-US" sz="1600" dirty="0" smtClean="0"/>
              <a:t> </a:t>
            </a:r>
            <a:r>
              <a:rPr lang="en-US" sz="1600" dirty="0"/>
              <a:t>et al., 2015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8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4756"/>
            <a:ext cx="7900086" cy="13255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+mn-lt"/>
              </a:rPr>
              <a:t>Supplemental Nutrition Assistance Program (SNAP)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6839"/>
            <a:ext cx="78867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Primary goal is to alleviate hunger</a:t>
            </a:r>
          </a:p>
          <a:p>
            <a:r>
              <a:rPr lang="en-US" sz="3400" dirty="0"/>
              <a:t>Benefit levels</a:t>
            </a:r>
          </a:p>
          <a:p>
            <a:pPr lvl="1"/>
            <a:r>
              <a:rPr lang="en-US" sz="2900" dirty="0"/>
              <a:t>function of income and family size</a:t>
            </a:r>
          </a:p>
          <a:p>
            <a:pPr lvl="1"/>
            <a:r>
              <a:rPr lang="en-US" sz="2900" dirty="0"/>
              <a:t>maximum benefit level is $649 for a family of four</a:t>
            </a:r>
          </a:p>
          <a:p>
            <a:pPr lvl="1"/>
            <a:r>
              <a:rPr lang="en-US" sz="2900" dirty="0"/>
              <a:t>average benefit level is about $300 for a family of four</a:t>
            </a:r>
          </a:p>
          <a:p>
            <a:r>
              <a:rPr lang="en-US" sz="3400" dirty="0"/>
              <a:t>Size of program</a:t>
            </a:r>
          </a:p>
          <a:p>
            <a:pPr lvl="1"/>
            <a:r>
              <a:rPr lang="en-US" sz="2900" dirty="0"/>
              <a:t>serves almost 45 million persons</a:t>
            </a:r>
          </a:p>
          <a:p>
            <a:pPr lvl="1"/>
            <a:r>
              <a:rPr lang="en-US" sz="2900" dirty="0"/>
              <a:t>total cost is about $80 billion per year</a:t>
            </a:r>
          </a:p>
          <a:p>
            <a:r>
              <a:rPr lang="en-US" sz="3400" dirty="0"/>
              <a:t>Eligibility criteria</a:t>
            </a:r>
          </a:p>
          <a:p>
            <a:pPr lvl="1"/>
            <a:r>
              <a:rPr lang="en-US" sz="2900" dirty="0"/>
              <a:t>gross income test </a:t>
            </a:r>
          </a:p>
          <a:p>
            <a:pPr lvl="2"/>
            <a:r>
              <a:rPr lang="en-US" sz="2200" dirty="0"/>
              <a:t>income less than 185% of the poverty line in Oregon – $3,738 for a family of four</a:t>
            </a:r>
            <a:endParaRPr lang="en-US" sz="1900" dirty="0"/>
          </a:p>
          <a:p>
            <a:pPr lvl="1"/>
            <a:r>
              <a:rPr lang="en-US" sz="2900" dirty="0"/>
              <a:t>net income test</a:t>
            </a:r>
          </a:p>
          <a:p>
            <a:pPr lvl="2"/>
            <a:r>
              <a:rPr lang="en-US" sz="2200" dirty="0"/>
              <a:t>income less than the poverty line (after deductions) - $2,021 for a family of four </a:t>
            </a:r>
          </a:p>
          <a:p>
            <a:pPr lvl="1"/>
            <a:r>
              <a:rPr lang="en-US" sz="2900" dirty="0"/>
              <a:t>asset test</a:t>
            </a:r>
          </a:p>
          <a:p>
            <a:pPr lvl="2"/>
            <a:r>
              <a:rPr lang="en-US" sz="2200" dirty="0"/>
              <a:t>not binding in Oregon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3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368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SNAP and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8446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dirty="0"/>
              <a:t>Majority of evidence is that, in comparison to SNAP eligible children, SNAP recipients are either</a:t>
            </a:r>
          </a:p>
          <a:p>
            <a:pPr lvl="1"/>
            <a:r>
              <a:rPr lang="en-US" sz="2000" dirty="0"/>
              <a:t>no more likely to be obese</a:t>
            </a:r>
          </a:p>
          <a:p>
            <a:pPr lvl="1"/>
            <a:r>
              <a:rPr lang="en-US" sz="2000" dirty="0"/>
              <a:t>less likely to be obese</a:t>
            </a:r>
          </a:p>
          <a:p>
            <a:pPr lvl="2"/>
            <a:r>
              <a:rPr lang="en-US" sz="1800" dirty="0"/>
              <a:t>for review, see Gundersen, 2015</a:t>
            </a:r>
          </a:p>
          <a:p>
            <a:r>
              <a:rPr lang="en-US" sz="2400" dirty="0"/>
              <a:t>Recent evidence shows that higher SNAP benefits are associated with lower probabilities of obesity</a:t>
            </a:r>
          </a:p>
          <a:p>
            <a:pPr lvl="2"/>
            <a:r>
              <a:rPr lang="en-US" dirty="0" err="1"/>
              <a:t>Almada</a:t>
            </a:r>
            <a:r>
              <a:rPr lang="en-US" dirty="0"/>
              <a:t> and Tchernis, 2015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7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latin typeface="+mn-lt"/>
              </a:rPr>
              <a:t>Restrictions on SNAP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 this lead to increases in obesity among children?</a:t>
            </a:r>
          </a:p>
          <a:p>
            <a:pPr lvl="1"/>
            <a:r>
              <a:rPr lang="en-US" sz="2000" dirty="0"/>
              <a:t>Maybe</a:t>
            </a:r>
          </a:p>
          <a:p>
            <a:r>
              <a:rPr lang="en-US" sz="2400" dirty="0"/>
              <a:t>Will this lead to increases in food insecurity?</a:t>
            </a:r>
          </a:p>
          <a:p>
            <a:pPr lvl="1"/>
            <a:r>
              <a:rPr lang="en-US" sz="2000" dirty="0"/>
              <a:t>Yes</a:t>
            </a:r>
            <a:endParaRPr lang="en-US" sz="3200" dirty="0"/>
          </a:p>
          <a:p>
            <a:pPr lvl="2"/>
            <a:r>
              <a:rPr lang="en-US" dirty="0"/>
              <a:t>Declines in SNAP participation</a:t>
            </a:r>
          </a:p>
          <a:p>
            <a:pPr lvl="3"/>
            <a:r>
              <a:rPr lang="en-US" sz="2000" dirty="0"/>
              <a:t>Stigma</a:t>
            </a:r>
            <a:endParaRPr lang="en-US" sz="2400" dirty="0"/>
          </a:p>
          <a:p>
            <a:pPr lvl="3"/>
            <a:r>
              <a:rPr lang="en-US" sz="2000" dirty="0"/>
              <a:t>Transactions costs</a:t>
            </a:r>
          </a:p>
          <a:p>
            <a:pPr lvl="4"/>
            <a:r>
              <a:rPr lang="en-US" sz="1600" dirty="0"/>
              <a:t>for review, see Gundersen, 2015</a:t>
            </a:r>
          </a:p>
          <a:p>
            <a:pPr lvl="2"/>
            <a:r>
              <a:rPr lang="en-US" dirty="0"/>
              <a:t>Increases in food prices</a:t>
            </a:r>
          </a:p>
        </p:txBody>
      </p:sp>
    </p:spTree>
    <p:extLst>
      <p:ext uri="{BB962C8B-B14F-4D97-AF65-F5344CB8AC3E}">
        <p14:creationId xmlns:p14="http://schemas.microsoft.com/office/powerpoint/2010/main" val="263048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395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Key Objectives</vt:lpstr>
      <vt:lpstr>Soda Taxes</vt:lpstr>
      <vt:lpstr>Supplemental Nutrition Assistance Program (SNAP)</vt:lpstr>
      <vt:lpstr>SNAP and Obesity</vt:lpstr>
      <vt:lpstr>Restrictions on SNAP Purchases</vt:lpstr>
      <vt:lpstr>Better Approaches to SNAP and Obesity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Gundersen, Craig</dc:creator>
  <cp:lastModifiedBy>Thomas-Miller, Jacquelyn</cp:lastModifiedBy>
  <cp:revision>24</cp:revision>
  <dcterms:created xsi:type="dcterms:W3CDTF">2016-09-10T13:49:37Z</dcterms:created>
  <dcterms:modified xsi:type="dcterms:W3CDTF">2016-10-27T17:27:58Z</dcterms:modified>
</cp:coreProperties>
</file>