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41" r:id="rId2"/>
    <p:sldId id="311" r:id="rId3"/>
    <p:sldId id="299" r:id="rId4"/>
    <p:sldId id="325" r:id="rId5"/>
    <p:sldId id="316" r:id="rId6"/>
    <p:sldId id="326" r:id="rId7"/>
    <p:sldId id="320" r:id="rId8"/>
    <p:sldId id="303" r:id="rId9"/>
    <p:sldId id="328" r:id="rId10"/>
    <p:sldId id="317" r:id="rId11"/>
    <p:sldId id="329" r:id="rId12"/>
    <p:sldId id="331" r:id="rId13"/>
    <p:sldId id="332" r:id="rId14"/>
    <p:sldId id="333" r:id="rId15"/>
    <p:sldId id="334" r:id="rId16"/>
    <p:sldId id="335" r:id="rId17"/>
    <p:sldId id="336" r:id="rId18"/>
    <p:sldId id="337" r:id="rId19"/>
    <p:sldId id="338" r:id="rId20"/>
    <p:sldId id="339" r:id="rId21"/>
    <p:sldId id="340" r:id="rId22"/>
    <p:sldId id="292"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06">
          <p15:clr>
            <a:srgbClr val="A4A3A4"/>
          </p15:clr>
        </p15:guide>
        <p15:guide id="4" pos="2785">
          <p15:clr>
            <a:srgbClr val="A4A3A4"/>
          </p15:clr>
        </p15:guide>
        <p15:guide id="5" pos="283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61F4B"/>
    <a:srgbClr val="DB5A1A"/>
    <a:srgbClr val="B3BA35"/>
    <a:srgbClr val="D85A1A"/>
    <a:srgbClr val="F3D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30" autoAdjust="0"/>
    <p:restoredTop sz="70999" autoAdjust="0"/>
  </p:normalViewPr>
  <p:slideViewPr>
    <p:cSldViewPr snapToGrid="0" snapToObjects="1">
      <p:cViewPr varScale="1">
        <p:scale>
          <a:sx n="52" d="100"/>
          <a:sy n="52" d="100"/>
        </p:scale>
        <p:origin x="1278" y="72"/>
      </p:cViewPr>
      <p:guideLst>
        <p:guide orient="horz" pos="2160"/>
        <p:guide pos="2880"/>
        <p:guide orient="horz" pos="2206"/>
        <p:guide pos="2785"/>
        <p:guide pos="28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notesViewPr>
    <p:cSldViewPr snapToGrid="0" snapToObjects="1">
      <p:cViewPr varScale="1">
        <p:scale>
          <a:sx n="71" d="100"/>
          <a:sy n="71" d="100"/>
        </p:scale>
        <p:origin x="-34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Obese</c:v>
                </c:pt>
              </c:strCache>
            </c:strRef>
          </c:tx>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K</c:v>
                </c:pt>
                <c:pt idx="1">
                  <c:v>1</c:v>
                </c:pt>
                <c:pt idx="2">
                  <c:v>2</c:v>
                </c:pt>
                <c:pt idx="3">
                  <c:v>3</c:v>
                </c:pt>
                <c:pt idx="4">
                  <c:v>4</c:v>
                </c:pt>
                <c:pt idx="5">
                  <c:v>5</c:v>
                </c:pt>
                <c:pt idx="6">
                  <c:v>6</c:v>
                </c:pt>
              </c:strCache>
            </c:strRef>
          </c:cat>
          <c:val>
            <c:numRef>
              <c:f>Sheet1!$B$2:$B$8</c:f>
              <c:numCache>
                <c:formatCode>General</c:formatCode>
                <c:ptCount val="7"/>
                <c:pt idx="0">
                  <c:v>10.94</c:v>
                </c:pt>
                <c:pt idx="1">
                  <c:v>15.44</c:v>
                </c:pt>
                <c:pt idx="2">
                  <c:v>16.77</c:v>
                </c:pt>
                <c:pt idx="3">
                  <c:v>16.91</c:v>
                </c:pt>
                <c:pt idx="4">
                  <c:v>19.86</c:v>
                </c:pt>
                <c:pt idx="5">
                  <c:v>21.93</c:v>
                </c:pt>
                <c:pt idx="6">
                  <c:v>24.11</c:v>
                </c:pt>
              </c:numCache>
            </c:numRef>
          </c:val>
          <c:extLst xmlns:c16r2="http://schemas.microsoft.com/office/drawing/2015/06/chart">
            <c:ext xmlns:c16="http://schemas.microsoft.com/office/drawing/2014/chart" uri="{C3380CC4-5D6E-409C-BE32-E72D297353CC}">
              <c16:uniqueId val="{00000000-F66C-4D5D-B993-0417D46AD4F1}"/>
            </c:ext>
          </c:extLst>
        </c:ser>
        <c:ser>
          <c:idx val="1"/>
          <c:order val="1"/>
          <c:tx>
            <c:strRef>
              <c:f>Sheet1!$C$1</c:f>
              <c:strCache>
                <c:ptCount val="1"/>
                <c:pt idx="0">
                  <c:v>Overweight</c:v>
                </c:pt>
              </c:strCache>
            </c:strRef>
          </c:tx>
          <c:invertIfNegative val="0"/>
          <c:cat>
            <c:strRef>
              <c:f>Sheet1!$A$2:$A$8</c:f>
              <c:strCache>
                <c:ptCount val="7"/>
                <c:pt idx="0">
                  <c:v>K</c:v>
                </c:pt>
                <c:pt idx="1">
                  <c:v>1</c:v>
                </c:pt>
                <c:pt idx="2">
                  <c:v>2</c:v>
                </c:pt>
                <c:pt idx="3">
                  <c:v>3</c:v>
                </c:pt>
                <c:pt idx="4">
                  <c:v>4</c:v>
                </c:pt>
                <c:pt idx="5">
                  <c:v>5</c:v>
                </c:pt>
                <c:pt idx="6">
                  <c:v>6</c:v>
                </c:pt>
              </c:strCache>
            </c:strRef>
          </c:cat>
          <c:val>
            <c:numRef>
              <c:f>Sheet1!$C$2:$C$8</c:f>
              <c:numCache>
                <c:formatCode>General</c:formatCode>
                <c:ptCount val="7"/>
                <c:pt idx="0">
                  <c:v>18.489999999999998</c:v>
                </c:pt>
                <c:pt idx="1">
                  <c:v>15.8</c:v>
                </c:pt>
                <c:pt idx="2">
                  <c:v>17.09</c:v>
                </c:pt>
                <c:pt idx="3">
                  <c:v>15.07</c:v>
                </c:pt>
                <c:pt idx="4">
                  <c:v>19.21</c:v>
                </c:pt>
                <c:pt idx="5">
                  <c:v>19.350000000000001</c:v>
                </c:pt>
                <c:pt idx="6">
                  <c:v>20.55</c:v>
                </c:pt>
              </c:numCache>
            </c:numRef>
          </c:val>
          <c:extLst xmlns:c16r2="http://schemas.microsoft.com/office/drawing/2015/06/chart">
            <c:ext xmlns:c16="http://schemas.microsoft.com/office/drawing/2014/chart" uri="{C3380CC4-5D6E-409C-BE32-E72D297353CC}">
              <c16:uniqueId val="{00000001-F66C-4D5D-B993-0417D46AD4F1}"/>
            </c:ext>
          </c:extLst>
        </c:ser>
        <c:ser>
          <c:idx val="2"/>
          <c:order val="2"/>
          <c:tx>
            <c:strRef>
              <c:f>Sheet1!$D$1</c:f>
              <c:strCache>
                <c:ptCount val="1"/>
                <c:pt idx="0">
                  <c:v>Healthy Weight</c:v>
                </c:pt>
              </c:strCache>
            </c:strRef>
          </c:tx>
          <c:spPr>
            <a:solidFill>
              <a:srgbClr val="B3BA35"/>
            </a:solidFill>
          </c:spPr>
          <c:invertIfNegative val="0"/>
          <c:cat>
            <c:strRef>
              <c:f>Sheet1!$A$2:$A$8</c:f>
              <c:strCache>
                <c:ptCount val="7"/>
                <c:pt idx="0">
                  <c:v>K</c:v>
                </c:pt>
                <c:pt idx="1">
                  <c:v>1</c:v>
                </c:pt>
                <c:pt idx="2">
                  <c:v>2</c:v>
                </c:pt>
                <c:pt idx="3">
                  <c:v>3</c:v>
                </c:pt>
                <c:pt idx="4">
                  <c:v>4</c:v>
                </c:pt>
                <c:pt idx="5">
                  <c:v>5</c:v>
                </c:pt>
                <c:pt idx="6">
                  <c:v>6</c:v>
                </c:pt>
              </c:strCache>
            </c:strRef>
          </c:cat>
          <c:val>
            <c:numRef>
              <c:f>Sheet1!$D$2:$D$8</c:f>
              <c:numCache>
                <c:formatCode>General</c:formatCode>
                <c:ptCount val="7"/>
                <c:pt idx="0">
                  <c:v>68.669999999999973</c:v>
                </c:pt>
                <c:pt idx="1">
                  <c:v>68.010000000000005</c:v>
                </c:pt>
                <c:pt idx="2">
                  <c:v>65.16</c:v>
                </c:pt>
                <c:pt idx="3">
                  <c:v>67.64</c:v>
                </c:pt>
                <c:pt idx="4">
                  <c:v>59.93</c:v>
                </c:pt>
                <c:pt idx="5">
                  <c:v>57.74</c:v>
                </c:pt>
                <c:pt idx="6">
                  <c:v>54.15</c:v>
                </c:pt>
              </c:numCache>
            </c:numRef>
          </c:val>
          <c:extLst xmlns:c16r2="http://schemas.microsoft.com/office/drawing/2015/06/chart">
            <c:ext xmlns:c16="http://schemas.microsoft.com/office/drawing/2014/chart" uri="{C3380CC4-5D6E-409C-BE32-E72D297353CC}">
              <c16:uniqueId val="{00000002-F66C-4D5D-B993-0417D46AD4F1}"/>
            </c:ext>
          </c:extLst>
        </c:ser>
        <c:dLbls>
          <c:showLegendKey val="0"/>
          <c:showVal val="0"/>
          <c:showCatName val="0"/>
          <c:showSerName val="0"/>
          <c:showPercent val="0"/>
          <c:showBubbleSize val="0"/>
        </c:dLbls>
        <c:gapWidth val="150"/>
        <c:overlap val="100"/>
        <c:axId val="301016000"/>
        <c:axId val="301021488"/>
      </c:barChart>
      <c:catAx>
        <c:axId val="301016000"/>
        <c:scaling>
          <c:orientation val="minMax"/>
        </c:scaling>
        <c:delete val="0"/>
        <c:axPos val="b"/>
        <c:title>
          <c:tx>
            <c:rich>
              <a:bodyPr/>
              <a:lstStyle/>
              <a:p>
                <a:pPr>
                  <a:defRPr/>
                </a:pPr>
                <a:r>
                  <a:rPr lang="en-US" dirty="0" smtClean="0"/>
                  <a:t>Grade</a:t>
                </a:r>
                <a:r>
                  <a:rPr lang="en-US" baseline="0" dirty="0" smtClean="0"/>
                  <a:t> Level</a:t>
                </a:r>
                <a:endParaRPr lang="en-US" dirty="0"/>
              </a:p>
            </c:rich>
          </c:tx>
          <c:overlay val="0"/>
        </c:title>
        <c:numFmt formatCode="General" sourceLinked="0"/>
        <c:majorTickMark val="out"/>
        <c:minorTickMark val="none"/>
        <c:tickLblPos val="nextTo"/>
        <c:crossAx val="301021488"/>
        <c:crosses val="autoZero"/>
        <c:auto val="1"/>
        <c:lblAlgn val="ctr"/>
        <c:lblOffset val="100"/>
        <c:noMultiLvlLbl val="0"/>
      </c:catAx>
      <c:valAx>
        <c:axId val="301021488"/>
        <c:scaling>
          <c:orientation val="minMax"/>
        </c:scaling>
        <c:delete val="0"/>
        <c:axPos val="l"/>
        <c:majorGridlines/>
        <c:title>
          <c:tx>
            <c:rich>
              <a:bodyPr rot="-5400000" vert="horz"/>
              <a:lstStyle/>
              <a:p>
                <a:pPr>
                  <a:defRPr>
                    <a:solidFill>
                      <a:schemeClr val="tx1"/>
                    </a:solidFill>
                  </a:defRPr>
                </a:pPr>
                <a:r>
                  <a:rPr lang="en-US" dirty="0" smtClean="0">
                    <a:solidFill>
                      <a:schemeClr val="tx1"/>
                    </a:solidFill>
                  </a:rPr>
                  <a:t>Weight Category Prevalence (%)</a:t>
                </a:r>
                <a:endParaRPr lang="en-US" dirty="0">
                  <a:solidFill>
                    <a:schemeClr val="tx1"/>
                  </a:solidFill>
                </a:endParaRPr>
              </a:p>
            </c:rich>
          </c:tx>
          <c:overlay val="0"/>
        </c:title>
        <c:numFmt formatCode="0%" sourceLinked="1"/>
        <c:majorTickMark val="out"/>
        <c:minorTickMark val="none"/>
        <c:tickLblPos val="nextTo"/>
        <c:crossAx val="301016000"/>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Activity Girls</c:v>
                </c:pt>
              </c:strCache>
            </c:strRef>
          </c:tx>
          <c:spPr>
            <a:pattFill prst="smCheck">
              <a:fgClr>
                <a:srgbClr val="B3BA35"/>
              </a:fgClr>
              <a:bgClr>
                <a:schemeClr val="bg1"/>
              </a:bgClr>
            </a:pattFill>
            <a:ln>
              <a:noFill/>
            </a:ln>
            <a:effectLst/>
          </c:spPr>
          <c:invertIfNegative val="0"/>
          <c:cat>
            <c:strRef>
              <c:f>Sheet1!$A$2:$A$7</c:f>
              <c:strCache>
                <c:ptCount val="6"/>
                <c:pt idx="0">
                  <c:v>Grade 1</c:v>
                </c:pt>
                <c:pt idx="1">
                  <c:v>Grade 2</c:v>
                </c:pt>
                <c:pt idx="2">
                  <c:v>Grade 3</c:v>
                </c:pt>
                <c:pt idx="3">
                  <c:v>Grade 4</c:v>
                </c:pt>
                <c:pt idx="4">
                  <c:v>Grade 5</c:v>
                </c:pt>
                <c:pt idx="5">
                  <c:v>Grade 6</c:v>
                </c:pt>
              </c:strCache>
            </c:strRef>
          </c:cat>
          <c:val>
            <c:numRef>
              <c:f>Sheet1!$B$2:$B$7</c:f>
              <c:numCache>
                <c:formatCode>General</c:formatCode>
                <c:ptCount val="6"/>
                <c:pt idx="0">
                  <c:v>50.9</c:v>
                </c:pt>
                <c:pt idx="1">
                  <c:v>47.4</c:v>
                </c:pt>
                <c:pt idx="2">
                  <c:v>46.8</c:v>
                </c:pt>
                <c:pt idx="3">
                  <c:v>44.9</c:v>
                </c:pt>
                <c:pt idx="4">
                  <c:v>43.1</c:v>
                </c:pt>
                <c:pt idx="5">
                  <c:v>42.7</c:v>
                </c:pt>
              </c:numCache>
            </c:numRef>
          </c:val>
          <c:extLst xmlns:c16r2="http://schemas.microsoft.com/office/drawing/2015/06/chart">
            <c:ext xmlns:c16="http://schemas.microsoft.com/office/drawing/2014/chart" uri="{C3380CC4-5D6E-409C-BE32-E72D297353CC}">
              <c16:uniqueId val="{00000000-9C5B-4E20-B7BE-9CB97F76D7CD}"/>
            </c:ext>
          </c:extLst>
        </c:ser>
        <c:ser>
          <c:idx val="1"/>
          <c:order val="1"/>
          <c:tx>
            <c:strRef>
              <c:f>Sheet1!$C$1</c:f>
              <c:strCache>
                <c:ptCount val="1"/>
                <c:pt idx="0">
                  <c:v>Total Activity Boys</c:v>
                </c:pt>
              </c:strCache>
            </c:strRef>
          </c:tx>
          <c:spPr>
            <a:pattFill prst="smCheck">
              <a:fgClr>
                <a:srgbClr val="DB5A1A"/>
              </a:fgClr>
              <a:bgClr>
                <a:schemeClr val="bg1"/>
              </a:bgClr>
            </a:pattFill>
            <a:ln>
              <a:noFill/>
            </a:ln>
            <a:effectLst/>
          </c:spPr>
          <c:invertIfNegative val="0"/>
          <c:cat>
            <c:strRef>
              <c:f>Sheet1!$A$2:$A$7</c:f>
              <c:strCache>
                <c:ptCount val="6"/>
                <c:pt idx="0">
                  <c:v>Grade 1</c:v>
                </c:pt>
                <c:pt idx="1">
                  <c:v>Grade 2</c:v>
                </c:pt>
                <c:pt idx="2">
                  <c:v>Grade 3</c:v>
                </c:pt>
                <c:pt idx="3">
                  <c:v>Grade 4</c:v>
                </c:pt>
                <c:pt idx="4">
                  <c:v>Grade 5</c:v>
                </c:pt>
                <c:pt idx="5">
                  <c:v>Grade 6</c:v>
                </c:pt>
              </c:strCache>
            </c:strRef>
          </c:cat>
          <c:val>
            <c:numRef>
              <c:f>Sheet1!$C$2:$C$7</c:f>
              <c:numCache>
                <c:formatCode>General</c:formatCode>
                <c:ptCount val="6"/>
                <c:pt idx="0">
                  <c:v>58.9</c:v>
                </c:pt>
                <c:pt idx="1">
                  <c:v>54.6</c:v>
                </c:pt>
                <c:pt idx="2">
                  <c:v>58.1</c:v>
                </c:pt>
                <c:pt idx="3">
                  <c:v>50.5</c:v>
                </c:pt>
                <c:pt idx="4">
                  <c:v>52.2</c:v>
                </c:pt>
                <c:pt idx="5">
                  <c:v>52.4</c:v>
                </c:pt>
              </c:numCache>
            </c:numRef>
          </c:val>
          <c:extLst xmlns:c16r2="http://schemas.microsoft.com/office/drawing/2015/06/chart">
            <c:ext xmlns:c16="http://schemas.microsoft.com/office/drawing/2014/chart" uri="{C3380CC4-5D6E-409C-BE32-E72D297353CC}">
              <c16:uniqueId val="{00000001-9C5B-4E20-B7BE-9CB97F76D7CD}"/>
            </c:ext>
          </c:extLst>
        </c:ser>
        <c:ser>
          <c:idx val="2"/>
          <c:order val="2"/>
          <c:tx>
            <c:strRef>
              <c:f>Sheet1!$D$1</c:f>
              <c:strCache>
                <c:ptCount val="1"/>
                <c:pt idx="0">
                  <c:v>MVPA* Girls</c:v>
                </c:pt>
              </c:strCache>
            </c:strRef>
          </c:tx>
          <c:spPr>
            <a:solidFill>
              <a:srgbClr val="B3BA35"/>
            </a:solidFill>
            <a:ln>
              <a:noFill/>
            </a:ln>
            <a:effectLst/>
          </c:spPr>
          <c:invertIfNegative val="0"/>
          <c:errBars>
            <c:errBarType val="both"/>
            <c:errValType val="cust"/>
            <c:noEndCap val="0"/>
            <c:plus>
              <c:numRef>
                <c:f>Sheet1!$H$2:$H$7</c:f>
                <c:numCache>
                  <c:formatCode>General</c:formatCode>
                  <c:ptCount val="6"/>
                  <c:pt idx="0">
                    <c:v>5.7</c:v>
                  </c:pt>
                  <c:pt idx="1">
                    <c:v>6.2</c:v>
                  </c:pt>
                  <c:pt idx="2">
                    <c:v>7.2</c:v>
                  </c:pt>
                  <c:pt idx="3">
                    <c:v>6.1</c:v>
                  </c:pt>
                  <c:pt idx="4">
                    <c:v>5.8</c:v>
                  </c:pt>
                  <c:pt idx="5">
                    <c:v>6.6</c:v>
                  </c:pt>
                </c:numCache>
              </c:numRef>
            </c:plus>
            <c:minus>
              <c:numRef>
                <c:f>Sheet1!$H$2:$H$7</c:f>
                <c:numCache>
                  <c:formatCode>General</c:formatCode>
                  <c:ptCount val="6"/>
                  <c:pt idx="0">
                    <c:v>5.7</c:v>
                  </c:pt>
                  <c:pt idx="1">
                    <c:v>6.2</c:v>
                  </c:pt>
                  <c:pt idx="2">
                    <c:v>7.2</c:v>
                  </c:pt>
                  <c:pt idx="3">
                    <c:v>6.1</c:v>
                  </c:pt>
                  <c:pt idx="4">
                    <c:v>5.8</c:v>
                  </c:pt>
                  <c:pt idx="5">
                    <c:v>6.6</c:v>
                  </c:pt>
                </c:numCache>
              </c:numRef>
            </c:minus>
            <c:spPr>
              <a:noFill/>
              <a:ln w="9525" cap="flat" cmpd="sng" algn="ctr">
                <a:solidFill>
                  <a:schemeClr val="tx1">
                    <a:lumMod val="65000"/>
                    <a:lumOff val="35000"/>
                  </a:schemeClr>
                </a:solidFill>
                <a:round/>
              </a:ln>
              <a:effectLst/>
            </c:spPr>
          </c:errBars>
          <c:cat>
            <c:strRef>
              <c:f>Sheet1!$A$2:$A$7</c:f>
              <c:strCache>
                <c:ptCount val="6"/>
                <c:pt idx="0">
                  <c:v>Grade 1</c:v>
                </c:pt>
                <c:pt idx="1">
                  <c:v>Grade 2</c:v>
                </c:pt>
                <c:pt idx="2">
                  <c:v>Grade 3</c:v>
                </c:pt>
                <c:pt idx="3">
                  <c:v>Grade 4</c:v>
                </c:pt>
                <c:pt idx="4">
                  <c:v>Grade 5</c:v>
                </c:pt>
                <c:pt idx="5">
                  <c:v>Grade 6</c:v>
                </c:pt>
              </c:strCache>
            </c:strRef>
          </c:cat>
          <c:val>
            <c:numRef>
              <c:f>Sheet1!$D$2:$D$7</c:f>
              <c:numCache>
                <c:formatCode>General</c:formatCode>
                <c:ptCount val="6"/>
                <c:pt idx="0">
                  <c:v>19.899999999999999</c:v>
                </c:pt>
                <c:pt idx="1">
                  <c:v>19.399999999999999</c:v>
                </c:pt>
                <c:pt idx="2">
                  <c:v>17.8</c:v>
                </c:pt>
                <c:pt idx="3">
                  <c:v>15.8</c:v>
                </c:pt>
                <c:pt idx="4">
                  <c:v>13.8</c:v>
                </c:pt>
                <c:pt idx="5">
                  <c:v>13.1</c:v>
                </c:pt>
              </c:numCache>
            </c:numRef>
          </c:val>
          <c:extLst xmlns:c16r2="http://schemas.microsoft.com/office/drawing/2015/06/chart">
            <c:ext xmlns:c16="http://schemas.microsoft.com/office/drawing/2014/chart" uri="{C3380CC4-5D6E-409C-BE32-E72D297353CC}">
              <c16:uniqueId val="{00000002-9C5B-4E20-B7BE-9CB97F76D7CD}"/>
            </c:ext>
          </c:extLst>
        </c:ser>
        <c:ser>
          <c:idx val="3"/>
          <c:order val="3"/>
          <c:tx>
            <c:strRef>
              <c:f>Sheet1!$E$1</c:f>
              <c:strCache>
                <c:ptCount val="1"/>
                <c:pt idx="0">
                  <c:v>MVPA* Boys</c:v>
                </c:pt>
              </c:strCache>
            </c:strRef>
          </c:tx>
          <c:spPr>
            <a:solidFill>
              <a:srgbClr val="DB5A1A"/>
            </a:solidFill>
            <a:ln>
              <a:noFill/>
            </a:ln>
            <a:effectLst/>
          </c:spPr>
          <c:invertIfNegative val="0"/>
          <c:errBars>
            <c:errBarType val="both"/>
            <c:errValType val="cust"/>
            <c:noEndCap val="0"/>
            <c:plus>
              <c:numRef>
                <c:f>Sheet1!$J$2:$J$7</c:f>
                <c:numCache>
                  <c:formatCode>General</c:formatCode>
                  <c:ptCount val="6"/>
                  <c:pt idx="0">
                    <c:v>8.4</c:v>
                  </c:pt>
                  <c:pt idx="1">
                    <c:v>8.1</c:v>
                  </c:pt>
                  <c:pt idx="2">
                    <c:v>8.6999999999999993</c:v>
                  </c:pt>
                  <c:pt idx="3">
                    <c:v>7.2</c:v>
                  </c:pt>
                  <c:pt idx="4">
                    <c:v>8.3000000000000007</c:v>
                  </c:pt>
                  <c:pt idx="5">
                    <c:v>6.7</c:v>
                  </c:pt>
                </c:numCache>
              </c:numRef>
            </c:plus>
            <c:minus>
              <c:numRef>
                <c:f>Sheet1!$J$2:$J$7</c:f>
                <c:numCache>
                  <c:formatCode>General</c:formatCode>
                  <c:ptCount val="6"/>
                  <c:pt idx="0">
                    <c:v>8.4</c:v>
                  </c:pt>
                  <c:pt idx="1">
                    <c:v>8.1</c:v>
                  </c:pt>
                  <c:pt idx="2">
                    <c:v>8.6999999999999993</c:v>
                  </c:pt>
                  <c:pt idx="3">
                    <c:v>7.2</c:v>
                  </c:pt>
                  <c:pt idx="4">
                    <c:v>8.3000000000000007</c:v>
                  </c:pt>
                  <c:pt idx="5">
                    <c:v>6.7</c:v>
                  </c:pt>
                </c:numCache>
              </c:numRef>
            </c:minus>
            <c:spPr>
              <a:noFill/>
              <a:ln w="9525" cap="flat" cmpd="sng" algn="ctr">
                <a:solidFill>
                  <a:schemeClr val="tx1">
                    <a:lumMod val="65000"/>
                    <a:lumOff val="35000"/>
                  </a:schemeClr>
                </a:solidFill>
                <a:round/>
              </a:ln>
              <a:effectLst/>
            </c:spPr>
          </c:errBars>
          <c:cat>
            <c:strRef>
              <c:f>Sheet1!$A$2:$A$7</c:f>
              <c:strCache>
                <c:ptCount val="6"/>
                <c:pt idx="0">
                  <c:v>Grade 1</c:v>
                </c:pt>
                <c:pt idx="1">
                  <c:v>Grade 2</c:v>
                </c:pt>
                <c:pt idx="2">
                  <c:v>Grade 3</c:v>
                </c:pt>
                <c:pt idx="3">
                  <c:v>Grade 4</c:v>
                </c:pt>
                <c:pt idx="4">
                  <c:v>Grade 5</c:v>
                </c:pt>
                <c:pt idx="5">
                  <c:v>Grade 6</c:v>
                </c:pt>
              </c:strCache>
            </c:strRef>
          </c:cat>
          <c:val>
            <c:numRef>
              <c:f>Sheet1!$E$2:$E$7</c:f>
              <c:numCache>
                <c:formatCode>General</c:formatCode>
                <c:ptCount val="6"/>
                <c:pt idx="0">
                  <c:v>21.3</c:v>
                </c:pt>
                <c:pt idx="1">
                  <c:v>21.3</c:v>
                </c:pt>
                <c:pt idx="2">
                  <c:v>22.1</c:v>
                </c:pt>
                <c:pt idx="3">
                  <c:v>18.100000000000001</c:v>
                </c:pt>
                <c:pt idx="4">
                  <c:v>17.8</c:v>
                </c:pt>
                <c:pt idx="5">
                  <c:v>15.1</c:v>
                </c:pt>
              </c:numCache>
            </c:numRef>
          </c:val>
          <c:extLst xmlns:c16r2="http://schemas.microsoft.com/office/drawing/2015/06/chart">
            <c:ext xmlns:c16="http://schemas.microsoft.com/office/drawing/2014/chart" uri="{C3380CC4-5D6E-409C-BE32-E72D297353CC}">
              <c16:uniqueId val="{00000003-9C5B-4E20-B7BE-9CB97F76D7CD}"/>
            </c:ext>
          </c:extLst>
        </c:ser>
        <c:dLbls>
          <c:showLegendKey val="0"/>
          <c:showVal val="0"/>
          <c:showCatName val="0"/>
          <c:showSerName val="0"/>
          <c:showPercent val="0"/>
          <c:showBubbleSize val="0"/>
        </c:dLbls>
        <c:gapWidth val="219"/>
        <c:overlap val="-27"/>
        <c:axId val="301019528"/>
        <c:axId val="301016784"/>
      </c:barChart>
      <c:catAx>
        <c:axId val="30101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01016784"/>
        <c:crosses val="autoZero"/>
        <c:auto val="1"/>
        <c:lblAlgn val="ctr"/>
        <c:lblOffset val="100"/>
        <c:noMultiLvlLbl val="0"/>
      </c:catAx>
      <c:valAx>
        <c:axId val="301016784"/>
        <c:scaling>
          <c:orientation val="minMax"/>
          <c:max val="60"/>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smtClean="0">
                    <a:solidFill>
                      <a:schemeClr val="tx1"/>
                    </a:solidFill>
                  </a:rPr>
                  <a:t>Mean Physical Activity Min/Day</a:t>
                </a:r>
                <a:r>
                  <a:rPr lang="en-US" sz="1400" b="1" baseline="0" dirty="0" smtClean="0">
                    <a:solidFill>
                      <a:schemeClr val="tx1"/>
                    </a:solidFill>
                  </a:rPr>
                  <a:t> </a:t>
                </a:r>
                <a:r>
                  <a:rPr lang="en-US" sz="1400" b="1" smtClean="0">
                    <a:solidFill>
                      <a:schemeClr val="tx1"/>
                    </a:solidFill>
                  </a:rPr>
                  <a:t>at School</a:t>
                </a:r>
                <a:endParaRPr lang="en-US" sz="1400" b="1" dirty="0">
                  <a:solidFill>
                    <a:schemeClr val="tx1"/>
                  </a:solidFill>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01019528"/>
        <c:crosses val="autoZero"/>
        <c:crossBetween val="between"/>
      </c:valAx>
      <c:spPr>
        <a:noFill/>
        <a:ln>
          <a:noFill/>
        </a:ln>
        <a:effectLst/>
      </c:spPr>
    </c:plotArea>
    <c:legend>
      <c:legendPos val="b"/>
      <c:layout>
        <c:manualLayout>
          <c:xMode val="edge"/>
          <c:yMode val="edge"/>
          <c:x val="0.13162584809349201"/>
          <c:y val="0.93007653840740601"/>
          <c:w val="0.71908825966290602"/>
          <c:h val="6.992346159259360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599B660-A61F-45FF-9990-F9786B1F6E2A}" type="datetimeFigureOut">
              <a:rPr lang="en-US" smtClean="0"/>
              <a:pPr/>
              <a:t>10/27/2016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6F7977-45DA-4B17-AB8D-498F1C890415}" type="slidenum">
              <a:rPr lang="en-US" smtClean="0"/>
              <a:pPr/>
              <a:t>‹#›</a:t>
            </a:fld>
            <a:endParaRPr lang="en-US"/>
          </a:p>
        </p:txBody>
      </p:sp>
    </p:spTree>
    <p:extLst>
      <p:ext uri="{BB962C8B-B14F-4D97-AF65-F5344CB8AC3E}">
        <p14:creationId xmlns:p14="http://schemas.microsoft.com/office/powerpoint/2010/main" val="1540310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2FBBA54-5CFA-42CB-81AA-84FF290142E7}" type="datetimeFigureOut">
              <a:rPr lang="en-US" smtClean="0"/>
              <a:pPr/>
              <a:t>10/27/2016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25E4B4-F950-41AB-A179-5FF3BF6A3045}" type="slidenum">
              <a:rPr lang="en-US" smtClean="0"/>
              <a:pPr/>
              <a:t>‹#›</a:t>
            </a:fld>
            <a:endParaRPr lang="en-US"/>
          </a:p>
        </p:txBody>
      </p:sp>
    </p:spTree>
    <p:extLst>
      <p:ext uri="{BB962C8B-B14F-4D97-AF65-F5344CB8AC3E}">
        <p14:creationId xmlns:p14="http://schemas.microsoft.com/office/powerpoint/2010/main" val="1255590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2F508B7-1B22-4A45-B0AF-9237A81D1E2B}" type="slidenum">
              <a:rPr lang="en-US" smtClean="0"/>
              <a:t>2</a:t>
            </a:fld>
            <a:endParaRPr lang="en-US" dirty="0"/>
          </a:p>
        </p:txBody>
      </p:sp>
    </p:spTree>
    <p:extLst>
      <p:ext uri="{BB962C8B-B14F-4D97-AF65-F5344CB8AC3E}">
        <p14:creationId xmlns:p14="http://schemas.microsoft.com/office/powerpoint/2010/main" val="62827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2F508B7-1B22-4A45-B0AF-9237A81D1E2B}" type="slidenum">
              <a:rPr lang="en-US" smtClean="0"/>
              <a:t>11</a:t>
            </a:fld>
            <a:endParaRPr lang="en-US"/>
          </a:p>
        </p:txBody>
      </p:sp>
    </p:spTree>
    <p:extLst>
      <p:ext uri="{BB962C8B-B14F-4D97-AF65-F5344CB8AC3E}">
        <p14:creationId xmlns:p14="http://schemas.microsoft.com/office/powerpoint/2010/main" val="145381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541113-4E75-4F90-A90B-5CA3043EB865}" type="slidenum">
              <a:rPr lang="en-US" smtClean="0"/>
              <a:t>12</a:t>
            </a:fld>
            <a:endParaRPr lang="en-US" dirty="0"/>
          </a:p>
        </p:txBody>
      </p:sp>
    </p:spTree>
    <p:extLst>
      <p:ext uri="{BB962C8B-B14F-4D97-AF65-F5344CB8AC3E}">
        <p14:creationId xmlns:p14="http://schemas.microsoft.com/office/powerpoint/2010/main" val="3595644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5E4B4-F950-41AB-A179-5FF3BF6A3045}" type="slidenum">
              <a:rPr lang="en-US" smtClean="0"/>
              <a:pPr/>
              <a:t>22</a:t>
            </a:fld>
            <a:endParaRPr lang="en-US"/>
          </a:p>
        </p:txBody>
      </p:sp>
    </p:spTree>
    <p:extLst>
      <p:ext uri="{BB962C8B-B14F-4D97-AF65-F5344CB8AC3E}">
        <p14:creationId xmlns:p14="http://schemas.microsoft.com/office/powerpoint/2010/main" val="423703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2F508B7-1B22-4A45-B0AF-9237A81D1E2B}" type="slidenum">
              <a:rPr lang="en-US" smtClean="0"/>
              <a:t>3</a:t>
            </a:fld>
            <a:endParaRPr lang="en-US"/>
          </a:p>
        </p:txBody>
      </p:sp>
    </p:spTree>
    <p:extLst>
      <p:ext uri="{BB962C8B-B14F-4D97-AF65-F5344CB8AC3E}">
        <p14:creationId xmlns:p14="http://schemas.microsoft.com/office/powerpoint/2010/main" val="16159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r>
              <a:rPr lang="en-US" b="1" baseline="0" dirty="0" smtClean="0"/>
              <a:t>Reference: </a:t>
            </a:r>
            <a:r>
              <a:rPr lang="en-US" baseline="0" dirty="0" smtClean="0"/>
              <a:t>Gunter, KB, Abi-Nader*, P, John DH. Physical Activity Levels and Obesity Status of Oregon Rural Elementary School Children. Preventive Medicine Reports, [On-line first], 2015 Available at: http://</a:t>
            </a:r>
            <a:r>
              <a:rPr lang="en-US" baseline="0" dirty="0" err="1" smtClean="0"/>
              <a:t>www.sciencedirect.com</a:t>
            </a:r>
            <a:r>
              <a:rPr lang="en-US" baseline="0" dirty="0" smtClean="0"/>
              <a:t>/science/article/</a:t>
            </a:r>
            <a:r>
              <a:rPr lang="en-US" baseline="0" dirty="0" err="1" smtClean="0"/>
              <a:t>pii</a:t>
            </a:r>
            <a:r>
              <a:rPr lang="en-US" baseline="0" dirty="0" smtClean="0"/>
              <a:t>/S2211335515000510.</a:t>
            </a:r>
          </a:p>
          <a:p>
            <a:endParaRPr lang="en-US" dirty="0"/>
          </a:p>
        </p:txBody>
      </p:sp>
      <p:sp>
        <p:nvSpPr>
          <p:cNvPr id="4" name="Slide Number Placeholder 3"/>
          <p:cNvSpPr>
            <a:spLocks noGrp="1"/>
          </p:cNvSpPr>
          <p:nvPr>
            <p:ph type="sldNum" sz="quarter" idx="10"/>
          </p:nvPr>
        </p:nvSpPr>
        <p:spPr/>
        <p:txBody>
          <a:bodyPr/>
          <a:lstStyle/>
          <a:p>
            <a:fld id="{7F25E4B4-F950-41AB-A179-5FF3BF6A3045}" type="slidenum">
              <a:rPr lang="en-US" smtClean="0"/>
              <a:pPr/>
              <a:t>4</a:t>
            </a:fld>
            <a:endParaRPr lang="en-US"/>
          </a:p>
        </p:txBody>
      </p:sp>
    </p:spTree>
    <p:extLst>
      <p:ext uri="{BB962C8B-B14F-4D97-AF65-F5344CB8AC3E}">
        <p14:creationId xmlns:p14="http://schemas.microsoft.com/office/powerpoint/2010/main" val="248614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2F508B7-1B22-4A45-B0AF-9237A81D1E2B}" type="slidenum">
              <a:rPr lang="en-US" smtClean="0"/>
              <a:t>5</a:t>
            </a:fld>
            <a:endParaRPr lang="en-US"/>
          </a:p>
        </p:txBody>
      </p:sp>
    </p:spTree>
    <p:extLst>
      <p:ext uri="{BB962C8B-B14F-4D97-AF65-F5344CB8AC3E}">
        <p14:creationId xmlns:p14="http://schemas.microsoft.com/office/powerpoint/2010/main" val="105639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7F25E4B4-F950-41AB-A179-5FF3BF6A3045}" type="slidenum">
              <a:rPr lang="en-US" smtClean="0"/>
              <a:pPr/>
              <a:t>6</a:t>
            </a:fld>
            <a:endParaRPr lang="en-US"/>
          </a:p>
        </p:txBody>
      </p:sp>
    </p:spTree>
    <p:extLst>
      <p:ext uri="{BB962C8B-B14F-4D97-AF65-F5344CB8AC3E}">
        <p14:creationId xmlns:p14="http://schemas.microsoft.com/office/powerpoint/2010/main" val="26704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For example – a study of 24 elementary schools showed that adding sessions of PA to the curriculum improves academic performance. Schools randomly assigned to the active PA lessons </a:t>
            </a:r>
            <a:r>
              <a:rPr lang="en-US" sz="1200" b="0" i="0" kern="1200" dirty="0" smtClean="0">
                <a:solidFill>
                  <a:schemeClr val="tx1"/>
                </a:solidFill>
                <a:effectLst/>
                <a:latin typeface="+mn-lt"/>
                <a:ea typeface="+mn-ea"/>
                <a:cs typeface="+mn-cs"/>
              </a:rPr>
              <a:t>of moderate intensity improved overall performance on a standardized test of academic achievement by 6% compared to a decrease of 1% for controls (p&lt;0.02). Body mass index increased less from baseline to 3 years in students with greater than 75 minutes of PAAC lessons per week (1.8 BMI) compared to students with less than 75 minutes/100 goal of PAAC per week (2.4 BMI), p&lt;0.00.  </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Two, 10-minute lessons per day across a variety of lessons determined by teachers.  Accrual of bouts lasting at least 5 minutes are associated with improved</a:t>
            </a:r>
            <a:r>
              <a:rPr lang="en-US" sz="1200" b="1" i="0" kern="1200" baseline="0" dirty="0" smtClean="0">
                <a:solidFill>
                  <a:schemeClr val="tx1"/>
                </a:solidFill>
                <a:effectLst/>
                <a:latin typeface="+mn-lt"/>
                <a:ea typeface="+mn-ea"/>
                <a:cs typeface="+mn-cs"/>
              </a:rPr>
              <a:t> BMI and waist circumferences</a:t>
            </a:r>
            <a:endParaRPr lang="en-US" b="1" baseline="0" dirty="0" smtClean="0"/>
          </a:p>
          <a:p>
            <a:endParaRPr lang="en-US" b="1" baseline="0" dirty="0" smtClean="0"/>
          </a:p>
          <a:p>
            <a:r>
              <a:rPr lang="en-US" b="1" baseline="0" dirty="0" smtClean="0"/>
              <a:t>References:</a:t>
            </a:r>
          </a:p>
          <a:p>
            <a:pPr marL="171450" indent="-171450">
              <a:buFont typeface="Arial" charset="0"/>
              <a:buChar char="•"/>
            </a:pPr>
            <a:r>
              <a:rPr lang="en-US" dirty="0" smtClean="0"/>
              <a:t>Donnelly JE, </a:t>
            </a:r>
            <a:r>
              <a:rPr lang="en-US" dirty="0" err="1" smtClean="0"/>
              <a:t>Lambourne</a:t>
            </a:r>
            <a:r>
              <a:rPr lang="en-US" dirty="0" smtClean="0"/>
              <a:t> K. Classroom-based physical activity, cognition, and academic achievement. </a:t>
            </a:r>
            <a:r>
              <a:rPr lang="en-US" dirty="0" err="1" smtClean="0"/>
              <a:t>Prev</a:t>
            </a:r>
            <a:r>
              <a:rPr lang="en-US" dirty="0" smtClean="0"/>
              <a:t> Med. 2011;52 (</a:t>
            </a:r>
            <a:r>
              <a:rPr lang="en-US" dirty="0" err="1" smtClean="0"/>
              <a:t>Suppl</a:t>
            </a:r>
            <a:r>
              <a:rPr lang="en-US" dirty="0" smtClean="0"/>
              <a:t> 1):S36-S42.</a:t>
            </a:r>
          </a:p>
          <a:p>
            <a:pPr marL="171450" indent="-171450">
              <a:buFont typeface="Arial" charset="0"/>
              <a:buChar char="•"/>
            </a:pPr>
            <a:r>
              <a:rPr lang="en-US" dirty="0" smtClean="0"/>
              <a:t>Willis EA, </a:t>
            </a:r>
            <a:r>
              <a:rPr lang="en-US" dirty="0" err="1" smtClean="0"/>
              <a:t>Ptomey</a:t>
            </a:r>
            <a:r>
              <a:rPr lang="en-US" dirty="0" smtClean="0"/>
              <a:t> LT, Szabo-Reed AN, </a:t>
            </a:r>
            <a:r>
              <a:rPr lang="en-US" dirty="0" err="1" smtClean="0"/>
              <a:t>Honas</a:t>
            </a:r>
            <a:r>
              <a:rPr lang="en-US" dirty="0" smtClean="0"/>
              <a:t> JJ, Lee J, Washburn RA, Donnelly JE.</a:t>
            </a:r>
            <a:r>
              <a:rPr lang="en-US" baseline="0" dirty="0" smtClean="0"/>
              <a:t> Length of moderate-to-vigorous physical activity bouts and cardio-metabolic risk factors in elementary school children. Prev. Med. 2015 Apr (73):76-80. Available at: https://</a:t>
            </a:r>
            <a:r>
              <a:rPr lang="en-US" baseline="0" dirty="0" err="1" smtClean="0"/>
              <a:t>www.ncbi.nlm.nih.gov</a:t>
            </a:r>
            <a:r>
              <a:rPr lang="en-US" baseline="0" dirty="0" smtClean="0"/>
              <a:t>/</a:t>
            </a:r>
            <a:r>
              <a:rPr lang="en-US" baseline="0" dirty="0" err="1" smtClean="0"/>
              <a:t>pmc</a:t>
            </a:r>
            <a:r>
              <a:rPr lang="en-US" baseline="0" dirty="0" smtClean="0"/>
              <a:t>/articles/PMC4455886/</a:t>
            </a:r>
          </a:p>
          <a:p>
            <a:pPr marL="171450" indent="-171450">
              <a:buFont typeface="Arial" charset="0"/>
              <a:buChar char="•"/>
            </a:pPr>
            <a:endParaRPr lang="en-US" dirty="0" smtClean="0"/>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F25E4B4-F950-41AB-A179-5FF3BF6A3045}" type="slidenum">
              <a:rPr lang="en-US" smtClean="0"/>
              <a:pPr/>
              <a:t>7</a:t>
            </a:fld>
            <a:endParaRPr lang="en-US"/>
          </a:p>
        </p:txBody>
      </p:sp>
    </p:spTree>
    <p:extLst>
      <p:ext uri="{BB962C8B-B14F-4D97-AF65-F5344CB8AC3E}">
        <p14:creationId xmlns:p14="http://schemas.microsoft.com/office/powerpoint/2010/main" val="93776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5E4B4-F950-41AB-A179-5FF3BF6A3045}" type="slidenum">
              <a:rPr lang="en-US" smtClean="0"/>
              <a:pPr/>
              <a:t>8</a:t>
            </a:fld>
            <a:endParaRPr lang="en-US"/>
          </a:p>
        </p:txBody>
      </p:sp>
    </p:spTree>
    <p:extLst>
      <p:ext uri="{BB962C8B-B14F-4D97-AF65-F5344CB8AC3E}">
        <p14:creationId xmlns:p14="http://schemas.microsoft.com/office/powerpoint/2010/main" val="129755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53" indent="-174653">
              <a:buFont typeface="Arial" panose="020B0604020202020204" pitchFamily="34" charset="0"/>
              <a:buChar char="•"/>
            </a:pPr>
            <a:r>
              <a:rPr lang="en-US" dirty="0" smtClean="0"/>
              <a:t>These</a:t>
            </a:r>
            <a:r>
              <a:rPr lang="en-US" baseline="0" dirty="0" smtClean="0"/>
              <a:t> data include nearly 1500 children grades 1 through 6 measured in fall 2013, from 6 rural Oregon elementary schools.  The degree to which PE is provisioned in each of the schools varies dramatically.  In fact, one of the schools offers daily PE and at least one of the schools has no PE (delivered by a PE specialist).  None of these schools provide enough PE to meet the 150-minute minimum/week. [This is for the elementary school level.  For middle schools, the minimum mandate is 225 min/week.]</a:t>
            </a:r>
          </a:p>
          <a:p>
            <a:endParaRPr lang="en-US" baseline="0" dirty="0" smtClean="0"/>
          </a:p>
          <a:p>
            <a:pPr marL="174653" indent="-174653">
              <a:buFont typeface="Arial" panose="020B0604020202020204" pitchFamily="34" charset="0"/>
              <a:buChar char="•"/>
            </a:pPr>
            <a:r>
              <a:rPr lang="en-US" baseline="0" dirty="0" smtClean="0"/>
              <a:t>In fact, if we take the average amount of activity that kids do at an intensity that is of AT LEAST moderate but including vigorous intensity (MVPA) across a week – the TOTAL MVPA (which includes PE, recess, and all other active time) is still under the minimum.  (20x5=100 minutes MVPA/week).</a:t>
            </a:r>
          </a:p>
          <a:p>
            <a:pPr marL="174653" indent="-174653">
              <a:buFont typeface="Arial" panose="020B0604020202020204" pitchFamily="34" charset="0"/>
              <a:buChar char="•"/>
            </a:pPr>
            <a:endParaRPr lang="en-US" baseline="0" dirty="0" smtClean="0"/>
          </a:p>
          <a:p>
            <a:pPr marL="174653" indent="-174653">
              <a:buFont typeface="Arial" panose="020B0604020202020204" pitchFamily="34" charset="0"/>
              <a:buChar char="•"/>
            </a:pPr>
            <a:r>
              <a:rPr lang="en-US" b="1" u="sng" baseline="0" dirty="0" smtClean="0"/>
              <a:t>Note:</a:t>
            </a:r>
            <a:r>
              <a:rPr lang="en-US" baseline="0" dirty="0" smtClean="0"/>
              <a:t> If someone asks the question - the actual measured average MVPA was 19.4 (</a:t>
            </a:r>
            <a:r>
              <a:rPr lang="en-US" u="sng" baseline="0" dirty="0" smtClean="0"/>
              <a:t>+</a:t>
            </a:r>
            <a:r>
              <a:rPr lang="en-US" u="none" baseline="0" dirty="0" smtClean="0"/>
              <a:t> 8.5)</a:t>
            </a:r>
            <a:r>
              <a:rPr lang="en-US" baseline="0" dirty="0" smtClean="0"/>
              <a:t> minutes.</a:t>
            </a:r>
            <a:endParaRPr lang="en-US" dirty="0" smtClean="0"/>
          </a:p>
          <a:p>
            <a:endParaRPr lang="en-US" dirty="0"/>
          </a:p>
        </p:txBody>
      </p:sp>
      <p:sp>
        <p:nvSpPr>
          <p:cNvPr id="4" name="Slide Number Placeholder 3"/>
          <p:cNvSpPr>
            <a:spLocks noGrp="1"/>
          </p:cNvSpPr>
          <p:nvPr>
            <p:ph type="sldNum" sz="quarter" idx="10"/>
          </p:nvPr>
        </p:nvSpPr>
        <p:spPr/>
        <p:txBody>
          <a:bodyPr/>
          <a:lstStyle/>
          <a:p>
            <a:fld id="{7F25E4B4-F950-41AB-A179-5FF3BF6A3045}" type="slidenum">
              <a:rPr lang="en-US" smtClean="0"/>
              <a:pPr/>
              <a:t>9</a:t>
            </a:fld>
            <a:endParaRPr lang="en-US"/>
          </a:p>
        </p:txBody>
      </p:sp>
    </p:spTree>
    <p:extLst>
      <p:ext uri="{BB962C8B-B14F-4D97-AF65-F5344CB8AC3E}">
        <p14:creationId xmlns:p14="http://schemas.microsoft.com/office/powerpoint/2010/main" val="77185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smtClean="0"/>
              <a:t>Based</a:t>
            </a:r>
            <a:r>
              <a:rPr lang="en-US" b="1" baseline="0" dirty="0" smtClean="0"/>
              <a:t> on the available evidence – </a:t>
            </a:r>
            <a:r>
              <a:rPr lang="en-US" b="0" baseline="0" dirty="0" smtClean="0"/>
              <a:t>the most effective approaches to increasing children’s PA at school – that are also associated with better BMI profiles and the other benefits listed on the previous slide include…</a:t>
            </a:r>
          </a:p>
          <a:p>
            <a:endParaRPr lang="en-US" b="1" baseline="0" dirty="0" smtClean="0"/>
          </a:p>
          <a:p>
            <a:r>
              <a:rPr lang="en-US" b="0" dirty="0" smtClean="0"/>
              <a:t>These</a:t>
            </a:r>
            <a:r>
              <a:rPr lang="en-US" b="0" baseline="0" dirty="0" smtClean="0"/>
              <a:t> are listed in order of effectiveness based on meta-analyses and reviews.</a:t>
            </a:r>
          </a:p>
          <a:p>
            <a:endParaRPr lang="en-US" b="0" baseline="0" dirty="0" smtClean="0"/>
          </a:p>
          <a:p>
            <a:r>
              <a:rPr lang="en-US" b="1" baseline="0" dirty="0" smtClean="0"/>
              <a:t>Optimized PE </a:t>
            </a:r>
            <a:r>
              <a:rPr lang="en-US" b="0" baseline="0" dirty="0" smtClean="0"/>
              <a:t>may have the greatest positive impacts and on average provides about 23 minutes/day of PA at school; Better BMI, </a:t>
            </a:r>
          </a:p>
          <a:p>
            <a:endParaRPr lang="en-US" b="0" baseline="0" dirty="0" smtClean="0"/>
          </a:p>
          <a:p>
            <a:r>
              <a:rPr lang="en-US" b="1" baseline="0" dirty="0" smtClean="0"/>
              <a:t>CBPA, </a:t>
            </a:r>
            <a:r>
              <a:rPr lang="en-US" b="0" baseline="0" dirty="0" smtClean="0"/>
              <a:t>when implemented throughout the day contributes ~ 19 minutes/day; </a:t>
            </a:r>
          </a:p>
          <a:p>
            <a:endParaRPr lang="en-US" b="0" baseline="0" dirty="0" smtClean="0"/>
          </a:p>
          <a:p>
            <a:r>
              <a:rPr lang="en-US" b="1" baseline="0" dirty="0" smtClean="0"/>
              <a:t>Research around Recess </a:t>
            </a:r>
            <a:r>
              <a:rPr lang="en-US" b="0" baseline="0" dirty="0" smtClean="0"/>
              <a:t>provides more variable data with differences apparent by sex. Boys are more active during recess. In general children spend between 15% and 68% of recess time being active. Thus the critical component is ensuring they have adequate recess time. Studies suggest at least 20 min/day is needed to allow for meaningful accrual of PA during recess.  Further, studies that included strategies such as training teachers and playground aids to provide structured opportunities, engage in play and encourage safe active play indicate these practices help to increase the % of active time during recess. Better classroom behavioral outcomes</a:t>
            </a:r>
          </a:p>
          <a:p>
            <a:endParaRPr lang="en-US" b="1" baseline="0" dirty="0" smtClean="0"/>
          </a:p>
          <a:p>
            <a:r>
              <a:rPr lang="en-US" b="1" baseline="0" dirty="0" smtClean="0"/>
              <a:t>Active transportation </a:t>
            </a:r>
            <a:r>
              <a:rPr lang="en-US" b="0" baseline="0" dirty="0" smtClean="0"/>
              <a:t>provides 10-24 minutes on average (more for walking versus biking); </a:t>
            </a:r>
            <a:r>
              <a:rPr lang="en-US" b="1" baseline="0" dirty="0" smtClean="0"/>
              <a:t>  </a:t>
            </a:r>
            <a:r>
              <a:rPr lang="en-US" b="1" dirty="0" smtClean="0"/>
              <a:t>but is influenced </a:t>
            </a:r>
            <a:r>
              <a:rPr lang="en-US" dirty="0" smtClean="0"/>
              <a:t>by environmental Constraints</a:t>
            </a:r>
            <a:r>
              <a:rPr lang="en-US" baseline="0" dirty="0" smtClean="0"/>
              <a:t> (sidewalks, safe streets, crime, distance (rural). </a:t>
            </a:r>
          </a:p>
          <a:p>
            <a:endParaRPr lang="en-US" baseline="0" dirty="0" smtClean="0"/>
          </a:p>
          <a:p>
            <a:r>
              <a:rPr lang="en-US" dirty="0" smtClean="0"/>
              <a:t>Emerging data show things like parent’s self-efficacy in being able to implement</a:t>
            </a:r>
            <a:r>
              <a:rPr lang="en-US" baseline="0" dirty="0" smtClean="0"/>
              <a:t> WB2S impacts children’s efficacy and consequently behavior.  And – that awareness/promotion/persuasion of AT programs by schools does not seem to predict whether kids participate to the same extent that parent and child efficacy (which are entangled) – predict participation.  There are data showing that kids (I believe only girls) had significantly better cognitive performance on tasks of verbal, numeric and reasoning abilities.</a:t>
            </a:r>
          </a:p>
          <a:p>
            <a:endParaRPr lang="en-US" baseline="0" dirty="0" smtClean="0"/>
          </a:p>
          <a:p>
            <a:r>
              <a:rPr lang="en-US" b="1" baseline="0" dirty="0" smtClean="0"/>
              <a:t>After School Programs: </a:t>
            </a:r>
            <a:r>
              <a:rPr lang="en-US" b="0" baseline="0" dirty="0" smtClean="0"/>
              <a:t>Characteristics of ASP programs such as available indoor versus outdoor space important, but not as important as to how that space is utilized.  When the outdoor spaces are used, children spend more time in MVPA and less time in sedentary pursuits.  </a:t>
            </a:r>
            <a:r>
              <a:rPr lang="en-US" b="0" u="sng" baseline="0" dirty="0" smtClean="0"/>
              <a:t>Programs’ inability to provide transportation home is a major barrier to participation for a large proportion of students.  </a:t>
            </a:r>
          </a:p>
          <a:p>
            <a:endParaRPr lang="en-US" b="1" baseline="0" dirty="0" smtClean="0"/>
          </a:p>
          <a:p>
            <a:r>
              <a:rPr lang="en-US" b="1" baseline="0" dirty="0" smtClean="0"/>
              <a:t>References:  </a:t>
            </a:r>
          </a:p>
          <a:p>
            <a:pPr marL="171450" indent="-171450">
              <a:buFont typeface="Arial" charset="0"/>
              <a:buChar char="•"/>
            </a:pPr>
            <a:r>
              <a:rPr lang="en-US" sz="1100" dirty="0" smtClean="0">
                <a:solidFill>
                  <a:srgbClr val="000000"/>
                </a:solidFill>
                <a:latin typeface="Arial" charset="0"/>
                <a:ea typeface="Arial" charset="0"/>
                <a:cs typeface="Arial" charset="0"/>
              </a:rPr>
              <a:t>Bassett et al. 2013. Estimated energy expenditures for school-based policies and active living. American Journal of Preventive medicine. 42(2), 108-113.</a:t>
            </a:r>
          </a:p>
          <a:p>
            <a:pPr marL="171450" indent="-171450">
              <a:buFont typeface="Arial" charset="0"/>
              <a:buChar char="•"/>
            </a:pPr>
            <a:r>
              <a:rPr lang="en-US" sz="1100" dirty="0" smtClean="0">
                <a:solidFill>
                  <a:srgbClr val="000000"/>
                </a:solidFill>
                <a:latin typeface="Arial" charset="0"/>
                <a:ea typeface="Arial" charset="0"/>
                <a:cs typeface="Arial" charset="0"/>
              </a:rPr>
              <a:t>Hatfield, D.P. &amp; </a:t>
            </a:r>
            <a:r>
              <a:rPr lang="en-US" sz="1100" dirty="0" err="1" smtClean="0">
                <a:solidFill>
                  <a:srgbClr val="000000"/>
                </a:solidFill>
                <a:latin typeface="Arial" charset="0"/>
                <a:ea typeface="Arial" charset="0"/>
                <a:cs typeface="Arial" charset="0"/>
              </a:rPr>
              <a:t>Chomitz</a:t>
            </a:r>
            <a:r>
              <a:rPr lang="en-US" sz="1100" dirty="0" smtClean="0">
                <a:solidFill>
                  <a:srgbClr val="000000"/>
                </a:solidFill>
                <a:latin typeface="Arial" charset="0"/>
                <a:ea typeface="Arial" charset="0"/>
                <a:cs typeface="Arial" charset="0"/>
              </a:rPr>
              <a:t>, V.R. Increasing children’s physical activity during the school day. </a:t>
            </a:r>
            <a:r>
              <a:rPr lang="en-US" sz="1100" dirty="0" err="1" smtClean="0">
                <a:solidFill>
                  <a:srgbClr val="000000"/>
                </a:solidFill>
                <a:latin typeface="Arial" charset="0"/>
                <a:ea typeface="Arial" charset="0"/>
                <a:cs typeface="Arial" charset="0"/>
              </a:rPr>
              <a:t>Curr</a:t>
            </a:r>
            <a:r>
              <a:rPr lang="en-US" sz="1100" dirty="0" smtClean="0">
                <a:solidFill>
                  <a:srgbClr val="000000"/>
                </a:solidFill>
                <a:latin typeface="Arial" charset="0"/>
                <a:ea typeface="Arial" charset="0"/>
                <a:cs typeface="Arial" charset="0"/>
              </a:rPr>
              <a:t> </a:t>
            </a:r>
            <a:r>
              <a:rPr lang="en-US" sz="1100" dirty="0" err="1" smtClean="0">
                <a:solidFill>
                  <a:srgbClr val="000000"/>
                </a:solidFill>
                <a:latin typeface="Arial" charset="0"/>
                <a:ea typeface="Arial" charset="0"/>
                <a:cs typeface="Arial" charset="0"/>
              </a:rPr>
              <a:t>Obes</a:t>
            </a:r>
            <a:r>
              <a:rPr lang="en-US" sz="1100" dirty="0" smtClean="0">
                <a:solidFill>
                  <a:srgbClr val="000000"/>
                </a:solidFill>
                <a:latin typeface="Arial" charset="0"/>
                <a:ea typeface="Arial" charset="0"/>
                <a:cs typeface="Arial" charset="0"/>
              </a:rPr>
              <a:t> Rep (2015) 4: 147.</a:t>
            </a:r>
          </a:p>
          <a:p>
            <a:pPr marL="171450" indent="-171450">
              <a:buFont typeface="Arial" charset="0"/>
              <a:buChar char="•"/>
            </a:pPr>
            <a:r>
              <a:rPr lang="en-US" b="0" baseline="0" dirty="0" smtClean="0"/>
              <a:t>Active Living Research. Increasing Physical Activity Through Recess. Research Brief, January, 2012.  Available at:  http://</a:t>
            </a:r>
            <a:r>
              <a:rPr lang="en-US" b="0" baseline="0" dirty="0" err="1" smtClean="0"/>
              <a:t>activelivingresearch.org</a:t>
            </a:r>
            <a:r>
              <a:rPr lang="en-US" b="0" baseline="0" dirty="0" smtClean="0"/>
              <a:t>/files/</a:t>
            </a:r>
            <a:r>
              <a:rPr lang="en-US" b="0" baseline="0" dirty="0" err="1" smtClean="0"/>
              <a:t>ALR_Brief_Recess.pdf</a:t>
            </a:r>
            <a:r>
              <a:rPr lang="en-US" b="0" baseline="0" dirty="0" smtClean="0"/>
              <a:t>.</a:t>
            </a:r>
          </a:p>
          <a:p>
            <a:pPr marL="171450" indent="-171450">
              <a:buFont typeface="Arial" charset="0"/>
              <a:buChar char="•"/>
            </a:pPr>
            <a:r>
              <a:rPr lang="en-US" sz="1200" b="0" i="0" kern="1200" dirty="0" smtClean="0">
                <a:solidFill>
                  <a:schemeClr val="tx1"/>
                </a:solidFill>
                <a:effectLst/>
                <a:latin typeface="+mn-lt"/>
                <a:ea typeface="+mn-ea"/>
                <a:cs typeface="+mn-cs"/>
              </a:rPr>
              <a:t>Barros RM et al. School Recess and Group Classroom Behavior. Pediatrics 2009; 123:431-436</a:t>
            </a:r>
          </a:p>
          <a:p>
            <a:pPr marL="171450" indent="-171450">
              <a:buFont typeface="Arial" charset="0"/>
              <a:buChar char="•"/>
            </a:pPr>
            <a:r>
              <a:rPr lang="en-US" sz="1200" b="0" i="0" kern="1200" dirty="0" smtClean="0">
                <a:solidFill>
                  <a:schemeClr val="tx1"/>
                </a:solidFill>
                <a:effectLst/>
                <a:latin typeface="+mn-lt"/>
                <a:ea typeface="+mn-ea"/>
                <a:cs typeface="+mn-cs"/>
              </a:rPr>
              <a:t>Martinez-Gomez D et al. Active Commuting to School and Cognitive Performance in Adolescents. Arch </a:t>
            </a:r>
            <a:r>
              <a:rPr lang="en-US" sz="1200" b="0" i="0" kern="1200" dirty="0" err="1" smtClean="0">
                <a:solidFill>
                  <a:schemeClr val="tx1"/>
                </a:solidFill>
                <a:effectLst/>
                <a:latin typeface="+mn-lt"/>
                <a:ea typeface="+mn-ea"/>
                <a:cs typeface="+mn-cs"/>
              </a:rPr>
              <a:t>Pediatr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Adolesc</a:t>
            </a:r>
            <a:r>
              <a:rPr lang="en-US" sz="1200" b="0" i="0" kern="1200" dirty="0" smtClean="0">
                <a:solidFill>
                  <a:schemeClr val="tx1"/>
                </a:solidFill>
                <a:effectLst/>
                <a:latin typeface="+mn-lt"/>
                <a:ea typeface="+mn-ea"/>
                <a:cs typeface="+mn-cs"/>
              </a:rPr>
              <a:t> Med 2010; E1-E6. </a:t>
            </a:r>
          </a:p>
          <a:p>
            <a:pPr marL="171450" indent="-171450">
              <a:buFont typeface="Arial" charset="0"/>
              <a:buChar char="•"/>
            </a:pPr>
            <a:r>
              <a:rPr lang="en-US" dirty="0" smtClean="0"/>
              <a:t>Beets, M. W., </a:t>
            </a:r>
            <a:r>
              <a:rPr lang="en-US" dirty="0" err="1" smtClean="0"/>
              <a:t>Wallner</a:t>
            </a:r>
            <a:r>
              <a:rPr lang="en-US" dirty="0" smtClean="0"/>
              <a:t>, M., &amp; </a:t>
            </a:r>
            <a:r>
              <a:rPr lang="en-US" dirty="0" err="1" smtClean="0"/>
              <a:t>Beighle</a:t>
            </a:r>
            <a:r>
              <a:rPr lang="en-US" dirty="0" smtClean="0"/>
              <a:t>, A. (2010). Defining standards and policies for promoting physical activity in afterschool programs. Journal of School Health, 80(8), 411-417.</a:t>
            </a:r>
          </a:p>
          <a:p>
            <a:pPr marL="171450" indent="-171450">
              <a:buFont typeface="Arial" charset="0"/>
              <a:buChar char="•"/>
            </a:pPr>
            <a:r>
              <a:rPr lang="en-US" dirty="0" smtClean="0"/>
              <a:t>Active Living</a:t>
            </a:r>
            <a:r>
              <a:rPr lang="en-US" baseline="0" dirty="0" smtClean="0"/>
              <a:t> Research. Active Education: Growing Evidence on Physical Activity and Academic Performance. Research Brief, 2015. Available at: http://</a:t>
            </a:r>
            <a:r>
              <a:rPr lang="en-US" baseline="0" dirty="0" err="1" smtClean="0"/>
              <a:t>activelivingresearch.org</a:t>
            </a:r>
            <a:r>
              <a:rPr lang="en-US" baseline="0" dirty="0" smtClean="0"/>
              <a:t>/sites/default/files/ALR_Brief_ActiveEducation_Jan2015.pdf</a:t>
            </a:r>
          </a:p>
          <a:p>
            <a:pPr marL="171450" indent="-171450">
              <a:buFont typeface="Arial" charset="0"/>
              <a:buChar char="•"/>
            </a:pPr>
            <a:endParaRPr lang="en-US" dirty="0" smtClean="0"/>
          </a:p>
          <a:p>
            <a:pPr marL="171450" indent="-171450">
              <a:buFont typeface="Arial" charset="0"/>
              <a:buChar char="•"/>
            </a:pP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b="0" baseline="0" dirty="0" smtClean="0"/>
          </a:p>
          <a:p>
            <a:endParaRPr lang="en-US" b="0" baseline="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7F25E4B4-F950-41AB-A179-5FF3BF6A3045}" type="slidenum">
              <a:rPr lang="en-US" smtClean="0"/>
              <a:pPr/>
              <a:t>10</a:t>
            </a:fld>
            <a:endParaRPr lang="en-US"/>
          </a:p>
        </p:txBody>
      </p:sp>
    </p:spTree>
    <p:extLst>
      <p:ext uri="{BB962C8B-B14F-4D97-AF65-F5344CB8AC3E}">
        <p14:creationId xmlns:p14="http://schemas.microsoft.com/office/powerpoint/2010/main" val="18490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2E625E-7418-1F4E-A37F-E9E7CD560C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2E625E-7418-1F4E-A37F-E9E7CD560C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2E625E-7418-1F4E-A37F-E9E7CD560C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82E625E-7418-1F4E-A37F-E9E7CD560C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82E625E-7418-1F4E-A37F-E9E7CD560C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82E625E-7418-1F4E-A37F-E9E7CD560C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2">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82E625E-7418-1F4E-A37F-E9E7CD560C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82E625E-7418-1F4E-A37F-E9E7CD560C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normAutofit/>
          </a:bodyPr>
          <a:lstStyle>
            <a:lvl1pPr algn="l">
              <a:defRPr sz="2800" b="1">
                <a:latin typeface="Soho Std" pitchFamily="18" charset="0"/>
              </a:defRPr>
            </a:lvl1pPr>
          </a:lstStyle>
          <a:p>
            <a:r>
              <a:rPr lang="en-US" dirty="0" smtClean="0"/>
              <a:t>Name</a:t>
            </a:r>
            <a:endParaRPr lang="en-US" dirty="0"/>
          </a:p>
        </p:txBody>
      </p:sp>
      <p:sp>
        <p:nvSpPr>
          <p:cNvPr id="4" name="Text Placeholder 3"/>
          <p:cNvSpPr>
            <a:spLocks noGrp="1"/>
          </p:cNvSpPr>
          <p:nvPr>
            <p:ph type="body" sz="half" idx="2" hasCustomPrompt="1"/>
          </p:nvPr>
        </p:nvSpPr>
        <p:spPr>
          <a:xfrm>
            <a:off x="1792288" y="5367338"/>
            <a:ext cx="5486400" cy="804862"/>
          </a:xfrm>
        </p:spPr>
        <p:txBody>
          <a:bodyPr>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82E625E-7418-1F4E-A37F-E9E7CD560C1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90000"/>
                <a:alpha val="0"/>
              </a:schemeClr>
            </a:gs>
            <a:gs pos="100000">
              <a:schemeClr val="bg2">
                <a:lumMod val="9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0"/>
            <a:ext cx="201168"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EFC_PHHS_s2_spot.png"/>
          <p:cNvPicPr>
            <a:picLocks noChangeAspect="1"/>
          </p:cNvPicPr>
          <p:nvPr userDrawn="1"/>
        </p:nvPicPr>
        <p:blipFill>
          <a:blip r:embed="rId12"/>
          <a:stretch>
            <a:fillRect/>
          </a:stretch>
        </p:blipFill>
        <p:spPr>
          <a:xfrm>
            <a:off x="457200" y="6262204"/>
            <a:ext cx="2719206" cy="4807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txStyles>
    <p:titleStyle>
      <a:lvl1pPr algn="ctr" defTabSz="457200" rtl="0" eaLnBrk="1" latinLnBrk="0" hangingPunct="1">
        <a:spcBef>
          <a:spcPct val="0"/>
        </a:spcBef>
        <a:buNone/>
        <a:defRPr sz="4400" kern="1200">
          <a:solidFill>
            <a:schemeClr val="tx1"/>
          </a:solidFill>
          <a:latin typeface="Soho Std" pitchFamily="18" charset="0"/>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752354" y="147642"/>
            <a:ext cx="7778998" cy="1371600"/>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Soho Std" pitchFamily="18" charset="0"/>
                <a:ea typeface="+mj-ea"/>
                <a:cs typeface="Arial"/>
              </a:defRPr>
            </a:lvl1pPr>
          </a:lstStyle>
          <a:p>
            <a:pPr algn="l"/>
            <a:r>
              <a:rPr lang="en-US" b="1" dirty="0" smtClean="0">
                <a:latin typeface="Cambria" charset="0"/>
                <a:ea typeface="Cambria" charset="0"/>
                <a:cs typeface="Cambria" charset="0"/>
              </a:rPr>
              <a:t>Hallie E. Ford Center for Healthy Children and Families</a:t>
            </a:r>
            <a:endParaRPr lang="en-US" b="1" dirty="0">
              <a:latin typeface="Cambria" charset="0"/>
              <a:ea typeface="Cambria" charset="0"/>
              <a:cs typeface="Cambria" charset="0"/>
            </a:endParaRPr>
          </a:p>
        </p:txBody>
      </p:sp>
      <p:sp>
        <p:nvSpPr>
          <p:cNvPr id="5" name="TextBox 4"/>
          <p:cNvSpPr txBox="1"/>
          <p:nvPr/>
        </p:nvSpPr>
        <p:spPr>
          <a:xfrm>
            <a:off x="1501197" y="2166061"/>
            <a:ext cx="6281312" cy="523220"/>
          </a:xfrm>
          <a:prstGeom prst="rect">
            <a:avLst/>
          </a:prstGeom>
          <a:noFill/>
        </p:spPr>
        <p:txBody>
          <a:bodyPr wrap="square" rtlCol="0">
            <a:spAutoFit/>
          </a:bodyPr>
          <a:lstStyle/>
          <a:p>
            <a:r>
              <a:rPr lang="en-US" sz="2800" b="1" dirty="0" smtClean="0">
                <a:latin typeface="Cambria" charset="0"/>
                <a:ea typeface="Cambria" charset="0"/>
                <a:cs typeface="Cambria" charset="0"/>
              </a:rPr>
              <a:t>Oregon Family Impact Seminar</a:t>
            </a:r>
            <a:endParaRPr lang="en-US" sz="2800" b="1" dirty="0">
              <a:latin typeface="Cambria" charset="0"/>
              <a:ea typeface="Cambria" charset="0"/>
              <a:cs typeface="Cambria" charset="0"/>
            </a:endParaRPr>
          </a:p>
        </p:txBody>
      </p:sp>
      <p:sp>
        <p:nvSpPr>
          <p:cNvPr id="6" name="Subtitle 9"/>
          <p:cNvSpPr txBox="1">
            <a:spLocks/>
          </p:cNvSpPr>
          <p:nvPr/>
        </p:nvSpPr>
        <p:spPr>
          <a:xfrm>
            <a:off x="1163350" y="1642305"/>
            <a:ext cx="6400800" cy="4006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t>College of Public Health and Human Sciences</a:t>
            </a:r>
            <a:endParaRPr lang="en-US" sz="2000" b="1" dirty="0"/>
          </a:p>
        </p:txBody>
      </p:sp>
    </p:spTree>
    <p:extLst>
      <p:ext uri="{BB962C8B-B14F-4D97-AF65-F5344CB8AC3E}">
        <p14:creationId xmlns:p14="http://schemas.microsoft.com/office/powerpoint/2010/main" val="174460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Effective School-Based</a:t>
            </a:r>
            <a:br>
              <a:rPr lang="en-US" sz="3600" dirty="0" smtClean="0"/>
            </a:br>
            <a:r>
              <a:rPr lang="en-US" sz="3600" dirty="0" smtClean="0"/>
              <a:t>Obesity Prevention Policies/Programs</a:t>
            </a:r>
            <a:endParaRPr lang="en-US" sz="3600" dirty="0"/>
          </a:p>
        </p:txBody>
      </p:sp>
      <p:sp>
        <p:nvSpPr>
          <p:cNvPr id="4" name="Content Placeholder 3"/>
          <p:cNvSpPr>
            <a:spLocks noGrp="1"/>
          </p:cNvSpPr>
          <p:nvPr>
            <p:ph sz="half" idx="1"/>
          </p:nvPr>
        </p:nvSpPr>
        <p:spPr>
          <a:xfrm>
            <a:off x="457200" y="2857189"/>
            <a:ext cx="4191000" cy="3670300"/>
          </a:xfrm>
        </p:spPr>
        <p:txBody>
          <a:bodyPr>
            <a:normAutofit/>
          </a:bodyPr>
          <a:lstStyle/>
          <a:p>
            <a:r>
              <a:rPr lang="en-US" dirty="0" smtClean="0"/>
              <a:t>Physical Education</a:t>
            </a:r>
          </a:p>
          <a:p>
            <a:r>
              <a:rPr lang="en-US" dirty="0" smtClean="0"/>
              <a:t>Classroom-Based PA</a:t>
            </a:r>
          </a:p>
          <a:p>
            <a:r>
              <a:rPr lang="en-US" dirty="0" smtClean="0"/>
              <a:t>Active Recess</a:t>
            </a:r>
          </a:p>
          <a:p>
            <a:r>
              <a:rPr lang="en-US" dirty="0" smtClean="0"/>
              <a:t>Active Transportation</a:t>
            </a:r>
          </a:p>
          <a:p>
            <a:r>
              <a:rPr lang="en-US" dirty="0" smtClean="0"/>
              <a:t>After School Programs</a:t>
            </a:r>
            <a:endParaRPr lang="en-US" dirty="0"/>
          </a:p>
        </p:txBody>
      </p:sp>
      <p:sp>
        <p:nvSpPr>
          <p:cNvPr id="6" name="Content Placeholder 5"/>
          <p:cNvSpPr>
            <a:spLocks noGrp="1"/>
          </p:cNvSpPr>
          <p:nvPr>
            <p:ph sz="half" idx="2"/>
          </p:nvPr>
        </p:nvSpPr>
        <p:spPr>
          <a:xfrm>
            <a:off x="5009283" y="2857188"/>
            <a:ext cx="4021538" cy="2924175"/>
          </a:xfrm>
        </p:spPr>
        <p:txBody>
          <a:bodyPr>
            <a:normAutofit/>
          </a:bodyPr>
          <a:lstStyle/>
          <a:p>
            <a:r>
              <a:rPr lang="en-US" dirty="0" smtClean="0"/>
              <a:t>Funding</a:t>
            </a:r>
          </a:p>
          <a:p>
            <a:r>
              <a:rPr lang="en-US" dirty="0" smtClean="0"/>
              <a:t>Training/Commitment</a:t>
            </a:r>
          </a:p>
          <a:p>
            <a:r>
              <a:rPr lang="en-US" dirty="0" smtClean="0"/>
              <a:t>Training/Commitment</a:t>
            </a:r>
          </a:p>
          <a:p>
            <a:r>
              <a:rPr lang="en-US" dirty="0" smtClean="0"/>
              <a:t>Feasibility</a:t>
            </a:r>
          </a:p>
          <a:p>
            <a:r>
              <a:rPr lang="en-US" dirty="0" smtClean="0"/>
              <a:t>Feasibility</a:t>
            </a:r>
            <a:endParaRPr lang="en-US" dirty="0"/>
          </a:p>
        </p:txBody>
      </p:sp>
      <p:sp>
        <p:nvSpPr>
          <p:cNvPr id="7" name="Content Placeholder 5"/>
          <p:cNvSpPr txBox="1">
            <a:spLocks/>
          </p:cNvSpPr>
          <p:nvPr/>
        </p:nvSpPr>
        <p:spPr>
          <a:xfrm>
            <a:off x="5153370" y="1994759"/>
            <a:ext cx="2771654" cy="10270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b="1" u="sng" dirty="0" smtClean="0"/>
              <a:t>Challenges</a:t>
            </a:r>
            <a:endParaRPr lang="en-US" b="1" u="sng" dirty="0"/>
          </a:p>
        </p:txBody>
      </p:sp>
      <p:sp>
        <p:nvSpPr>
          <p:cNvPr id="8" name="Content Placeholder 5"/>
          <p:cNvSpPr txBox="1">
            <a:spLocks/>
          </p:cNvSpPr>
          <p:nvPr/>
        </p:nvSpPr>
        <p:spPr>
          <a:xfrm>
            <a:off x="1166644" y="1994759"/>
            <a:ext cx="2771654" cy="10270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b="1" u="sng" dirty="0" smtClean="0"/>
              <a:t>Strategies</a:t>
            </a:r>
            <a:endParaRPr lang="en-US" b="1" u="sng" dirty="0"/>
          </a:p>
        </p:txBody>
      </p:sp>
      <p:sp>
        <p:nvSpPr>
          <p:cNvPr id="5" name="TextBox 4"/>
          <p:cNvSpPr txBox="1"/>
          <p:nvPr/>
        </p:nvSpPr>
        <p:spPr>
          <a:xfrm>
            <a:off x="11357465" y="3429000"/>
            <a:ext cx="184666" cy="369332"/>
          </a:xfrm>
          <a:prstGeom prst="rect">
            <a:avLst/>
          </a:prstGeom>
          <a:noFill/>
        </p:spPr>
        <p:txBody>
          <a:bodyPr wrap="none" rtlCol="0">
            <a:spAutoFit/>
          </a:bodyPr>
          <a:lstStyle/>
          <a:p>
            <a:endParaRPr lang="en-US" dirty="0"/>
          </a:p>
        </p:txBody>
      </p:sp>
      <p:sp>
        <p:nvSpPr>
          <p:cNvPr id="9" name="TextBox 8"/>
          <p:cNvSpPr txBox="1"/>
          <p:nvPr/>
        </p:nvSpPr>
        <p:spPr>
          <a:xfrm>
            <a:off x="217714" y="6285770"/>
            <a:ext cx="8926286" cy="461665"/>
          </a:xfrm>
          <a:prstGeom prst="rect">
            <a:avLst/>
          </a:prstGeom>
          <a:solidFill>
            <a:srgbClr val="D85A1A"/>
          </a:solidFill>
        </p:spPr>
        <p:txBody>
          <a:bodyPr wrap="square" rtlCol="0" anchor="ctr">
            <a:spAutoFit/>
          </a:bodyPr>
          <a:lstStyle/>
          <a:p>
            <a:pPr algn="ctr"/>
            <a:r>
              <a:rPr lang="en-US" sz="2400" dirty="0" smtClean="0">
                <a:solidFill>
                  <a:schemeClr val="bg1"/>
                </a:solidFill>
              </a:rPr>
              <a:t>Physical Activity at school is a win-win for students and teachers!</a:t>
            </a:r>
          </a:p>
        </p:txBody>
      </p:sp>
    </p:spTree>
    <p:extLst>
      <p:ext uri="{BB962C8B-B14F-4D97-AF65-F5344CB8AC3E}">
        <p14:creationId xmlns:p14="http://schemas.microsoft.com/office/powerpoint/2010/main" val="188005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78739"/>
          </a:xfrm>
          <a:noFill/>
        </p:spPr>
        <p:txBody>
          <a:bodyPr/>
          <a:lstStyle/>
          <a:p>
            <a:pPr algn="ctr"/>
            <a:r>
              <a:rPr lang="en-US" dirty="0" smtClean="0"/>
              <a:t>What is Oregon Doing?</a:t>
            </a:r>
            <a:endParaRPr lang="en-US" dirty="0"/>
          </a:p>
        </p:txBody>
      </p:sp>
      <p:pic>
        <p:nvPicPr>
          <p:cNvPr id="7" name="Picture 6" descr="state-of-oregon-oran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432" y="1372181"/>
            <a:ext cx="6579356" cy="4954300"/>
          </a:xfrm>
          <a:prstGeom prst="rect">
            <a:avLst/>
          </a:prstGeom>
        </p:spPr>
      </p:pic>
      <p:sp>
        <p:nvSpPr>
          <p:cNvPr id="8" name="Content Placeholder 7"/>
          <p:cNvSpPr>
            <a:spLocks noGrp="1"/>
          </p:cNvSpPr>
          <p:nvPr>
            <p:ph sz="half" idx="1"/>
          </p:nvPr>
        </p:nvSpPr>
        <p:spPr>
          <a:xfrm>
            <a:off x="1805940" y="2876947"/>
            <a:ext cx="5867400" cy="3048000"/>
          </a:xfrm>
        </p:spPr>
        <p:txBody>
          <a:bodyPr>
            <a:normAutofit/>
          </a:bodyPr>
          <a:lstStyle/>
          <a:p>
            <a:r>
              <a:rPr lang="en-US" b="1" dirty="0" smtClean="0"/>
              <a:t>Oregon House Bill 3141</a:t>
            </a:r>
          </a:p>
          <a:p>
            <a:pPr lvl="1"/>
            <a:r>
              <a:rPr lang="en-US" dirty="0" smtClean="0"/>
              <a:t>Promoting PE Best Practice</a:t>
            </a:r>
          </a:p>
          <a:p>
            <a:pPr lvl="2"/>
            <a:r>
              <a:rPr lang="en-US" dirty="0" smtClean="0"/>
              <a:t>Minute-per-week minimums (150; 225)</a:t>
            </a:r>
          </a:p>
          <a:p>
            <a:pPr lvl="2"/>
            <a:r>
              <a:rPr lang="en-US" dirty="0" smtClean="0"/>
              <a:t>Minimum % time in MVPA (50%)</a:t>
            </a:r>
          </a:p>
          <a:p>
            <a:pPr lvl="2"/>
            <a:r>
              <a:rPr lang="en-US" dirty="0" smtClean="0"/>
              <a:t>Promoting PE Inclusion</a:t>
            </a:r>
          </a:p>
        </p:txBody>
      </p:sp>
    </p:spTree>
    <p:extLst>
      <p:ext uri="{BB962C8B-B14F-4D97-AF65-F5344CB8AC3E}">
        <p14:creationId xmlns:p14="http://schemas.microsoft.com/office/powerpoint/2010/main" val="777202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99655" y="662542"/>
            <a:ext cx="8896494" cy="1339253"/>
          </a:xfrm>
          <a:prstGeom prst="rect">
            <a:avLst/>
          </a:prstGeom>
        </p:spPr>
        <p:txBody>
          <a:bodyPr>
            <a:noAutofit/>
          </a:bodyPr>
          <a:lstStyle>
            <a:lvl1pPr algn="l" defTabSz="914400" rtl="0" eaLnBrk="1" latinLnBrk="0" hangingPunct="1">
              <a:spcBef>
                <a:spcPct val="0"/>
              </a:spcBef>
              <a:buNone/>
              <a:defRPr sz="2400" b="0" kern="1200">
                <a:solidFill>
                  <a:srgbClr val="FFFFFF"/>
                </a:solidFill>
                <a:effectLst>
                  <a:outerShdw blurRad="38100" dist="38100" dir="2700000" algn="tl">
                    <a:srgbClr val="000000">
                      <a:alpha val="43137"/>
                    </a:srgbClr>
                  </a:outerShdw>
                </a:effectLst>
                <a:latin typeface="+mj-lt"/>
                <a:ea typeface="+mj-ea"/>
                <a:cs typeface="+mj-cs"/>
              </a:defRPr>
            </a:lvl1pPr>
          </a:lstStyle>
          <a:p>
            <a:pPr algn="ctr"/>
            <a:r>
              <a:rPr lang="en-US" sz="4400" dirty="0">
                <a:solidFill>
                  <a:prstClr val="black"/>
                </a:solidFill>
                <a:effectLst/>
                <a:latin typeface="Calibri" panose="020F0502020204030204" pitchFamily="34" charset="0"/>
                <a:cs typeface="Arial" pitchFamily="34" charset="0"/>
              </a:rPr>
              <a:t>Some Paths to (and not to) Pursue to Reduce Childhood Obesity in Oregon</a:t>
            </a:r>
            <a:endParaRPr lang="en-US" sz="4000" dirty="0">
              <a:solidFill>
                <a:schemeClr val="bg1"/>
              </a:solidFill>
              <a:effectLst/>
              <a:latin typeface="Calibri" panose="020F0502020204030204" pitchFamily="34" charset="0"/>
              <a:cs typeface="Arial" pitchFamily="34" charset="0"/>
            </a:endParaRPr>
          </a:p>
        </p:txBody>
      </p:sp>
      <p:sp>
        <p:nvSpPr>
          <p:cNvPr id="19" name="Subtitle 2"/>
          <p:cNvSpPr txBox="1">
            <a:spLocks/>
          </p:cNvSpPr>
          <p:nvPr/>
        </p:nvSpPr>
        <p:spPr>
          <a:xfrm>
            <a:off x="99655" y="2906412"/>
            <a:ext cx="8896494" cy="1752600"/>
          </a:xfrm>
          <a:prstGeom prst="rect">
            <a:avLst/>
          </a:prstGeom>
        </p:spPr>
        <p:txBody>
          <a:bodyPr>
            <a:noAutofit/>
          </a:bodyPr>
          <a:lstStyle>
            <a:lvl1pPr marL="228600" indent="-228600" algn="l" defTabSz="914400" rtl="0" eaLnBrk="1" latinLnBrk="0" hangingPunct="1">
              <a:spcBef>
                <a:spcPct val="20000"/>
              </a:spcBef>
              <a:buFont typeface="Arial" pitchFamily="34" charset="0"/>
              <a:buChar char="•"/>
              <a:defRPr sz="1800" kern="1200">
                <a:solidFill>
                  <a:srgbClr val="FFFFFF"/>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rgbClr val="FFFFFF"/>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rgbClr val="FFFFFF"/>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rgbClr val="FFFFFF"/>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rgbClr val="FFFFFF"/>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80" dirty="0">
                <a:solidFill>
                  <a:prstClr val="black"/>
                </a:solidFill>
                <a:effectLst/>
                <a:cs typeface="Calibri" pitchFamily="34" charset="0"/>
              </a:rPr>
              <a:t>Craig </a:t>
            </a:r>
            <a:r>
              <a:rPr lang="en-US" sz="2880" dirty="0" err="1">
                <a:solidFill>
                  <a:prstClr val="black"/>
                </a:solidFill>
                <a:effectLst/>
                <a:cs typeface="Calibri" pitchFamily="34" charset="0"/>
              </a:rPr>
              <a:t>Gundersen</a:t>
            </a:r>
            <a:endParaRPr lang="en-US" sz="2880" dirty="0">
              <a:solidFill>
                <a:prstClr val="black"/>
              </a:solidFill>
              <a:effectLst/>
              <a:cs typeface="Calibri" pitchFamily="34" charset="0"/>
            </a:endParaRPr>
          </a:p>
          <a:p>
            <a:pPr marL="0" indent="0" algn="ctr">
              <a:buNone/>
            </a:pPr>
            <a:r>
              <a:rPr lang="en-US" sz="2880" dirty="0">
                <a:solidFill>
                  <a:prstClr val="black"/>
                </a:solidFill>
                <a:effectLst/>
                <a:cs typeface="Calibri" pitchFamily="34" charset="0"/>
              </a:rPr>
              <a:t>University of Illinois</a:t>
            </a:r>
          </a:p>
          <a:p>
            <a:pPr marL="0" indent="0" algn="ctr">
              <a:buNone/>
            </a:pPr>
            <a:endParaRPr lang="en-US" sz="2400" dirty="0">
              <a:solidFill>
                <a:prstClr val="black"/>
              </a:solidFill>
              <a:effectLst/>
            </a:endParaRPr>
          </a:p>
          <a:p>
            <a:pPr marL="0" indent="0" algn="ctr">
              <a:buNone/>
            </a:pPr>
            <a:r>
              <a:rPr lang="en-US" sz="2400" dirty="0">
                <a:solidFill>
                  <a:prstClr val="black"/>
                </a:solidFill>
                <a:effectLst/>
              </a:rPr>
              <a:t>Soybean Industry Endowed Professor of Agricultural Strategy, </a:t>
            </a:r>
            <a:r>
              <a:rPr lang="en-US" sz="2400" dirty="0">
                <a:solidFill>
                  <a:prstClr val="black"/>
                </a:solidFill>
                <a:effectLst/>
                <a:cs typeface="Calibri" pitchFamily="34" charset="0"/>
              </a:rPr>
              <a:t>Department of Agricultural and Consumer Economics</a:t>
            </a:r>
          </a:p>
        </p:txBody>
      </p:sp>
      <p:pic>
        <p:nvPicPr>
          <p:cNvPr id="8" name="Picture 7" descr="bold50.gif"/>
          <p:cNvPicPr>
            <a:picLocks noChangeAspect="1"/>
          </p:cNvPicPr>
          <p:nvPr/>
        </p:nvPicPr>
        <p:blipFill>
          <a:blip r:embed="rId3" cstate="print"/>
          <a:stretch>
            <a:fillRect/>
          </a:stretch>
        </p:blipFill>
        <p:spPr>
          <a:xfrm>
            <a:off x="9249367" y="5853112"/>
            <a:ext cx="571500" cy="742950"/>
          </a:xfrm>
          <a:prstGeom prst="rect">
            <a:avLst/>
          </a:prstGeom>
        </p:spPr>
      </p:pic>
    </p:spTree>
    <p:extLst>
      <p:ext uri="{BB962C8B-B14F-4D97-AF65-F5344CB8AC3E}">
        <p14:creationId xmlns:p14="http://schemas.microsoft.com/office/powerpoint/2010/main" val="5115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704" y="98853"/>
            <a:ext cx="8365258" cy="6148518"/>
          </a:xfrm>
          <a:prstGeom prst="rect">
            <a:avLst/>
          </a:prstGeom>
        </p:spPr>
      </p:pic>
    </p:spTree>
    <p:extLst>
      <p:ext uri="{BB962C8B-B14F-4D97-AF65-F5344CB8AC3E}">
        <p14:creationId xmlns:p14="http://schemas.microsoft.com/office/powerpoint/2010/main" val="3845123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985" y="230660"/>
            <a:ext cx="8307950" cy="5988908"/>
          </a:xfrm>
          <a:prstGeom prst="rect">
            <a:avLst/>
          </a:prstGeom>
        </p:spPr>
      </p:pic>
    </p:spTree>
    <p:extLst>
      <p:ext uri="{BB962C8B-B14F-4D97-AF65-F5344CB8AC3E}">
        <p14:creationId xmlns:p14="http://schemas.microsoft.com/office/powerpoint/2010/main" val="1422233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405" r="13568"/>
          <a:stretch/>
        </p:blipFill>
        <p:spPr>
          <a:xfrm>
            <a:off x="1062681" y="580407"/>
            <a:ext cx="7414055" cy="5633650"/>
          </a:xfrm>
          <a:prstGeom prst="rect">
            <a:avLst/>
          </a:prstGeom>
        </p:spPr>
      </p:pic>
      <p:sp>
        <p:nvSpPr>
          <p:cNvPr id="2" name="Rectangle 1"/>
          <p:cNvSpPr/>
          <p:nvPr/>
        </p:nvSpPr>
        <p:spPr>
          <a:xfrm>
            <a:off x="3945925" y="572169"/>
            <a:ext cx="2042984" cy="197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505085" y="49427"/>
            <a:ext cx="6389986" cy="6627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smtClean="0">
                <a:latin typeface="+mn-lt"/>
              </a:rPr>
              <a:t>Food Insecurity Rates</a:t>
            </a:r>
            <a:endParaRPr lang="en-US" sz="5400" dirty="0">
              <a:latin typeface="+mn-lt"/>
            </a:endParaRPr>
          </a:p>
        </p:txBody>
      </p:sp>
    </p:spTree>
    <p:extLst>
      <p:ext uri="{BB962C8B-B14F-4D97-AF65-F5344CB8AC3E}">
        <p14:creationId xmlns:p14="http://schemas.microsoft.com/office/powerpoint/2010/main" val="1372812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8607"/>
            <a:ext cx="7886700" cy="1325563"/>
          </a:xfrm>
        </p:spPr>
        <p:txBody>
          <a:bodyPr>
            <a:normAutofit/>
          </a:bodyPr>
          <a:lstStyle/>
          <a:p>
            <a:r>
              <a:rPr lang="en-US" sz="5400" dirty="0">
                <a:latin typeface="+mn-lt"/>
              </a:rPr>
              <a:t>Key Objectives</a:t>
            </a:r>
          </a:p>
        </p:txBody>
      </p:sp>
      <p:sp>
        <p:nvSpPr>
          <p:cNvPr id="3" name="Content Placeholder 2"/>
          <p:cNvSpPr>
            <a:spLocks noGrp="1"/>
          </p:cNvSpPr>
          <p:nvPr>
            <p:ph idx="1"/>
          </p:nvPr>
        </p:nvSpPr>
        <p:spPr>
          <a:xfrm>
            <a:off x="628650" y="1534170"/>
            <a:ext cx="7886700" cy="4351338"/>
          </a:xfrm>
        </p:spPr>
        <p:txBody>
          <a:bodyPr>
            <a:normAutofit/>
          </a:bodyPr>
          <a:lstStyle/>
          <a:p>
            <a:r>
              <a:rPr lang="en-US" sz="2400" dirty="0"/>
              <a:t>Reduce childhood obesity</a:t>
            </a:r>
          </a:p>
          <a:p>
            <a:r>
              <a:rPr lang="en-US" sz="2400" dirty="0"/>
              <a:t>Ensure that interventions do not cause harm over other dimensions</a:t>
            </a:r>
          </a:p>
        </p:txBody>
      </p:sp>
    </p:spTree>
    <p:extLst>
      <p:ext uri="{BB962C8B-B14F-4D97-AF65-F5344CB8AC3E}">
        <p14:creationId xmlns:p14="http://schemas.microsoft.com/office/powerpoint/2010/main" val="134850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0941"/>
            <a:ext cx="7886700" cy="1325563"/>
          </a:xfrm>
        </p:spPr>
        <p:txBody>
          <a:bodyPr>
            <a:normAutofit/>
          </a:bodyPr>
          <a:lstStyle/>
          <a:p>
            <a:r>
              <a:rPr lang="en-US" sz="5400" dirty="0">
                <a:latin typeface="+mn-lt"/>
              </a:rPr>
              <a:t>Soda Taxes</a:t>
            </a:r>
          </a:p>
        </p:txBody>
      </p:sp>
      <p:sp>
        <p:nvSpPr>
          <p:cNvPr id="3" name="Content Placeholder 2"/>
          <p:cNvSpPr>
            <a:spLocks noGrp="1"/>
          </p:cNvSpPr>
          <p:nvPr>
            <p:ph idx="1"/>
          </p:nvPr>
        </p:nvSpPr>
        <p:spPr>
          <a:xfrm>
            <a:off x="628650" y="1364304"/>
            <a:ext cx="7886700" cy="5061207"/>
          </a:xfrm>
        </p:spPr>
        <p:txBody>
          <a:bodyPr>
            <a:noAutofit/>
          </a:bodyPr>
          <a:lstStyle/>
          <a:p>
            <a:pPr>
              <a:lnSpc>
                <a:spcPts val="2000"/>
              </a:lnSpc>
            </a:pPr>
            <a:r>
              <a:rPr lang="en-US" sz="2400" dirty="0"/>
              <a:t>Do they lead to reductions in soda consumption?</a:t>
            </a:r>
          </a:p>
          <a:p>
            <a:pPr lvl="1">
              <a:lnSpc>
                <a:spcPts val="2000"/>
              </a:lnSpc>
            </a:pPr>
            <a:r>
              <a:rPr lang="en-US" sz="2000" dirty="0"/>
              <a:t>Yes</a:t>
            </a:r>
            <a:r>
              <a:rPr lang="en-US" sz="1800" dirty="0"/>
              <a:t> </a:t>
            </a:r>
          </a:p>
          <a:p>
            <a:pPr lvl="2">
              <a:lnSpc>
                <a:spcPts val="2000"/>
              </a:lnSpc>
            </a:pPr>
            <a:r>
              <a:rPr lang="en-US" sz="1600" dirty="0"/>
              <a:t>standard economic theory</a:t>
            </a:r>
          </a:p>
          <a:p>
            <a:pPr>
              <a:lnSpc>
                <a:spcPts val="2000"/>
              </a:lnSpc>
            </a:pPr>
            <a:r>
              <a:rPr lang="en-US" sz="2400" dirty="0"/>
              <a:t>Will they generate increased revenues for Oregon?</a:t>
            </a:r>
          </a:p>
          <a:p>
            <a:pPr lvl="1">
              <a:lnSpc>
                <a:spcPts val="2000"/>
              </a:lnSpc>
            </a:pPr>
            <a:r>
              <a:rPr lang="en-US" sz="2000" dirty="0"/>
              <a:t>Yes</a:t>
            </a:r>
            <a:r>
              <a:rPr lang="en-US" sz="1800" dirty="0"/>
              <a:t> </a:t>
            </a:r>
          </a:p>
          <a:p>
            <a:pPr lvl="2">
              <a:lnSpc>
                <a:spcPts val="2000"/>
              </a:lnSpc>
            </a:pPr>
            <a:r>
              <a:rPr lang="en-US" sz="1600" dirty="0"/>
              <a:t>standard economic theory</a:t>
            </a:r>
          </a:p>
          <a:p>
            <a:pPr>
              <a:lnSpc>
                <a:spcPts val="2000"/>
              </a:lnSpc>
            </a:pPr>
            <a:r>
              <a:rPr lang="en-US" sz="2400" dirty="0"/>
              <a:t>Do they lead to improvements in health?</a:t>
            </a:r>
          </a:p>
          <a:p>
            <a:pPr lvl="1">
              <a:lnSpc>
                <a:spcPts val="2000"/>
              </a:lnSpc>
            </a:pPr>
            <a:r>
              <a:rPr lang="en-US" sz="2000" dirty="0"/>
              <a:t>No evidence in support of this</a:t>
            </a:r>
          </a:p>
          <a:p>
            <a:pPr>
              <a:lnSpc>
                <a:spcPts val="2000"/>
              </a:lnSpc>
            </a:pPr>
            <a:r>
              <a:rPr lang="en-US" sz="2400" dirty="0"/>
              <a:t>Do they lead to reductions in obesity</a:t>
            </a:r>
          </a:p>
          <a:p>
            <a:pPr lvl="1">
              <a:lnSpc>
                <a:spcPts val="2000"/>
              </a:lnSpc>
            </a:pPr>
            <a:r>
              <a:rPr lang="en-US" sz="2000" dirty="0"/>
              <a:t>No</a:t>
            </a:r>
          </a:p>
          <a:p>
            <a:pPr lvl="2">
              <a:lnSpc>
                <a:spcPts val="2000"/>
              </a:lnSpc>
            </a:pPr>
            <a:r>
              <a:rPr lang="en-US" sz="1600" dirty="0"/>
              <a:t>e.g., Fletcher et al., 2010; Fletcher et al., 2014</a:t>
            </a:r>
          </a:p>
          <a:p>
            <a:pPr>
              <a:lnSpc>
                <a:spcPts val="2000"/>
              </a:lnSpc>
            </a:pPr>
            <a:r>
              <a:rPr lang="en-US" sz="2400" dirty="0"/>
              <a:t>Will they lead to increases in food insecurity?</a:t>
            </a:r>
          </a:p>
          <a:p>
            <a:pPr lvl="1">
              <a:lnSpc>
                <a:spcPts val="2000"/>
              </a:lnSpc>
            </a:pPr>
            <a:r>
              <a:rPr lang="en-US" sz="2000" dirty="0"/>
              <a:t>Yes</a:t>
            </a:r>
          </a:p>
          <a:p>
            <a:pPr lvl="2">
              <a:lnSpc>
                <a:spcPts val="2000"/>
              </a:lnSpc>
            </a:pPr>
            <a:r>
              <a:rPr lang="en-US" sz="1600" dirty="0"/>
              <a:t>e.g., Gregory et al., 2013; </a:t>
            </a:r>
            <a:r>
              <a:rPr lang="en-US" sz="1600" dirty="0" err="1"/>
              <a:t>Courtemance</a:t>
            </a:r>
            <a:r>
              <a:rPr lang="en-US" sz="1600" dirty="0"/>
              <a:t> et al., 2015</a:t>
            </a:r>
          </a:p>
          <a:p>
            <a:pPr lvl="1"/>
            <a:endParaRPr lang="en-US" sz="1600" dirty="0"/>
          </a:p>
        </p:txBody>
      </p:sp>
    </p:spTree>
    <p:extLst>
      <p:ext uri="{BB962C8B-B14F-4D97-AF65-F5344CB8AC3E}">
        <p14:creationId xmlns:p14="http://schemas.microsoft.com/office/powerpoint/2010/main" val="292365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4756"/>
            <a:ext cx="7900086" cy="1325563"/>
          </a:xfrm>
        </p:spPr>
        <p:txBody>
          <a:bodyPr>
            <a:noAutofit/>
          </a:bodyPr>
          <a:lstStyle/>
          <a:p>
            <a:r>
              <a:rPr lang="en-US" sz="5400" dirty="0">
                <a:latin typeface="+mn-lt"/>
              </a:rPr>
              <a:t>Supplemental Nutrition Assistance Program (SNAP)</a:t>
            </a:r>
          </a:p>
        </p:txBody>
      </p:sp>
      <p:sp>
        <p:nvSpPr>
          <p:cNvPr id="3" name="Content Placeholder 2"/>
          <p:cNvSpPr>
            <a:spLocks noGrp="1"/>
          </p:cNvSpPr>
          <p:nvPr>
            <p:ph idx="1"/>
          </p:nvPr>
        </p:nvSpPr>
        <p:spPr>
          <a:xfrm>
            <a:off x="628650" y="1816839"/>
            <a:ext cx="7886700" cy="4351338"/>
          </a:xfrm>
        </p:spPr>
        <p:txBody>
          <a:bodyPr>
            <a:normAutofit fontScale="62500" lnSpcReduction="20000"/>
          </a:bodyPr>
          <a:lstStyle/>
          <a:p>
            <a:r>
              <a:rPr lang="en-US" sz="3400" dirty="0"/>
              <a:t>Primary goal is to alleviate hunger</a:t>
            </a:r>
          </a:p>
          <a:p>
            <a:r>
              <a:rPr lang="en-US" sz="3400" dirty="0"/>
              <a:t>Benefit levels</a:t>
            </a:r>
          </a:p>
          <a:p>
            <a:pPr lvl="1"/>
            <a:r>
              <a:rPr lang="en-US" sz="2900" dirty="0"/>
              <a:t>function of income and family size</a:t>
            </a:r>
          </a:p>
          <a:p>
            <a:pPr lvl="1"/>
            <a:r>
              <a:rPr lang="en-US" sz="2900" dirty="0"/>
              <a:t>maximum benefit level is $649 for a family of four</a:t>
            </a:r>
          </a:p>
          <a:p>
            <a:pPr lvl="1"/>
            <a:r>
              <a:rPr lang="en-US" sz="2900" dirty="0"/>
              <a:t>average benefit level is about $300 for a family of four</a:t>
            </a:r>
          </a:p>
          <a:p>
            <a:r>
              <a:rPr lang="en-US" sz="3400" dirty="0"/>
              <a:t>Size of program</a:t>
            </a:r>
          </a:p>
          <a:p>
            <a:pPr lvl="1"/>
            <a:r>
              <a:rPr lang="en-US" sz="2900" dirty="0"/>
              <a:t>serves almost 45 million persons</a:t>
            </a:r>
          </a:p>
          <a:p>
            <a:pPr lvl="1"/>
            <a:r>
              <a:rPr lang="en-US" sz="2900" dirty="0"/>
              <a:t>total cost is about $80 billion per year</a:t>
            </a:r>
          </a:p>
          <a:p>
            <a:r>
              <a:rPr lang="en-US" sz="3400" dirty="0"/>
              <a:t>Eligibility criteria</a:t>
            </a:r>
          </a:p>
          <a:p>
            <a:pPr lvl="1"/>
            <a:r>
              <a:rPr lang="en-US" sz="2900" dirty="0"/>
              <a:t>gross income test </a:t>
            </a:r>
          </a:p>
          <a:p>
            <a:pPr lvl="2"/>
            <a:r>
              <a:rPr lang="en-US" sz="2200" dirty="0"/>
              <a:t>income less than 185% of the poverty line in Oregon – $3,738 for a family of four</a:t>
            </a:r>
            <a:endParaRPr lang="en-US" sz="1900" dirty="0"/>
          </a:p>
          <a:p>
            <a:pPr lvl="1"/>
            <a:r>
              <a:rPr lang="en-US" sz="2900" dirty="0"/>
              <a:t>net income test</a:t>
            </a:r>
          </a:p>
          <a:p>
            <a:pPr lvl="2"/>
            <a:r>
              <a:rPr lang="en-US" sz="2200" dirty="0"/>
              <a:t>income less than the poverty line (after deductions) - $2,021 for a family of four </a:t>
            </a:r>
          </a:p>
          <a:p>
            <a:pPr lvl="1"/>
            <a:r>
              <a:rPr lang="en-US" sz="2900" dirty="0"/>
              <a:t>asset test</a:t>
            </a:r>
          </a:p>
          <a:p>
            <a:pPr lvl="2"/>
            <a:r>
              <a:rPr lang="en-US" sz="2200" dirty="0"/>
              <a:t>not binding in Oregon</a:t>
            </a:r>
          </a:p>
          <a:p>
            <a:endParaRPr lang="en-US" dirty="0"/>
          </a:p>
        </p:txBody>
      </p:sp>
    </p:spTree>
    <p:extLst>
      <p:ext uri="{BB962C8B-B14F-4D97-AF65-F5344CB8AC3E}">
        <p14:creationId xmlns:p14="http://schemas.microsoft.com/office/powerpoint/2010/main" val="133124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368"/>
            <a:ext cx="7886700" cy="1325563"/>
          </a:xfrm>
        </p:spPr>
        <p:txBody>
          <a:bodyPr>
            <a:normAutofit/>
          </a:bodyPr>
          <a:lstStyle/>
          <a:p>
            <a:r>
              <a:rPr lang="en-US" sz="5400" dirty="0">
                <a:latin typeface="+mn-lt"/>
              </a:rPr>
              <a:t>SNAP and Obesity</a:t>
            </a:r>
          </a:p>
        </p:txBody>
      </p:sp>
      <p:sp>
        <p:nvSpPr>
          <p:cNvPr id="3" name="Content Placeholder 2"/>
          <p:cNvSpPr>
            <a:spLocks noGrp="1"/>
          </p:cNvSpPr>
          <p:nvPr>
            <p:ph idx="1"/>
          </p:nvPr>
        </p:nvSpPr>
        <p:spPr>
          <a:xfrm>
            <a:off x="628650" y="1438446"/>
            <a:ext cx="7886700" cy="4351338"/>
          </a:xfrm>
        </p:spPr>
        <p:txBody>
          <a:bodyPr>
            <a:noAutofit/>
          </a:bodyPr>
          <a:lstStyle/>
          <a:p>
            <a:r>
              <a:rPr lang="en-US" sz="2400" dirty="0"/>
              <a:t>Majority of evidence is that, in comparison to SNAP eligible children, SNAP recipients are either</a:t>
            </a:r>
          </a:p>
          <a:p>
            <a:pPr lvl="1"/>
            <a:r>
              <a:rPr lang="en-US" sz="2000" dirty="0"/>
              <a:t>no more likely to be obese</a:t>
            </a:r>
          </a:p>
          <a:p>
            <a:pPr lvl="1"/>
            <a:r>
              <a:rPr lang="en-US" sz="2000" dirty="0"/>
              <a:t>less likely to be obese</a:t>
            </a:r>
          </a:p>
          <a:p>
            <a:pPr lvl="2"/>
            <a:r>
              <a:rPr lang="en-US" sz="1800" dirty="0"/>
              <a:t>for review, see Gundersen, 2015</a:t>
            </a:r>
          </a:p>
          <a:p>
            <a:r>
              <a:rPr lang="en-US" sz="2400" dirty="0"/>
              <a:t>Recent evidence shows that higher SNAP benefits are associated with lower probabilities of obesity</a:t>
            </a:r>
          </a:p>
          <a:p>
            <a:pPr lvl="2"/>
            <a:r>
              <a:rPr lang="en-US" dirty="0" err="1"/>
              <a:t>Almada</a:t>
            </a:r>
            <a:r>
              <a:rPr lang="en-US" dirty="0"/>
              <a:t> and Tchernis, 2015</a:t>
            </a:r>
          </a:p>
          <a:p>
            <a:endParaRPr lang="en-US" sz="3600" dirty="0"/>
          </a:p>
        </p:txBody>
      </p:sp>
    </p:spTree>
    <p:extLst>
      <p:ext uri="{BB962C8B-B14F-4D97-AF65-F5344CB8AC3E}">
        <p14:creationId xmlns:p14="http://schemas.microsoft.com/office/powerpoint/2010/main" val="3379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915400" cy="1470025"/>
          </a:xfrm>
          <a:noFill/>
        </p:spPr>
        <p:txBody>
          <a:bodyPr>
            <a:normAutofit fontScale="90000"/>
          </a:bodyPr>
          <a:lstStyle/>
          <a:p>
            <a:r>
              <a:rPr lang="en-US" sz="3600" dirty="0" smtClean="0"/>
              <a:t>School-Based Approaches to Obesity Prevention</a:t>
            </a:r>
            <a:br>
              <a:rPr lang="en-US" sz="3600" dirty="0" smtClean="0"/>
            </a:br>
            <a:r>
              <a:rPr lang="en-US" sz="3600" i="1" dirty="0" smtClean="0"/>
              <a:t>Is Oregon Ahead of the Curve?</a:t>
            </a:r>
            <a:endParaRPr lang="en-US" sz="3600" i="1" dirty="0"/>
          </a:p>
        </p:txBody>
      </p:sp>
      <p:sp>
        <p:nvSpPr>
          <p:cNvPr id="3" name="Subtitle 2"/>
          <p:cNvSpPr>
            <a:spLocks noGrp="1"/>
          </p:cNvSpPr>
          <p:nvPr>
            <p:ph type="subTitle" idx="1"/>
          </p:nvPr>
        </p:nvSpPr>
        <p:spPr>
          <a:xfrm>
            <a:off x="0" y="1755775"/>
            <a:ext cx="9144000" cy="835025"/>
          </a:xfrm>
          <a:solidFill>
            <a:srgbClr val="D85A1A"/>
          </a:solidFill>
        </p:spPr>
        <p:txBody>
          <a:bodyPr>
            <a:normAutofit fontScale="85000" lnSpcReduction="20000"/>
          </a:bodyPr>
          <a:lstStyle/>
          <a:p>
            <a:pPr>
              <a:spcBef>
                <a:spcPts val="0"/>
              </a:spcBef>
            </a:pPr>
            <a:r>
              <a:rPr lang="en-US" sz="2400" b="1" dirty="0" smtClean="0">
                <a:solidFill>
                  <a:schemeClr val="bg1">
                    <a:lumMod val="85000"/>
                  </a:schemeClr>
                </a:solidFill>
              </a:rPr>
              <a:t>Kathy Gunter, PhD, FACSM</a:t>
            </a:r>
          </a:p>
          <a:p>
            <a:pPr>
              <a:spcBef>
                <a:spcPts val="0"/>
              </a:spcBef>
            </a:pPr>
            <a:r>
              <a:rPr lang="en-US" sz="2400" dirty="0" smtClean="0">
                <a:solidFill>
                  <a:schemeClr val="bg1">
                    <a:lumMod val="95000"/>
                  </a:schemeClr>
                </a:solidFill>
              </a:rPr>
              <a:t>Associate Professor</a:t>
            </a:r>
          </a:p>
          <a:p>
            <a:pPr>
              <a:spcBef>
                <a:spcPts val="0"/>
              </a:spcBef>
            </a:pPr>
            <a:r>
              <a:rPr lang="en-US" sz="2400" dirty="0" smtClean="0">
                <a:solidFill>
                  <a:schemeClr val="bg1"/>
                </a:solidFill>
              </a:rPr>
              <a:t>College of Public Health and Human Sciences, Oregon State University</a:t>
            </a:r>
          </a:p>
        </p:txBody>
      </p:sp>
      <p:pic>
        <p:nvPicPr>
          <p:cNvPr id="4" name="Picture 3" descr="Screen Shot 2016-04-13 at 11.48.16 AM.pn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9128"/>
          <a:stretch/>
        </p:blipFill>
        <p:spPr>
          <a:xfrm>
            <a:off x="504927" y="2597685"/>
            <a:ext cx="8292897" cy="3971813"/>
          </a:xfrm>
          <a:prstGeom prst="rect">
            <a:avLst/>
          </a:prstGeom>
        </p:spPr>
      </p:pic>
    </p:spTree>
    <p:extLst>
      <p:ext uri="{BB962C8B-B14F-4D97-AF65-F5344CB8AC3E}">
        <p14:creationId xmlns:p14="http://schemas.microsoft.com/office/powerpoint/2010/main" val="1982369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latin typeface="+mn-lt"/>
              </a:rPr>
              <a:t>Restrictions on SNAP Purchases</a:t>
            </a:r>
          </a:p>
        </p:txBody>
      </p:sp>
      <p:sp>
        <p:nvSpPr>
          <p:cNvPr id="3" name="Content Placeholder 2"/>
          <p:cNvSpPr>
            <a:spLocks noGrp="1"/>
          </p:cNvSpPr>
          <p:nvPr>
            <p:ph idx="1"/>
          </p:nvPr>
        </p:nvSpPr>
        <p:spPr/>
        <p:txBody>
          <a:bodyPr>
            <a:normAutofit/>
          </a:bodyPr>
          <a:lstStyle/>
          <a:p>
            <a:r>
              <a:rPr lang="en-US" sz="2400" dirty="0"/>
              <a:t>Will this lead to increases in obesity among children?</a:t>
            </a:r>
          </a:p>
          <a:p>
            <a:pPr lvl="1"/>
            <a:r>
              <a:rPr lang="en-US" sz="2000" dirty="0"/>
              <a:t>Maybe</a:t>
            </a:r>
          </a:p>
          <a:p>
            <a:r>
              <a:rPr lang="en-US" sz="2400" dirty="0"/>
              <a:t>Will this lead to increases in food insecurity?</a:t>
            </a:r>
          </a:p>
          <a:p>
            <a:pPr lvl="1"/>
            <a:r>
              <a:rPr lang="en-US" sz="2000" dirty="0"/>
              <a:t>Yes</a:t>
            </a:r>
            <a:endParaRPr lang="en-US" sz="3200" dirty="0"/>
          </a:p>
          <a:p>
            <a:pPr lvl="2"/>
            <a:r>
              <a:rPr lang="en-US" dirty="0"/>
              <a:t>Declines in SNAP participation</a:t>
            </a:r>
          </a:p>
          <a:p>
            <a:pPr lvl="3"/>
            <a:r>
              <a:rPr lang="en-US" sz="2000" dirty="0"/>
              <a:t>Stigma</a:t>
            </a:r>
            <a:endParaRPr lang="en-US" sz="2400" dirty="0"/>
          </a:p>
          <a:p>
            <a:pPr lvl="3"/>
            <a:r>
              <a:rPr lang="en-US" sz="2000" dirty="0"/>
              <a:t>Transactions costs</a:t>
            </a:r>
          </a:p>
          <a:p>
            <a:pPr lvl="4"/>
            <a:r>
              <a:rPr lang="en-US" sz="1600" dirty="0"/>
              <a:t>for review, see Gundersen, 2015</a:t>
            </a:r>
          </a:p>
          <a:p>
            <a:pPr lvl="2"/>
            <a:r>
              <a:rPr lang="en-US" dirty="0"/>
              <a:t>Increases in food prices</a:t>
            </a:r>
          </a:p>
        </p:txBody>
      </p:sp>
    </p:spTree>
    <p:extLst>
      <p:ext uri="{BB962C8B-B14F-4D97-AF65-F5344CB8AC3E}">
        <p14:creationId xmlns:p14="http://schemas.microsoft.com/office/powerpoint/2010/main" val="386824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238485" cy="1325563"/>
          </a:xfrm>
        </p:spPr>
        <p:txBody>
          <a:bodyPr>
            <a:noAutofit/>
          </a:bodyPr>
          <a:lstStyle/>
          <a:p>
            <a:r>
              <a:rPr lang="en-US" sz="5400" dirty="0">
                <a:latin typeface="+mn-lt"/>
              </a:rPr>
              <a:t>Better Approaches to SNAP and Obesity</a:t>
            </a:r>
          </a:p>
        </p:txBody>
      </p:sp>
      <p:sp>
        <p:nvSpPr>
          <p:cNvPr id="3" name="Content Placeholder 2"/>
          <p:cNvSpPr>
            <a:spLocks noGrp="1"/>
          </p:cNvSpPr>
          <p:nvPr>
            <p:ph idx="1"/>
          </p:nvPr>
        </p:nvSpPr>
        <p:spPr/>
        <p:txBody>
          <a:bodyPr>
            <a:normAutofit/>
          </a:bodyPr>
          <a:lstStyle/>
          <a:p>
            <a:r>
              <a:rPr lang="en-US" sz="2400" dirty="0"/>
              <a:t>Resist block granting</a:t>
            </a:r>
          </a:p>
          <a:p>
            <a:pPr lvl="1"/>
            <a:r>
              <a:rPr lang="en-US" sz="2000" dirty="0"/>
              <a:t>Would sharply restrict SNAP’s ability to work as a safety net</a:t>
            </a:r>
          </a:p>
          <a:p>
            <a:r>
              <a:rPr lang="en-US" sz="2400" dirty="0"/>
              <a:t>Encourage increased participation rates</a:t>
            </a:r>
          </a:p>
          <a:p>
            <a:pPr lvl="2"/>
            <a:r>
              <a:rPr lang="en-US" dirty="0"/>
              <a:t>Albeit, already high in Oregon</a:t>
            </a:r>
          </a:p>
          <a:p>
            <a:pPr lvl="1"/>
            <a:r>
              <a:rPr lang="en-US" dirty="0"/>
              <a:t>Recognize benefits over multiple dimensions</a:t>
            </a:r>
          </a:p>
          <a:p>
            <a:r>
              <a:rPr lang="en-US" sz="2400" dirty="0"/>
              <a:t>Support even higher benefit levels</a:t>
            </a:r>
          </a:p>
          <a:p>
            <a:pPr lvl="1"/>
            <a:r>
              <a:rPr lang="en-US" sz="2000" dirty="0"/>
              <a:t>Recognize benefits over multiple dimensions</a:t>
            </a:r>
          </a:p>
        </p:txBody>
      </p:sp>
    </p:spTree>
    <p:extLst>
      <p:ext uri="{BB962C8B-B14F-4D97-AF65-F5344CB8AC3E}">
        <p14:creationId xmlns:p14="http://schemas.microsoft.com/office/powerpoint/2010/main" val="162899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1562"/>
            <a:ext cx="8229600" cy="1143000"/>
          </a:xfrm>
        </p:spPr>
        <p:txBody>
          <a:bodyPr/>
          <a:lstStyle/>
          <a:p>
            <a:r>
              <a:rPr lang="en-US" b="1" dirty="0" smtClean="0">
                <a:latin typeface="Cambria" charset="0"/>
                <a:ea typeface="Cambria" charset="0"/>
                <a:cs typeface="Cambria" charset="0"/>
              </a:rPr>
              <a:t>Thank you.</a:t>
            </a:r>
            <a:endParaRPr lang="en-US" b="1" dirty="0">
              <a:latin typeface="Cambria" charset="0"/>
              <a:ea typeface="Cambria" charset="0"/>
              <a:cs typeface="Cambria"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13 at 12.53.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355" y="1615766"/>
            <a:ext cx="6453237" cy="4529250"/>
          </a:xfrm>
          <a:prstGeom prst="rect">
            <a:avLst/>
          </a:prstGeom>
        </p:spPr>
      </p:pic>
      <p:sp>
        <p:nvSpPr>
          <p:cNvPr id="2" name="Title 1"/>
          <p:cNvSpPr>
            <a:spLocks noGrp="1"/>
          </p:cNvSpPr>
          <p:nvPr>
            <p:ph type="title"/>
          </p:nvPr>
        </p:nvSpPr>
        <p:spPr>
          <a:xfrm>
            <a:off x="345026" y="274638"/>
            <a:ext cx="8453948" cy="1249362"/>
          </a:xfrm>
          <a:noFill/>
        </p:spPr>
        <p:txBody>
          <a:bodyPr>
            <a:normAutofit fontScale="90000"/>
          </a:bodyPr>
          <a:lstStyle/>
          <a:p>
            <a:r>
              <a:rPr lang="en-US" dirty="0" smtClean="0"/>
              <a:t>Obesity Prevalence </a:t>
            </a:r>
            <a:r>
              <a:rPr lang="en-US" dirty="0"/>
              <a:t>of </a:t>
            </a:r>
            <a:r>
              <a:rPr lang="en-US" dirty="0" smtClean="0"/>
              <a:t>U.S. Youth </a:t>
            </a:r>
            <a:br>
              <a:rPr lang="en-US" dirty="0" smtClean="0"/>
            </a:br>
            <a:r>
              <a:rPr lang="en-US" dirty="0" smtClean="0"/>
              <a:t>by age (2-19 yrs.) and sex</a:t>
            </a:r>
            <a:endParaRPr lang="en-US" dirty="0"/>
          </a:p>
        </p:txBody>
      </p:sp>
      <p:sp>
        <p:nvSpPr>
          <p:cNvPr id="4" name="TextBox 3"/>
          <p:cNvSpPr txBox="1"/>
          <p:nvPr/>
        </p:nvSpPr>
        <p:spPr>
          <a:xfrm>
            <a:off x="4505865" y="6225864"/>
            <a:ext cx="4572000" cy="584776"/>
          </a:xfrm>
          <a:prstGeom prst="rect">
            <a:avLst/>
          </a:prstGeom>
          <a:noFill/>
        </p:spPr>
        <p:txBody>
          <a:bodyPr wrap="square" rtlCol="0">
            <a:spAutoFit/>
          </a:bodyPr>
          <a:lstStyle/>
          <a:p>
            <a:pPr algn="ctr"/>
            <a:r>
              <a:rPr lang="en-US" sz="1600" i="1" dirty="0" smtClean="0"/>
              <a:t>Ogden et al, 2015; SOURCE: CDC/NCHS, National Health and Nutrition Examination Survey, </a:t>
            </a:r>
            <a:r>
              <a:rPr lang="en-US" sz="1600" b="1" i="1" dirty="0" smtClean="0"/>
              <a:t>2011-2014</a:t>
            </a:r>
            <a:endParaRPr lang="en-US" sz="1600" b="1" i="1" dirty="0"/>
          </a:p>
        </p:txBody>
      </p:sp>
    </p:spTree>
    <p:extLst>
      <p:ext uri="{BB962C8B-B14F-4D97-AF65-F5344CB8AC3E}">
        <p14:creationId xmlns:p14="http://schemas.microsoft.com/office/powerpoint/2010/main" val="52722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Obesity Prevalence in Oregon:</a:t>
            </a:r>
            <a:br>
              <a:rPr lang="en-US" dirty="0" smtClean="0"/>
            </a:br>
            <a:r>
              <a:rPr lang="en-US" sz="3100" i="1" dirty="0" smtClean="0"/>
              <a:t>Rural Elementary Students (N=2006); Spring 2013</a:t>
            </a:r>
            <a:endParaRPr lang="en-US" sz="310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1871132"/>
              </p:ext>
            </p:extLst>
          </p:nvPr>
        </p:nvGraphicFramePr>
        <p:xfrm>
          <a:off x="228600" y="1514589"/>
          <a:ext cx="8686800" cy="48750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08157" y="5599276"/>
            <a:ext cx="299631"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5067728" y="5599276"/>
            <a:ext cx="299631" cy="369332"/>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6104620" y="5599276"/>
            <a:ext cx="299631" cy="369332"/>
          </a:xfrm>
          <a:prstGeom prst="rect">
            <a:avLst/>
          </a:prstGeom>
          <a:noFill/>
        </p:spPr>
        <p:txBody>
          <a:bodyPr wrap="none" rtlCol="0">
            <a:spAutoFit/>
          </a:bodyPr>
          <a:lstStyle/>
          <a:p>
            <a:r>
              <a:rPr lang="en-US" dirty="0" smtClean="0"/>
              <a:t>*</a:t>
            </a:r>
            <a:endParaRPr lang="en-US" dirty="0"/>
          </a:p>
        </p:txBody>
      </p:sp>
      <p:sp>
        <p:nvSpPr>
          <p:cNvPr id="10" name="TextBox 9"/>
          <p:cNvSpPr txBox="1"/>
          <p:nvPr/>
        </p:nvSpPr>
        <p:spPr>
          <a:xfrm>
            <a:off x="7141511" y="5599276"/>
            <a:ext cx="299631" cy="369332"/>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8167063" y="5599276"/>
            <a:ext cx="299631"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1" y="6486607"/>
            <a:ext cx="9144000" cy="369332"/>
          </a:xfrm>
          <a:prstGeom prst="rect">
            <a:avLst/>
          </a:prstGeom>
          <a:solidFill>
            <a:schemeClr val="tx1"/>
          </a:solidFill>
        </p:spPr>
        <p:txBody>
          <a:bodyPr wrap="square" rtlCol="0">
            <a:spAutoFit/>
          </a:bodyPr>
          <a:lstStyle/>
          <a:p>
            <a:pPr algn="ctr"/>
            <a:r>
              <a:rPr lang="en-US" i="1" dirty="0" smtClean="0">
                <a:solidFill>
                  <a:schemeClr val="bg1"/>
                </a:solidFill>
              </a:rPr>
              <a:t>*Grades 2 through 6 had significantly higher </a:t>
            </a:r>
            <a:r>
              <a:rPr lang="en-US" i="1" dirty="0">
                <a:solidFill>
                  <a:schemeClr val="bg1"/>
                </a:solidFill>
              </a:rPr>
              <a:t>o</a:t>
            </a:r>
            <a:r>
              <a:rPr lang="en-US" i="1" dirty="0" smtClean="0">
                <a:solidFill>
                  <a:schemeClr val="bg1"/>
                </a:solidFill>
              </a:rPr>
              <a:t>besity prevalence compared to grade K; P&lt;0.05</a:t>
            </a:r>
            <a:endParaRPr lang="en-US" i="1" dirty="0">
              <a:solidFill>
                <a:schemeClr val="bg1"/>
              </a:solidFill>
            </a:endParaRPr>
          </a:p>
        </p:txBody>
      </p:sp>
      <p:sp>
        <p:nvSpPr>
          <p:cNvPr id="2" name="TextBox 1"/>
          <p:cNvSpPr txBox="1"/>
          <p:nvPr/>
        </p:nvSpPr>
        <p:spPr>
          <a:xfrm>
            <a:off x="6869430" y="6195060"/>
            <a:ext cx="1996957" cy="369332"/>
          </a:xfrm>
          <a:prstGeom prst="rect">
            <a:avLst/>
          </a:prstGeom>
          <a:noFill/>
        </p:spPr>
        <p:txBody>
          <a:bodyPr wrap="none" rtlCol="0">
            <a:spAutoFit/>
          </a:bodyPr>
          <a:lstStyle/>
          <a:p>
            <a:r>
              <a:rPr lang="en-US" dirty="0" smtClean="0"/>
              <a:t>Gunter et. </a:t>
            </a:r>
            <a:r>
              <a:rPr lang="en-US" dirty="0"/>
              <a:t>a</a:t>
            </a:r>
            <a:r>
              <a:rPr lang="en-US" dirty="0" smtClean="0"/>
              <a:t>l., 2015</a:t>
            </a:r>
            <a:endParaRPr lang="en-US" dirty="0"/>
          </a:p>
        </p:txBody>
      </p:sp>
    </p:spTree>
    <p:extLst>
      <p:ext uri="{BB962C8B-B14F-4D97-AF65-F5344CB8AC3E}">
        <p14:creationId xmlns:p14="http://schemas.microsoft.com/office/powerpoint/2010/main" val="565385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pPr algn="ctr"/>
            <a:r>
              <a:rPr lang="en-US" sz="4000" dirty="0" smtClean="0"/>
              <a:t>Childhood Obesity: Focus on Schools</a:t>
            </a:r>
            <a:endParaRPr lang="en-US" sz="4000" dirty="0"/>
          </a:p>
        </p:txBody>
      </p:sp>
      <p:grpSp>
        <p:nvGrpSpPr>
          <p:cNvPr id="13" name="Group 12"/>
          <p:cNvGrpSpPr/>
          <p:nvPr/>
        </p:nvGrpSpPr>
        <p:grpSpPr>
          <a:xfrm>
            <a:off x="760337" y="1944418"/>
            <a:ext cx="7620000" cy="3733800"/>
            <a:chOff x="760337" y="2061210"/>
            <a:chExt cx="7620000" cy="3733800"/>
          </a:xfrm>
        </p:grpSpPr>
        <p:grpSp>
          <p:nvGrpSpPr>
            <p:cNvPr id="5" name="Group 4"/>
            <p:cNvGrpSpPr/>
            <p:nvPr/>
          </p:nvGrpSpPr>
          <p:grpSpPr>
            <a:xfrm>
              <a:off x="760337" y="2061210"/>
              <a:ext cx="7620000" cy="3733800"/>
              <a:chOff x="760337" y="2061210"/>
              <a:chExt cx="7620000" cy="373380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340" b="99320" l="0" r="100000">
                            <a14:foregroundMark x1="85833" y1="11224" x2="85833" y2="11224"/>
                            <a14:foregroundMark x1="87667" y1="28912" x2="87667" y2="28912"/>
                            <a14:foregroundMark x1="89500" y1="47619" x2="89500" y2="47619"/>
                            <a14:foregroundMark x1="90833" y1="69048" x2="90833" y2="69048"/>
                            <a14:foregroundMark x1="68500" y1="92517" x2="68500" y2="92517"/>
                            <a14:foregroundMark x1="31000" y1="92177" x2="31000" y2="92177"/>
                          </a14:backgroundRemoval>
                        </a14:imgEffect>
                      </a14:imgLayer>
                    </a14:imgProps>
                  </a:ext>
                </a:extLst>
              </a:blip>
              <a:stretch>
                <a:fillRect/>
              </a:stretch>
            </p:blipFill>
            <p:spPr>
              <a:xfrm>
                <a:off x="760337" y="2061210"/>
                <a:ext cx="7620000" cy="3733800"/>
              </a:xfrm>
              <a:prstGeom prst="rect">
                <a:avLst/>
              </a:prstGeom>
            </p:spPr>
          </p:pic>
          <p:sp>
            <p:nvSpPr>
              <p:cNvPr id="3" name="Left Brace 2"/>
              <p:cNvSpPr/>
              <p:nvPr/>
            </p:nvSpPr>
            <p:spPr>
              <a:xfrm rot="16200000">
                <a:off x="1153878" y="3526394"/>
                <a:ext cx="350359" cy="1108241"/>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Left Brace 6"/>
              <p:cNvSpPr/>
              <p:nvPr/>
            </p:nvSpPr>
            <p:spPr>
              <a:xfrm rot="16200000">
                <a:off x="3916421" y="3279979"/>
                <a:ext cx="385996" cy="2905055"/>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Left Brace 7"/>
              <p:cNvSpPr/>
              <p:nvPr/>
            </p:nvSpPr>
            <p:spPr>
              <a:xfrm rot="16200000">
                <a:off x="6920046" y="3844775"/>
                <a:ext cx="350362" cy="257022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TextBox 8"/>
            <p:cNvSpPr txBox="1"/>
            <p:nvPr/>
          </p:nvSpPr>
          <p:spPr>
            <a:xfrm>
              <a:off x="814065" y="4223451"/>
              <a:ext cx="1039918" cy="369332"/>
            </a:xfrm>
            <a:prstGeom prst="rect">
              <a:avLst/>
            </a:prstGeom>
            <a:noFill/>
          </p:spPr>
          <p:txBody>
            <a:bodyPr wrap="none" rtlCol="0">
              <a:spAutoFit/>
            </a:bodyPr>
            <a:lstStyle/>
            <a:p>
              <a:r>
                <a:rPr lang="en-US" dirty="0" smtClean="0"/>
                <a:t>60 min/d</a:t>
              </a:r>
              <a:endParaRPr lang="en-US" dirty="0"/>
            </a:p>
          </p:txBody>
        </p:sp>
        <p:sp>
          <p:nvSpPr>
            <p:cNvPr id="10" name="TextBox 9"/>
            <p:cNvSpPr txBox="1"/>
            <p:nvPr/>
          </p:nvSpPr>
          <p:spPr>
            <a:xfrm>
              <a:off x="3588578" y="4945660"/>
              <a:ext cx="1043976" cy="369332"/>
            </a:xfrm>
            <a:prstGeom prst="rect">
              <a:avLst/>
            </a:prstGeom>
            <a:noFill/>
          </p:spPr>
          <p:txBody>
            <a:bodyPr wrap="none" rtlCol="0">
              <a:spAutoFit/>
            </a:bodyPr>
            <a:lstStyle/>
            <a:p>
              <a:r>
                <a:rPr lang="en-US" dirty="0" smtClean="0"/>
                <a:t>6-7 </a:t>
              </a:r>
              <a:r>
                <a:rPr lang="en-US" dirty="0" err="1" smtClean="0"/>
                <a:t>hrs</a:t>
              </a:r>
              <a:r>
                <a:rPr lang="en-US" dirty="0" smtClean="0"/>
                <a:t>/d</a:t>
              </a:r>
              <a:endParaRPr lang="en-US" dirty="0"/>
            </a:p>
          </p:txBody>
        </p:sp>
        <p:sp>
          <p:nvSpPr>
            <p:cNvPr id="11" name="TextBox 10"/>
            <p:cNvSpPr txBox="1"/>
            <p:nvPr/>
          </p:nvSpPr>
          <p:spPr>
            <a:xfrm>
              <a:off x="6586803" y="5285794"/>
              <a:ext cx="1043976" cy="369332"/>
            </a:xfrm>
            <a:prstGeom prst="rect">
              <a:avLst/>
            </a:prstGeom>
            <a:noFill/>
          </p:spPr>
          <p:txBody>
            <a:bodyPr wrap="none" rtlCol="0">
              <a:spAutoFit/>
            </a:bodyPr>
            <a:lstStyle/>
            <a:p>
              <a:r>
                <a:rPr lang="en-US" dirty="0" smtClean="0"/>
                <a:t>2-3 </a:t>
              </a:r>
              <a:r>
                <a:rPr lang="en-US" dirty="0" err="1" smtClean="0"/>
                <a:t>hrs</a:t>
              </a:r>
              <a:r>
                <a:rPr lang="en-US" dirty="0" smtClean="0"/>
                <a:t>/d</a:t>
              </a:r>
              <a:endParaRPr lang="en-US" dirty="0"/>
            </a:p>
          </p:txBody>
        </p:sp>
      </p:grpSp>
      <p:sp>
        <p:nvSpPr>
          <p:cNvPr id="12" name="TextBox 11"/>
          <p:cNvSpPr txBox="1"/>
          <p:nvPr/>
        </p:nvSpPr>
        <p:spPr>
          <a:xfrm>
            <a:off x="4350581" y="6326528"/>
            <a:ext cx="4472443" cy="523220"/>
          </a:xfrm>
          <a:prstGeom prst="rect">
            <a:avLst/>
          </a:prstGeom>
          <a:noFill/>
        </p:spPr>
        <p:txBody>
          <a:bodyPr wrap="none" rtlCol="0">
            <a:spAutoFit/>
          </a:bodyPr>
          <a:lstStyle/>
          <a:p>
            <a:pPr algn="ctr"/>
            <a:r>
              <a:rPr lang="en-US" sz="1400" i="1" dirty="0" smtClean="0"/>
              <a:t>Institute of Medicine, Educating the Student Body. 2013</a:t>
            </a:r>
          </a:p>
          <a:p>
            <a:pPr algn="ctr"/>
            <a:r>
              <a:rPr lang="en-US" sz="1400" i="1" dirty="0" smtClean="0"/>
              <a:t>Beets, 2012. Reprinted with permission from Michael Beets.</a:t>
            </a:r>
            <a:endParaRPr lang="en-US" sz="1400" i="1" dirty="0"/>
          </a:p>
        </p:txBody>
      </p:sp>
    </p:spTree>
    <p:extLst>
      <p:ext uri="{BB962C8B-B14F-4D97-AF65-F5344CB8AC3E}">
        <p14:creationId xmlns:p14="http://schemas.microsoft.com/office/powerpoint/2010/main" val="775901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Activity Guidelines for Youth</a:t>
            </a:r>
            <a:endParaRPr lang="en-US" dirty="0"/>
          </a:p>
        </p:txBody>
      </p:sp>
      <p:sp>
        <p:nvSpPr>
          <p:cNvPr id="4" name="Content Placeholder 3"/>
          <p:cNvSpPr>
            <a:spLocks noGrp="1"/>
          </p:cNvSpPr>
          <p:nvPr>
            <p:ph sz="half" idx="1"/>
          </p:nvPr>
        </p:nvSpPr>
        <p:spPr>
          <a:xfrm>
            <a:off x="4505325" y="1600518"/>
            <a:ext cx="4444365" cy="5177472"/>
          </a:xfrm>
        </p:spPr>
        <p:txBody>
          <a:bodyPr>
            <a:normAutofit/>
          </a:bodyPr>
          <a:lstStyle/>
          <a:p>
            <a:r>
              <a:rPr lang="en-US" b="1" dirty="0" smtClean="0"/>
              <a:t>What is included in that 60 minutes?</a:t>
            </a:r>
          </a:p>
          <a:p>
            <a:pPr lvl="1">
              <a:lnSpc>
                <a:spcPct val="150000"/>
              </a:lnSpc>
            </a:pPr>
            <a:r>
              <a:rPr lang="en-US" b="1" dirty="0" smtClean="0"/>
              <a:t>Aerobic Activity</a:t>
            </a:r>
          </a:p>
          <a:p>
            <a:pPr lvl="2">
              <a:lnSpc>
                <a:spcPct val="150000"/>
              </a:lnSpc>
            </a:pPr>
            <a:r>
              <a:rPr lang="en-US" dirty="0" smtClean="0"/>
              <a:t>Mostly moderate</a:t>
            </a:r>
          </a:p>
          <a:p>
            <a:pPr lvl="2">
              <a:lnSpc>
                <a:spcPct val="150000"/>
              </a:lnSpc>
            </a:pPr>
            <a:r>
              <a:rPr lang="en-US" dirty="0" smtClean="0"/>
              <a:t>Vigorous on </a:t>
            </a:r>
            <a:r>
              <a:rPr lang="en-US" u="sng" dirty="0" smtClean="0"/>
              <a:t>&gt;</a:t>
            </a:r>
            <a:r>
              <a:rPr lang="en-US" dirty="0" smtClean="0"/>
              <a:t> 3 d/</a:t>
            </a:r>
            <a:r>
              <a:rPr lang="en-US" dirty="0" err="1" smtClean="0"/>
              <a:t>wk</a:t>
            </a:r>
            <a:endParaRPr lang="en-US" dirty="0" smtClean="0"/>
          </a:p>
          <a:p>
            <a:pPr lvl="1">
              <a:lnSpc>
                <a:spcPct val="150000"/>
              </a:lnSpc>
            </a:pPr>
            <a:r>
              <a:rPr lang="en-US" b="1" dirty="0" smtClean="0"/>
              <a:t>Muscle Strengthening</a:t>
            </a:r>
          </a:p>
          <a:p>
            <a:pPr lvl="2">
              <a:lnSpc>
                <a:spcPct val="150000"/>
              </a:lnSpc>
            </a:pPr>
            <a:r>
              <a:rPr lang="en-US" u="sng" dirty="0" smtClean="0"/>
              <a:t>&gt;</a:t>
            </a:r>
            <a:r>
              <a:rPr lang="en-US" dirty="0" smtClean="0"/>
              <a:t> </a:t>
            </a:r>
            <a:r>
              <a:rPr lang="en-US" dirty="0"/>
              <a:t>3 d/</a:t>
            </a:r>
            <a:r>
              <a:rPr lang="en-US" dirty="0" err="1"/>
              <a:t>wk</a:t>
            </a:r>
            <a:endParaRPr lang="en-US" dirty="0"/>
          </a:p>
          <a:p>
            <a:pPr lvl="1">
              <a:lnSpc>
                <a:spcPct val="150000"/>
              </a:lnSpc>
            </a:pPr>
            <a:r>
              <a:rPr lang="en-US" b="1" dirty="0" smtClean="0"/>
              <a:t>Bone Strengthening</a:t>
            </a:r>
          </a:p>
          <a:p>
            <a:pPr lvl="2">
              <a:lnSpc>
                <a:spcPct val="150000"/>
              </a:lnSpc>
            </a:pPr>
            <a:r>
              <a:rPr lang="en-US" u="sng" dirty="0" smtClean="0"/>
              <a:t>&gt;</a:t>
            </a:r>
            <a:r>
              <a:rPr lang="en-US" dirty="0" smtClean="0"/>
              <a:t> </a:t>
            </a:r>
            <a:r>
              <a:rPr lang="en-US" dirty="0"/>
              <a:t>3 </a:t>
            </a:r>
            <a:r>
              <a:rPr lang="en-US" dirty="0" smtClean="0"/>
              <a:t>d/</a:t>
            </a:r>
            <a:r>
              <a:rPr lang="en-US" dirty="0" err="1" smtClean="0"/>
              <a:t>wk</a:t>
            </a:r>
            <a:endParaRPr lang="en-US" dirty="0"/>
          </a:p>
        </p:txBody>
      </p:sp>
      <p:pic>
        <p:nvPicPr>
          <p:cNvPr id="8" name="Picture 7"/>
          <p:cNvPicPr>
            <a:picLocks noChangeAspect="1"/>
          </p:cNvPicPr>
          <p:nvPr/>
        </p:nvPicPr>
        <p:blipFill>
          <a:blip r:embed="rId3"/>
          <a:stretch>
            <a:fillRect/>
          </a:stretch>
        </p:blipFill>
        <p:spPr>
          <a:xfrm>
            <a:off x="557848" y="1959588"/>
            <a:ext cx="3863340" cy="3418884"/>
          </a:xfrm>
          <a:prstGeom prst="rect">
            <a:avLst/>
          </a:prstGeom>
        </p:spPr>
      </p:pic>
    </p:spTree>
    <p:extLst>
      <p:ext uri="{BB962C8B-B14F-4D97-AF65-F5344CB8AC3E}">
        <p14:creationId xmlns:p14="http://schemas.microsoft.com/office/powerpoint/2010/main" val="340361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to Regular Participation in Physical Activity at School</a:t>
            </a:r>
            <a:endParaRPr lang="en-US" dirty="0"/>
          </a:p>
        </p:txBody>
      </p:sp>
      <p:sp>
        <p:nvSpPr>
          <p:cNvPr id="3" name="Content Placeholder 2"/>
          <p:cNvSpPr>
            <a:spLocks noGrp="1"/>
          </p:cNvSpPr>
          <p:nvPr>
            <p:ph sz="half" idx="1"/>
          </p:nvPr>
        </p:nvSpPr>
        <p:spPr>
          <a:xfrm>
            <a:off x="348342" y="1970314"/>
            <a:ext cx="4669971" cy="4525963"/>
          </a:xfrm>
        </p:spPr>
        <p:txBody>
          <a:bodyPr>
            <a:normAutofit/>
          </a:bodyPr>
          <a:lstStyle/>
          <a:p>
            <a:r>
              <a:rPr lang="en-US" b="1" dirty="0" smtClean="0"/>
              <a:t>Health and Fitness</a:t>
            </a:r>
          </a:p>
          <a:p>
            <a:pPr lvl="1"/>
            <a:r>
              <a:rPr lang="en-US" dirty="0" smtClean="0"/>
              <a:t>Healthy weight</a:t>
            </a:r>
          </a:p>
          <a:p>
            <a:pPr lvl="1"/>
            <a:r>
              <a:rPr lang="en-US" dirty="0" smtClean="0"/>
              <a:t>Strong bones</a:t>
            </a:r>
          </a:p>
          <a:p>
            <a:pPr lvl="1"/>
            <a:r>
              <a:rPr lang="en-US" dirty="0" smtClean="0"/>
              <a:t>Decreased risk of developing obesity and related conditions such as diabetes and heart disease</a:t>
            </a:r>
          </a:p>
          <a:p>
            <a:pPr lvl="1"/>
            <a:r>
              <a:rPr lang="en-US" dirty="0" smtClean="0"/>
              <a:t>Reduced anxiety and depression and better mental health</a:t>
            </a:r>
          </a:p>
          <a:p>
            <a:pPr lvl="1"/>
            <a:endParaRPr lang="en-US" dirty="0"/>
          </a:p>
        </p:txBody>
      </p:sp>
      <p:sp>
        <p:nvSpPr>
          <p:cNvPr id="4" name="Content Placeholder 3"/>
          <p:cNvSpPr>
            <a:spLocks noGrp="1"/>
          </p:cNvSpPr>
          <p:nvPr>
            <p:ph sz="half" idx="2"/>
          </p:nvPr>
        </p:nvSpPr>
        <p:spPr>
          <a:xfrm>
            <a:off x="4680856" y="1970314"/>
            <a:ext cx="4234543" cy="4525963"/>
          </a:xfrm>
        </p:spPr>
        <p:txBody>
          <a:bodyPr>
            <a:normAutofit/>
          </a:bodyPr>
          <a:lstStyle/>
          <a:p>
            <a:r>
              <a:rPr lang="en-US" b="1" dirty="0" smtClean="0"/>
              <a:t>Academic Performance</a:t>
            </a:r>
          </a:p>
          <a:p>
            <a:pPr lvl="1"/>
            <a:r>
              <a:rPr lang="en-US" dirty="0" smtClean="0"/>
              <a:t>Higher </a:t>
            </a:r>
            <a:r>
              <a:rPr lang="en-US" dirty="0"/>
              <a:t>standardized test </a:t>
            </a:r>
            <a:r>
              <a:rPr lang="en-US" dirty="0" smtClean="0"/>
              <a:t>scores and grades</a:t>
            </a:r>
          </a:p>
          <a:p>
            <a:pPr lvl="1"/>
            <a:r>
              <a:rPr lang="en-US" dirty="0" smtClean="0"/>
              <a:t>Increased attention on academic tasks</a:t>
            </a:r>
          </a:p>
          <a:p>
            <a:pPr lvl="1"/>
            <a:r>
              <a:rPr lang="en-US" dirty="0" smtClean="0"/>
              <a:t>Improved recall and memory</a:t>
            </a:r>
          </a:p>
          <a:p>
            <a:pPr lvl="1"/>
            <a:r>
              <a:rPr lang="en-US" dirty="0" smtClean="0"/>
              <a:t>Reduced inappropriate behavior</a:t>
            </a:r>
            <a:endParaRPr lang="en-US" dirty="0"/>
          </a:p>
          <a:p>
            <a:pPr lvl="1"/>
            <a:endParaRPr lang="en-US" dirty="0" smtClean="0"/>
          </a:p>
        </p:txBody>
      </p:sp>
    </p:spTree>
    <p:extLst>
      <p:ext uri="{BB962C8B-B14F-4D97-AF65-F5344CB8AC3E}">
        <p14:creationId xmlns:p14="http://schemas.microsoft.com/office/powerpoint/2010/main" val="1605701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te-of-oregon-oran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685800"/>
            <a:ext cx="7121444" cy="5362496"/>
          </a:xfrm>
          <a:prstGeom prst="rect">
            <a:avLst/>
          </a:prstGeom>
        </p:spPr>
      </p:pic>
      <p:sp>
        <p:nvSpPr>
          <p:cNvPr id="6" name="Rectangle 5"/>
          <p:cNvSpPr/>
          <p:nvPr/>
        </p:nvSpPr>
        <p:spPr>
          <a:xfrm>
            <a:off x="2286000" y="2590800"/>
            <a:ext cx="4572000" cy="2308324"/>
          </a:xfrm>
          <a:prstGeom prst="rect">
            <a:avLst/>
          </a:prstGeom>
        </p:spPr>
        <p:txBody>
          <a:bodyPr>
            <a:spAutoFit/>
          </a:bodyPr>
          <a:lstStyle/>
          <a:p>
            <a:pPr algn="ctr"/>
            <a:r>
              <a:rPr lang="en-US" sz="3600" dirty="0">
                <a:solidFill>
                  <a:schemeClr val="bg1"/>
                </a:solidFill>
              </a:rPr>
              <a:t>How much PA do Oregon elementary students get during the school day?</a:t>
            </a:r>
          </a:p>
        </p:txBody>
      </p:sp>
    </p:spTree>
    <p:extLst>
      <p:ext uri="{BB962C8B-B14F-4D97-AF65-F5344CB8AC3E}">
        <p14:creationId xmlns:p14="http://schemas.microsoft.com/office/powerpoint/2010/main" val="3135925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Oregon Children’s PA at School</a:t>
            </a:r>
            <a:br>
              <a:rPr lang="en-US" dirty="0"/>
            </a:br>
            <a:r>
              <a:rPr lang="en-US" sz="2700" i="1" dirty="0">
                <a:solidFill>
                  <a:schemeClr val="tx1">
                    <a:lumMod val="50000"/>
                    <a:lumOff val="50000"/>
                  </a:schemeClr>
                </a:solidFill>
              </a:rPr>
              <a:t>Measured over a 6.5 Hour School </a:t>
            </a:r>
            <a:r>
              <a:rPr lang="en-US" sz="2700" i="1" dirty="0" smtClean="0">
                <a:solidFill>
                  <a:schemeClr val="tx1">
                    <a:lumMod val="50000"/>
                    <a:lumOff val="50000"/>
                  </a:schemeClr>
                </a:solidFill>
              </a:rPr>
              <a:t>Day, Fall 2013 </a:t>
            </a:r>
            <a:r>
              <a:rPr lang="en-US" sz="2700" i="1" dirty="0">
                <a:solidFill>
                  <a:schemeClr val="tx1">
                    <a:lumMod val="50000"/>
                    <a:lumOff val="50000"/>
                  </a:schemeClr>
                </a:solidFill>
              </a:rPr>
              <a:t>(</a:t>
            </a:r>
            <a:r>
              <a:rPr lang="en-US" sz="2700" i="1" dirty="0" smtClean="0">
                <a:solidFill>
                  <a:schemeClr val="tx1">
                    <a:lumMod val="50000"/>
                    <a:lumOff val="50000"/>
                  </a:schemeClr>
                </a:solidFill>
              </a:rPr>
              <a:t>N=1482)</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1411191"/>
              </p:ext>
            </p:extLst>
          </p:nvPr>
        </p:nvGraphicFramePr>
        <p:xfrm>
          <a:off x="257175" y="1543684"/>
          <a:ext cx="86296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257389"/>
            <a:ext cx="9143999" cy="584775"/>
          </a:xfrm>
          <a:prstGeom prst="rect">
            <a:avLst/>
          </a:prstGeom>
          <a:solidFill>
            <a:schemeClr val="bg1">
              <a:lumMod val="85000"/>
            </a:schemeClr>
          </a:solidFill>
        </p:spPr>
        <p:txBody>
          <a:bodyPr wrap="square" rtlCol="0">
            <a:spAutoFit/>
          </a:bodyPr>
          <a:lstStyle/>
          <a:p>
            <a:pPr algn="ctr"/>
            <a:r>
              <a:rPr lang="en-US" sz="1600" b="1" dirty="0" smtClean="0"/>
              <a:t>Total Activity </a:t>
            </a:r>
            <a:r>
              <a:rPr lang="en-US" sz="1600" dirty="0" smtClean="0"/>
              <a:t>= All measurable movement at school; </a:t>
            </a:r>
            <a:r>
              <a:rPr lang="en-US" sz="1600" b="1" dirty="0" smtClean="0"/>
              <a:t>MVPA</a:t>
            </a:r>
            <a:r>
              <a:rPr lang="en-US" sz="1600" dirty="0" smtClean="0"/>
              <a:t> = all activity of at least </a:t>
            </a:r>
            <a:r>
              <a:rPr lang="en-US" sz="1600" smtClean="0"/>
              <a:t>moderate intensity. </a:t>
            </a:r>
            <a:r>
              <a:rPr lang="en-US" sz="1600" dirty="0" smtClean="0"/>
              <a:t>Gunter et al., 2015.</a:t>
            </a:r>
            <a:endParaRPr lang="en-US" sz="1600" dirty="0"/>
          </a:p>
        </p:txBody>
      </p:sp>
      <p:grpSp>
        <p:nvGrpSpPr>
          <p:cNvPr id="13" name="Group 12"/>
          <p:cNvGrpSpPr/>
          <p:nvPr/>
        </p:nvGrpSpPr>
        <p:grpSpPr>
          <a:xfrm>
            <a:off x="1074420" y="1310430"/>
            <a:ext cx="7885246" cy="707886"/>
            <a:chOff x="1074420" y="1321860"/>
            <a:chExt cx="7885246" cy="707886"/>
          </a:xfrm>
        </p:grpSpPr>
        <p:cxnSp>
          <p:nvCxnSpPr>
            <p:cNvPr id="7" name="Straight Connector 6"/>
            <p:cNvCxnSpPr/>
            <p:nvPr/>
          </p:nvCxnSpPr>
          <p:spPr>
            <a:xfrm flipV="1">
              <a:off x="1074420" y="1737359"/>
              <a:ext cx="7612380" cy="1"/>
            </a:xfrm>
            <a:prstGeom prst="line">
              <a:avLst/>
            </a:prstGeom>
            <a:ln w="38100">
              <a:solidFill>
                <a:srgbClr val="561F4B"/>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291389" y="1321860"/>
              <a:ext cx="1668277" cy="707886"/>
            </a:xfrm>
            <a:prstGeom prst="rect">
              <a:avLst/>
            </a:prstGeom>
            <a:noFill/>
          </p:spPr>
          <p:txBody>
            <a:bodyPr wrap="none" rtlCol="0">
              <a:spAutoFit/>
            </a:bodyPr>
            <a:lstStyle/>
            <a:p>
              <a:pPr algn="ctr"/>
              <a:r>
                <a:rPr lang="en-US" sz="2000" dirty="0" smtClean="0">
                  <a:solidFill>
                    <a:srgbClr val="561F4B"/>
                  </a:solidFill>
                  <a:latin typeface="Cooper Black" charset="0"/>
                  <a:ea typeface="Cooper Black" charset="0"/>
                  <a:cs typeface="Cooper Black" charset="0"/>
                </a:rPr>
                <a:t>MVPA Goal</a:t>
              </a:r>
            </a:p>
            <a:p>
              <a:pPr algn="ctr"/>
              <a:r>
                <a:rPr lang="en-US" sz="2000" dirty="0" smtClean="0">
                  <a:solidFill>
                    <a:srgbClr val="561F4B"/>
                  </a:solidFill>
                  <a:latin typeface="Cooper Black" charset="0"/>
                  <a:ea typeface="Cooper Black" charset="0"/>
                  <a:cs typeface="Cooper Black" charset="0"/>
                </a:rPr>
                <a:t>60 Min/Day</a:t>
              </a:r>
              <a:endParaRPr lang="en-US" sz="2000" dirty="0">
                <a:solidFill>
                  <a:srgbClr val="561F4B"/>
                </a:solidFill>
                <a:latin typeface="Cooper Black" charset="0"/>
                <a:ea typeface="Cooper Black" charset="0"/>
                <a:cs typeface="Cooper Black" charset="0"/>
              </a:endParaRPr>
            </a:p>
          </p:txBody>
        </p:sp>
      </p:grpSp>
      <p:grpSp>
        <p:nvGrpSpPr>
          <p:cNvPr id="16" name="Group 15"/>
          <p:cNvGrpSpPr/>
          <p:nvPr/>
        </p:nvGrpSpPr>
        <p:grpSpPr>
          <a:xfrm>
            <a:off x="1032510" y="3623100"/>
            <a:ext cx="8135860" cy="707886"/>
            <a:chOff x="1074420" y="1321860"/>
            <a:chExt cx="8135860" cy="707886"/>
          </a:xfrm>
        </p:grpSpPr>
        <p:cxnSp>
          <p:nvCxnSpPr>
            <p:cNvPr id="17" name="Straight Connector 16"/>
            <p:cNvCxnSpPr/>
            <p:nvPr/>
          </p:nvCxnSpPr>
          <p:spPr>
            <a:xfrm flipV="1">
              <a:off x="1074420" y="1737359"/>
              <a:ext cx="7612380" cy="1"/>
            </a:xfrm>
            <a:prstGeom prst="line">
              <a:avLst/>
            </a:prstGeom>
            <a:ln w="38100">
              <a:solidFill>
                <a:srgbClr val="561F4B"/>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040775" y="1321860"/>
              <a:ext cx="2169505" cy="707886"/>
            </a:xfrm>
            <a:prstGeom prst="rect">
              <a:avLst/>
            </a:prstGeom>
            <a:noFill/>
          </p:spPr>
          <p:txBody>
            <a:bodyPr wrap="none" rtlCol="0">
              <a:spAutoFit/>
            </a:bodyPr>
            <a:lstStyle/>
            <a:p>
              <a:pPr algn="ctr"/>
              <a:r>
                <a:rPr lang="en-US" sz="2000" dirty="0" smtClean="0">
                  <a:solidFill>
                    <a:srgbClr val="561F4B"/>
                  </a:solidFill>
                  <a:latin typeface="Cooper Black" charset="0"/>
                  <a:ea typeface="Cooper Black" charset="0"/>
                  <a:cs typeface="Cooper Black" charset="0"/>
                </a:rPr>
                <a:t>MVPA Current </a:t>
              </a:r>
            </a:p>
            <a:p>
              <a:pPr algn="ctr"/>
              <a:r>
                <a:rPr lang="en-US" sz="2000" dirty="0" smtClean="0">
                  <a:solidFill>
                    <a:srgbClr val="561F4B"/>
                  </a:solidFill>
                  <a:latin typeface="Cooper Black" charset="0"/>
                  <a:ea typeface="Cooper Black" charset="0"/>
                  <a:cs typeface="Cooper Black" charset="0"/>
                </a:rPr>
                <a:t>19 Min/Day</a:t>
              </a:r>
              <a:endParaRPr lang="en-US" sz="2000" dirty="0">
                <a:solidFill>
                  <a:srgbClr val="561F4B"/>
                </a:solidFill>
                <a:latin typeface="Cooper Black" charset="0"/>
                <a:ea typeface="Cooper Black" charset="0"/>
                <a:cs typeface="Cooper Black" charset="0"/>
              </a:endParaRPr>
            </a:p>
          </p:txBody>
        </p:sp>
      </p:grpSp>
      <p:pic>
        <p:nvPicPr>
          <p:cNvPr id="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784" r="5348"/>
          <a:stretch/>
        </p:blipFill>
        <p:spPr bwMode="auto">
          <a:xfrm>
            <a:off x="2965808" y="1801145"/>
            <a:ext cx="3645390" cy="2369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7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2D2D2D"/>
      </a:dk1>
      <a:lt1>
        <a:sysClr val="window" lastClr="FFFFFF"/>
      </a:lt1>
      <a:dk2>
        <a:srgbClr val="1F497D"/>
      </a:dk2>
      <a:lt2>
        <a:srgbClr val="EEECE1"/>
      </a:lt2>
      <a:accent1>
        <a:srgbClr val="FF6600"/>
      </a:accent1>
      <a:accent2>
        <a:srgbClr val="6699CC"/>
      </a:accent2>
      <a:accent3>
        <a:srgbClr val="99CC33"/>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11901</TotalTime>
  <Words>1757</Words>
  <Application>Microsoft Office PowerPoint</Application>
  <PresentationFormat>On-screen Show (4:3)</PresentationFormat>
  <Paragraphs>198</Paragraphs>
  <Slides>22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vt:lpstr>
      <vt:lpstr>Cooper Black</vt:lpstr>
      <vt:lpstr>Soho Std</vt:lpstr>
      <vt:lpstr>Office Theme</vt:lpstr>
      <vt:lpstr>PowerPoint Presentation</vt:lpstr>
      <vt:lpstr>School-Based Approaches to Obesity Prevention Is Oregon Ahead of the Curve?</vt:lpstr>
      <vt:lpstr>Obesity Prevalence of U.S. Youth  by age (2-19 yrs.) and sex</vt:lpstr>
      <vt:lpstr>Obesity Prevalence in Oregon: Rural Elementary Students (N=2006); Spring 2013</vt:lpstr>
      <vt:lpstr>Childhood Obesity: Focus on Schools</vt:lpstr>
      <vt:lpstr>Physical Activity Guidelines for Youth</vt:lpstr>
      <vt:lpstr>Benefits to Regular Participation in Physical Activity at School</vt:lpstr>
      <vt:lpstr>PowerPoint Presentation</vt:lpstr>
      <vt:lpstr>Oregon Children’s PA at School Measured over a 6.5 Hour School Day, Fall 2013 (N=1482)</vt:lpstr>
      <vt:lpstr>Effective School-Based Obesity Prevention Policies/Programs</vt:lpstr>
      <vt:lpstr>What is Oregon Doing?</vt:lpstr>
      <vt:lpstr>PowerPoint Presentation</vt:lpstr>
      <vt:lpstr>PowerPoint Presentation</vt:lpstr>
      <vt:lpstr>PowerPoint Presentation</vt:lpstr>
      <vt:lpstr>PowerPoint Presentation</vt:lpstr>
      <vt:lpstr>Key Objectives</vt:lpstr>
      <vt:lpstr>Soda Taxes</vt:lpstr>
      <vt:lpstr>Supplemental Nutrition Assistance Program (SNAP)</vt:lpstr>
      <vt:lpstr>SNAP and Obesity</vt:lpstr>
      <vt:lpstr>Restrictions on SNAP Purchases</vt:lpstr>
      <vt:lpstr>Better Approaches to SNAP and Obesity</vt:lpstr>
      <vt:lpstr>Thank you.</vt:lpstr>
    </vt:vector>
  </TitlesOfParts>
  <Company>ImPrint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Cheryl McLean</dc:creator>
  <cp:lastModifiedBy>Thomas-Miller, Jacquelyn</cp:lastModifiedBy>
  <cp:revision>319</cp:revision>
  <dcterms:created xsi:type="dcterms:W3CDTF">2011-09-20T22:57:21Z</dcterms:created>
  <dcterms:modified xsi:type="dcterms:W3CDTF">2016-10-27T17:27:33Z</dcterms:modified>
</cp:coreProperties>
</file>