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3" r:id="rId1"/>
  </p:sldMasterIdLst>
  <p:notesMasterIdLst>
    <p:notesMasterId r:id="rId36"/>
  </p:notesMasterIdLst>
  <p:handoutMasterIdLst>
    <p:handoutMasterId r:id="rId37"/>
  </p:handoutMasterIdLst>
  <p:sldIdLst>
    <p:sldId id="333" r:id="rId2"/>
    <p:sldId id="588" r:id="rId3"/>
    <p:sldId id="614" r:id="rId4"/>
    <p:sldId id="615" r:id="rId5"/>
    <p:sldId id="616" r:id="rId6"/>
    <p:sldId id="617" r:id="rId7"/>
    <p:sldId id="618" r:id="rId8"/>
    <p:sldId id="613" r:id="rId9"/>
    <p:sldId id="619" r:id="rId10"/>
    <p:sldId id="620" r:id="rId11"/>
    <p:sldId id="621" r:id="rId12"/>
    <p:sldId id="622" r:id="rId13"/>
    <p:sldId id="545" r:id="rId14"/>
    <p:sldId id="630" r:id="rId15"/>
    <p:sldId id="629" r:id="rId16"/>
    <p:sldId id="635" r:id="rId17"/>
    <p:sldId id="624" r:id="rId18"/>
    <p:sldId id="625" r:id="rId19"/>
    <p:sldId id="628" r:id="rId20"/>
    <p:sldId id="634" r:id="rId21"/>
    <p:sldId id="626" r:id="rId22"/>
    <p:sldId id="627" r:id="rId23"/>
    <p:sldId id="603" r:id="rId24"/>
    <p:sldId id="632" r:id="rId25"/>
    <p:sldId id="579" r:id="rId26"/>
    <p:sldId id="636" r:id="rId27"/>
    <p:sldId id="637" r:id="rId28"/>
    <p:sldId id="577" r:id="rId29"/>
    <p:sldId id="575" r:id="rId30"/>
    <p:sldId id="582" r:id="rId31"/>
    <p:sldId id="586" r:id="rId32"/>
    <p:sldId id="538" r:id="rId33"/>
    <p:sldId id="597" r:id="rId34"/>
    <p:sldId id="631" r:id="rId35"/>
  </p:sldIdLst>
  <p:sldSz cx="9144000" cy="6858000" type="screen4x3"/>
  <p:notesSz cx="7010400" cy="9296400"/>
  <p:defaultTextStyle>
    <a:defPPr>
      <a:defRPr lang="en-US"/>
    </a:defPPr>
    <a:lvl1pPr algn="ctr" rtl="0" fontAlgn="base">
      <a:spcBef>
        <a:spcPct val="50000"/>
      </a:spcBef>
      <a:spcAft>
        <a:spcPct val="0"/>
      </a:spcAft>
      <a:defRPr i="1" kern="1200">
        <a:solidFill>
          <a:schemeClr val="tx1"/>
        </a:solidFill>
        <a:latin typeface="Times New Roman" pitchFamily="18" charset="0"/>
        <a:ea typeface="+mn-ea"/>
        <a:cs typeface="+mn-cs"/>
      </a:defRPr>
    </a:lvl1pPr>
    <a:lvl2pPr marL="457200" algn="ctr" rtl="0" fontAlgn="base">
      <a:spcBef>
        <a:spcPct val="50000"/>
      </a:spcBef>
      <a:spcAft>
        <a:spcPct val="0"/>
      </a:spcAft>
      <a:defRPr i="1" kern="1200">
        <a:solidFill>
          <a:schemeClr val="tx1"/>
        </a:solidFill>
        <a:latin typeface="Times New Roman" pitchFamily="18" charset="0"/>
        <a:ea typeface="+mn-ea"/>
        <a:cs typeface="+mn-cs"/>
      </a:defRPr>
    </a:lvl2pPr>
    <a:lvl3pPr marL="914400" algn="ctr" rtl="0" fontAlgn="base">
      <a:spcBef>
        <a:spcPct val="50000"/>
      </a:spcBef>
      <a:spcAft>
        <a:spcPct val="0"/>
      </a:spcAft>
      <a:defRPr i="1" kern="1200">
        <a:solidFill>
          <a:schemeClr val="tx1"/>
        </a:solidFill>
        <a:latin typeface="Times New Roman" pitchFamily="18" charset="0"/>
        <a:ea typeface="+mn-ea"/>
        <a:cs typeface="+mn-cs"/>
      </a:defRPr>
    </a:lvl3pPr>
    <a:lvl4pPr marL="1371600" algn="ctr" rtl="0" fontAlgn="base">
      <a:spcBef>
        <a:spcPct val="50000"/>
      </a:spcBef>
      <a:spcAft>
        <a:spcPct val="0"/>
      </a:spcAft>
      <a:defRPr i="1" kern="1200">
        <a:solidFill>
          <a:schemeClr val="tx1"/>
        </a:solidFill>
        <a:latin typeface="Times New Roman" pitchFamily="18" charset="0"/>
        <a:ea typeface="+mn-ea"/>
        <a:cs typeface="+mn-cs"/>
      </a:defRPr>
    </a:lvl4pPr>
    <a:lvl5pPr marL="1828800" algn="ctr" rtl="0" fontAlgn="base">
      <a:spcBef>
        <a:spcPct val="50000"/>
      </a:spcBef>
      <a:spcAft>
        <a:spcPct val="0"/>
      </a:spcAft>
      <a:defRPr i="1" kern="1200">
        <a:solidFill>
          <a:schemeClr val="tx1"/>
        </a:solidFill>
        <a:latin typeface="Times New Roman" pitchFamily="18" charset="0"/>
        <a:ea typeface="+mn-ea"/>
        <a:cs typeface="+mn-cs"/>
      </a:defRPr>
    </a:lvl5pPr>
    <a:lvl6pPr marL="2286000" algn="l" defTabSz="914400" rtl="0" eaLnBrk="1" latinLnBrk="0" hangingPunct="1">
      <a:defRPr i="1" kern="1200">
        <a:solidFill>
          <a:schemeClr val="tx1"/>
        </a:solidFill>
        <a:latin typeface="Times New Roman" pitchFamily="18" charset="0"/>
        <a:ea typeface="+mn-ea"/>
        <a:cs typeface="+mn-cs"/>
      </a:defRPr>
    </a:lvl6pPr>
    <a:lvl7pPr marL="2743200" algn="l" defTabSz="914400" rtl="0" eaLnBrk="1" latinLnBrk="0" hangingPunct="1">
      <a:defRPr i="1" kern="1200">
        <a:solidFill>
          <a:schemeClr val="tx1"/>
        </a:solidFill>
        <a:latin typeface="Times New Roman" pitchFamily="18" charset="0"/>
        <a:ea typeface="+mn-ea"/>
        <a:cs typeface="+mn-cs"/>
      </a:defRPr>
    </a:lvl7pPr>
    <a:lvl8pPr marL="3200400" algn="l" defTabSz="914400" rtl="0" eaLnBrk="1" latinLnBrk="0" hangingPunct="1">
      <a:defRPr i="1" kern="1200">
        <a:solidFill>
          <a:schemeClr val="tx1"/>
        </a:solidFill>
        <a:latin typeface="Times New Roman" pitchFamily="18" charset="0"/>
        <a:ea typeface="+mn-ea"/>
        <a:cs typeface="+mn-cs"/>
      </a:defRPr>
    </a:lvl8pPr>
    <a:lvl9pPr marL="3657600" algn="l" defTabSz="914400" rtl="0" eaLnBrk="1" latinLnBrk="0" hangingPunct="1">
      <a:defRPr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CA5CD"/>
    <a:srgbClr val="C4ADD3"/>
    <a:srgbClr val="FAA84A"/>
    <a:srgbClr val="64AA62"/>
    <a:srgbClr val="F4F18B"/>
    <a:srgbClr val="00CCFF"/>
    <a:srgbClr val="000066"/>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95" autoAdjust="0"/>
    <p:restoredTop sz="93956" autoAdjust="0"/>
  </p:normalViewPr>
  <p:slideViewPr>
    <p:cSldViewPr>
      <p:cViewPr varScale="1">
        <p:scale>
          <a:sx n="73" d="100"/>
          <a:sy n="73" d="100"/>
        </p:scale>
        <p:origin x="15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5226"/>
    </p:cViewPr>
  </p:sorterViewPr>
  <p:notesViewPr>
    <p:cSldViewPr>
      <p:cViewPr varScale="1">
        <p:scale>
          <a:sx n="52" d="100"/>
          <a:sy n="52" d="100"/>
        </p:scale>
        <p:origin x="248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mtesta\Dropbox\MacBook%20Pro\Evidence%20Debate\ChildWelfareOutcomes2013_report.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15"/>
      <c:hPercent val="100"/>
      <c:rotY val="20"/>
      <c:rAngAx val="1"/>
    </c:view3D>
    <c:floor>
      <c:thickness val="0"/>
    </c:floor>
    <c:sideWall>
      <c:thickness val="0"/>
    </c:sideWall>
    <c:backWall>
      <c:thickness val="0"/>
    </c:backWall>
    <c:plotArea>
      <c:layout>
        <c:manualLayout>
          <c:layoutTarget val="inner"/>
          <c:xMode val="edge"/>
          <c:yMode val="edge"/>
          <c:x val="5.8456647660421801E-2"/>
          <c:y val="2.0833333333333301E-2"/>
          <c:w val="0.94930502760430802"/>
          <c:h val="0.855933867641545"/>
        </c:manualLayout>
      </c:layout>
      <c:area3DChart>
        <c:grouping val="standard"/>
        <c:varyColors val="0"/>
        <c:ser>
          <c:idx val="0"/>
          <c:order val="0"/>
          <c:tx>
            <c:strRef>
              <c:f>Sheet1!$B$1</c:f>
              <c:strCache>
                <c:ptCount val="1"/>
                <c:pt idx="0">
                  <c:v>RHODE ISLAND GAP</c:v>
                </c:pt>
              </c:strCache>
            </c:strRef>
          </c:tx>
          <c:spPr>
            <a:solidFill>
              <a:schemeClr val="tx2">
                <a:lumMod val="60000"/>
                <a:lumOff val="40000"/>
                <a:alpha val="75000"/>
              </a:schemeClr>
            </a:solidFill>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General</c:formatCode>
                <c:ptCount val="15"/>
                <c:pt idx="10">
                  <c:v>22</c:v>
                </c:pt>
                <c:pt idx="11">
                  <c:v>28</c:v>
                </c:pt>
                <c:pt idx="12">
                  <c:v>32</c:v>
                </c:pt>
                <c:pt idx="13">
                  <c:v>48</c:v>
                </c:pt>
                <c:pt idx="14">
                  <c:v>90</c:v>
                </c:pt>
              </c:numCache>
            </c:numRef>
          </c:val>
        </c:ser>
        <c:ser>
          <c:idx val="1"/>
          <c:order val="1"/>
          <c:tx>
            <c:strRef>
              <c:f>Sheet1!$C$1</c:f>
              <c:strCache>
                <c:ptCount val="1"/>
                <c:pt idx="0">
                  <c:v>RHODE ISLAND</c:v>
                </c:pt>
              </c:strCache>
            </c:strRef>
          </c:tx>
          <c:spPr>
            <a:solidFill>
              <a:schemeClr val="accent4">
                <a:lumMod val="75000"/>
                <a:alpha val="75000"/>
              </a:schemeClr>
            </a:solidFill>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c:formatCode>
                <c:ptCount val="15"/>
                <c:pt idx="0" formatCode="General">
                  <c:v>743</c:v>
                </c:pt>
                <c:pt idx="1">
                  <c:v>751</c:v>
                </c:pt>
                <c:pt idx="2">
                  <c:v>702</c:v>
                </c:pt>
                <c:pt idx="3">
                  <c:v>669</c:v>
                </c:pt>
                <c:pt idx="4" formatCode="General">
                  <c:v>601</c:v>
                </c:pt>
                <c:pt idx="5" formatCode="General">
                  <c:v>692</c:v>
                </c:pt>
                <c:pt idx="6" formatCode="General">
                  <c:v>804</c:v>
                </c:pt>
                <c:pt idx="7" formatCode="General">
                  <c:v>751</c:v>
                </c:pt>
                <c:pt idx="8" formatCode="General">
                  <c:v>703</c:v>
                </c:pt>
                <c:pt idx="9" formatCode="General">
                  <c:v>683</c:v>
                </c:pt>
                <c:pt idx="10" formatCode="General">
                  <c:v>592</c:v>
                </c:pt>
                <c:pt idx="11" formatCode="General">
                  <c:v>571</c:v>
                </c:pt>
                <c:pt idx="12" formatCode="General">
                  <c:v>483</c:v>
                </c:pt>
                <c:pt idx="13" formatCode="General">
                  <c:v>483</c:v>
                </c:pt>
                <c:pt idx="14">
                  <c:v>459</c:v>
                </c:pt>
              </c:numCache>
            </c:numRef>
          </c:val>
        </c:ser>
        <c:ser>
          <c:idx val="2"/>
          <c:order val="2"/>
          <c:tx>
            <c:strRef>
              <c:f>Sheet1!$D$1</c:f>
              <c:strCache>
                <c:ptCount val="1"/>
                <c:pt idx="0">
                  <c:v>RHODE ISLAND ADOPTION</c:v>
                </c:pt>
              </c:strCache>
            </c:strRef>
          </c:tx>
          <c:spPr>
            <a:ln w="25400">
              <a:noFill/>
            </a:ln>
          </c:spP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Sheet1!$D$2:$D$16</c:f>
              <c:numCache>
                <c:formatCode>_(* #,##0_);_(* \(#,##0\);_(* "-"??_);_(@_)</c:formatCode>
                <c:ptCount val="15"/>
                <c:pt idx="0">
                  <c:v>1167.5</c:v>
                </c:pt>
                <c:pt idx="1">
                  <c:v>1246.75</c:v>
                </c:pt>
                <c:pt idx="2">
                  <c:v>1326.25</c:v>
                </c:pt>
                <c:pt idx="3">
                  <c:v>1449</c:v>
                </c:pt>
                <c:pt idx="4">
                  <c:v>1498</c:v>
                </c:pt>
                <c:pt idx="5">
                  <c:v>1532</c:v>
                </c:pt>
                <c:pt idx="6">
                  <c:v>1582</c:v>
                </c:pt>
                <c:pt idx="7">
                  <c:v>1607</c:v>
                </c:pt>
                <c:pt idx="8">
                  <c:v>1660</c:v>
                </c:pt>
                <c:pt idx="9">
                  <c:v>1667</c:v>
                </c:pt>
                <c:pt idx="10">
                  <c:v>1677</c:v>
                </c:pt>
                <c:pt idx="11">
                  <c:v>1653</c:v>
                </c:pt>
                <c:pt idx="12">
                  <c:v>1633</c:v>
                </c:pt>
                <c:pt idx="13">
                  <c:v>1582</c:v>
                </c:pt>
                <c:pt idx="14" formatCode="General">
                  <c:v>1546</c:v>
                </c:pt>
              </c:numCache>
            </c:numRef>
          </c:val>
        </c:ser>
        <c:dLbls>
          <c:showLegendKey val="0"/>
          <c:showVal val="0"/>
          <c:showCatName val="0"/>
          <c:showSerName val="0"/>
          <c:showPercent val="0"/>
          <c:showBubbleSize val="0"/>
        </c:dLbls>
        <c:axId val="346148552"/>
        <c:axId val="346141104"/>
        <c:axId val="307320672"/>
      </c:area3DChart>
      <c:catAx>
        <c:axId val="346148552"/>
        <c:scaling>
          <c:orientation val="minMax"/>
        </c:scaling>
        <c:delete val="0"/>
        <c:axPos val="b"/>
        <c:numFmt formatCode="General" sourceLinked="1"/>
        <c:majorTickMark val="out"/>
        <c:minorTickMark val="none"/>
        <c:tickLblPos val="nextTo"/>
        <c:txPr>
          <a:bodyPr rot="-5400000" vert="horz"/>
          <a:lstStyle/>
          <a:p>
            <a:pPr>
              <a:defRPr sz="1000">
                <a:latin typeface="Arial"/>
              </a:defRPr>
            </a:pPr>
            <a:endParaRPr lang="en-US"/>
          </a:p>
        </c:txPr>
        <c:crossAx val="346141104"/>
        <c:crosses val="autoZero"/>
        <c:auto val="1"/>
        <c:lblAlgn val="ctr"/>
        <c:lblOffset val="100"/>
        <c:noMultiLvlLbl val="0"/>
      </c:catAx>
      <c:valAx>
        <c:axId val="346141104"/>
        <c:scaling>
          <c:orientation val="minMax"/>
        </c:scaling>
        <c:delete val="0"/>
        <c:axPos val="l"/>
        <c:majorGridlines/>
        <c:numFmt formatCode="General" sourceLinked="1"/>
        <c:majorTickMark val="out"/>
        <c:minorTickMark val="none"/>
        <c:tickLblPos val="nextTo"/>
        <c:txPr>
          <a:bodyPr/>
          <a:lstStyle/>
          <a:p>
            <a:pPr>
              <a:defRPr sz="1000">
                <a:latin typeface="Arial"/>
              </a:defRPr>
            </a:pPr>
            <a:endParaRPr lang="en-US"/>
          </a:p>
        </c:txPr>
        <c:crossAx val="346148552"/>
        <c:crosses val="autoZero"/>
        <c:crossBetween val="midCat"/>
      </c:valAx>
      <c:serAx>
        <c:axId val="307320672"/>
        <c:scaling>
          <c:orientation val="minMax"/>
        </c:scaling>
        <c:delete val="1"/>
        <c:axPos val="b"/>
        <c:majorTickMark val="out"/>
        <c:minorTickMark val="none"/>
        <c:tickLblPos val="nextTo"/>
        <c:crossAx val="346141104"/>
        <c:crosses val="autoZero"/>
      </c:serAx>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81917466676601"/>
          <c:y val="0.19486111111111101"/>
          <c:w val="0.83606970475104703"/>
          <c:h val="0.69228886903913001"/>
        </c:manualLayout>
      </c:layout>
      <c:scatterChart>
        <c:scatterStyle val="lineMarker"/>
        <c:varyColors val="0"/>
        <c:ser>
          <c:idx val="0"/>
          <c:order val="0"/>
          <c:tx>
            <c:strRef>
              <c:f>'CW2013'!$E$1</c:f>
              <c:strCache>
                <c:ptCount val="1"/>
                <c:pt idx="0">
                  <c:v>Children With One or More Recurrences</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9.3957571947620194E-2"/>
                  <c:y val="4.2571477897960501E-2"/>
                </c:manualLayout>
              </c:layout>
              <c:tx>
                <c:rich>
                  <a:bodyPr/>
                  <a:lstStyle/>
                  <a:p>
                    <a:fld id="{DFE5BAD7-064B-4032-A368-145F454D17D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layout>
                <c:manualLayout>
                  <c:x val="-5.0030544219861597E-2"/>
                  <c:y val="-5.0021142495414901E-2"/>
                </c:manualLayout>
              </c:layout>
              <c:tx>
                <c:rich>
                  <a:bodyPr/>
                  <a:lstStyle/>
                  <a:p>
                    <a:fld id="{82388829-D34D-437C-99A5-69AC51248E2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0"/>
              <c:delete val="1"/>
              <c:extLst>
                <c:ext xmlns:c15="http://schemas.microsoft.com/office/drawing/2012/chart" uri="{CE6537A1-D6FC-4f65-9D91-7224C49458BB}"/>
              </c:extLst>
            </c:dLbl>
            <c:dLbl>
              <c:idx val="11"/>
              <c:delete val="1"/>
              <c:extLst>
                <c:ext xmlns:c15="http://schemas.microsoft.com/office/drawing/2012/chart" uri="{CE6537A1-D6FC-4f65-9D91-7224C49458BB}"/>
              </c:extLst>
            </c:dLbl>
            <c:dLbl>
              <c:idx val="12"/>
              <c:layout>
                <c:manualLayout>
                  <c:x val="-9.7896533231045704E-2"/>
                  <c:y val="3.73106245418083E-2"/>
                </c:manualLayout>
              </c:layout>
              <c:tx>
                <c:rich>
                  <a:bodyPr/>
                  <a:lstStyle/>
                  <a:p>
                    <a:fld id="{AA6813B0-83C2-46BE-AEB0-9CEFFD73E9C8}"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layout>
                <c:manualLayout>
                  <c:x val="7.0507424731583801E-3"/>
                  <c:y val="1.4436195952150401E-2"/>
                </c:manualLayout>
              </c:layout>
              <c:tx>
                <c:rich>
                  <a:bodyPr/>
                  <a:lstStyle/>
                  <a:p>
                    <a:fld id="{4BB26233-A2E7-4C57-BAB3-EEEF979294A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0"/>
              <c:delete val="1"/>
              <c:extLst>
                <c:ext xmlns:c15="http://schemas.microsoft.com/office/drawing/2012/chart" uri="{CE6537A1-D6FC-4f65-9D91-7224C49458BB}"/>
              </c:extLst>
            </c:dLbl>
            <c:dLbl>
              <c:idx val="31"/>
              <c:layout>
                <c:manualLayout>
                  <c:x val="-6.7944374003317307E-2"/>
                  <c:y val="-6.1363528319684502E-2"/>
                </c:manualLayout>
              </c:layout>
              <c:tx>
                <c:rich>
                  <a:bodyPr/>
                  <a:lstStyle/>
                  <a:p>
                    <a:fld id="{87E661BA-8D24-4A98-9462-3D7BEDBEBA8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2"/>
              <c:delete val="1"/>
              <c:extLst>
                <c:ext xmlns:c15="http://schemas.microsoft.com/office/drawing/2012/chart" uri="{CE6537A1-D6FC-4f65-9D91-7224C49458BB}"/>
              </c:extLst>
            </c:dLbl>
            <c:dLbl>
              <c:idx val="33"/>
              <c:layout>
                <c:manualLayout>
                  <c:x val="-0.10544202103289201"/>
                  <c:y val="-5.5008269342881201E-2"/>
                </c:manualLayout>
              </c:layout>
              <c:tx>
                <c:rich>
                  <a:bodyPr/>
                  <a:lstStyle/>
                  <a:p>
                    <a:fld id="{5AAC863E-9937-47D5-8DEE-D8218CBBD13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34"/>
              <c:delete val="1"/>
              <c:extLst>
                <c:ext xmlns:c15="http://schemas.microsoft.com/office/drawing/2012/chart" uri="{CE6537A1-D6FC-4f65-9D91-7224C49458BB}"/>
              </c:extLst>
            </c:dLbl>
            <c:dLbl>
              <c:idx val="35"/>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layout>
                <c:manualLayout>
                  <c:x val="-8.7032025259359505E-2"/>
                  <c:y val="6.6289854854892404E-3"/>
                </c:manualLayout>
              </c:layout>
              <c:tx>
                <c:rich>
                  <a:bodyPr/>
                  <a:lstStyle/>
                  <a:p>
                    <a:fld id="{05DAC68F-AE07-4FA7-B221-566D888299A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1"/>
              <c:delete val="1"/>
              <c:extLst>
                <c:ext xmlns:c15="http://schemas.microsoft.com/office/drawing/2012/chart" uri="{CE6537A1-D6FC-4f65-9D91-7224C49458BB}"/>
              </c:extLst>
            </c:dLbl>
            <c:dLbl>
              <c:idx val="42"/>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4"/>
              <c:delete val="1"/>
              <c:extLst>
                <c:ext xmlns:c15="http://schemas.microsoft.com/office/drawing/2012/chart" uri="{CE6537A1-D6FC-4f65-9D91-7224C49458BB}"/>
              </c:extLst>
            </c:dLbl>
            <c:dLbl>
              <c:idx val="45"/>
              <c:layout>
                <c:manualLayout>
                  <c:x val="-7.2541811840502401E-2"/>
                  <c:y val="-5.818589883128290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fld id="{9255D96B-FAF3-46C6-8336-0D121C23D5C0}" type="CELLRANGE">
                      <a:rPr lang="en-US" sz="1600"/>
                      <a:pPr>
                        <a:defRPr sz="1200" b="1">
                          <a:solidFill>
                            <a:srgbClr val="0070C0"/>
                          </a:solidFill>
                        </a:defRPr>
                      </a:pPr>
                      <a:t>[CELLRANGE]</a:t>
                    </a:fld>
                    <a:endParaRPr lang="en-US"/>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0C0"/>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6"/>
              <c:delete val="1"/>
              <c:extLst>
                <c:ext xmlns:c15="http://schemas.microsoft.com/office/drawing/2012/chart" uri="{CE6537A1-D6FC-4f65-9D91-7224C49458BB}"/>
              </c:extLst>
            </c:dLbl>
            <c:dLbl>
              <c:idx val="47"/>
              <c:delete val="1"/>
              <c:extLst>
                <c:ext xmlns:c15="http://schemas.microsoft.com/office/drawing/2012/chart" uri="{CE6537A1-D6FC-4f65-9D91-7224C49458BB}"/>
              </c:extLst>
            </c:dLbl>
            <c:dLbl>
              <c:idx val="48"/>
              <c:layout>
                <c:manualLayout>
                  <c:x val="-5.8251911677481401E-2"/>
                  <c:y val="-4.57491073863623E-2"/>
                </c:manualLayout>
              </c:layout>
              <c:tx>
                <c:rich>
                  <a:bodyPr/>
                  <a:lstStyle/>
                  <a:p>
                    <a:fld id="{B97A23D0-7206-470C-8C25-7F9DBDA95A8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49"/>
              <c:delete val="1"/>
              <c:extLst>
                <c:ext xmlns:c15="http://schemas.microsoft.com/office/drawing/2012/chart" uri="{CE6537A1-D6FC-4f65-9D91-7224C49458BB}"/>
              </c:extLst>
            </c:dLbl>
            <c:dLbl>
              <c:idx val="50"/>
              <c:layout>
                <c:manualLayout>
                  <c:x val="-1.8043642717867299E-2"/>
                  <c:y val="-3.6216218921157201E-2"/>
                </c:manualLayout>
              </c:layout>
              <c:tx>
                <c:rich>
                  <a:bodyPr/>
                  <a:lstStyle/>
                  <a:p>
                    <a:fld id="{F04AB0EF-70BD-406D-BCC3-96B2FD3C224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Lst>
            </c:dLbl>
            <c:dLbl>
              <c:idx val="5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xVal>
            <c:numRef>
              <c:f>Sheet4!$A$2:$A$53</c:f>
              <c:numCache>
                <c:formatCode>General</c:formatCode>
                <c:ptCount val="52"/>
                <c:pt idx="0">
                  <c:v>7.3</c:v>
                </c:pt>
                <c:pt idx="1">
                  <c:v>3.2</c:v>
                </c:pt>
                <c:pt idx="2">
                  <c:v>2.8</c:v>
                </c:pt>
                <c:pt idx="3">
                  <c:v>1.7</c:v>
                </c:pt>
                <c:pt idx="4">
                  <c:v>2.2000000000000002</c:v>
                </c:pt>
                <c:pt idx="5">
                  <c:v>3.5</c:v>
                </c:pt>
                <c:pt idx="6">
                  <c:v>4.4000000000000004</c:v>
                </c:pt>
                <c:pt idx="7">
                  <c:v>8.6</c:v>
                </c:pt>
                <c:pt idx="8">
                  <c:v>4.5</c:v>
                </c:pt>
                <c:pt idx="9">
                  <c:v>2.7</c:v>
                </c:pt>
                <c:pt idx="10">
                  <c:v>2.8</c:v>
                </c:pt>
                <c:pt idx="11">
                  <c:v>5.5</c:v>
                </c:pt>
                <c:pt idx="12">
                  <c:v>2.4</c:v>
                </c:pt>
                <c:pt idx="13">
                  <c:v>1.9</c:v>
                </c:pt>
                <c:pt idx="14">
                  <c:v>1.3</c:v>
                </c:pt>
                <c:pt idx="15">
                  <c:v>4.7</c:v>
                </c:pt>
                <c:pt idx="16">
                  <c:v>4.4000000000000004</c:v>
                </c:pt>
                <c:pt idx="17">
                  <c:v>5.0999999999999996</c:v>
                </c:pt>
                <c:pt idx="18">
                  <c:v>3.6</c:v>
                </c:pt>
                <c:pt idx="19">
                  <c:v>2.4</c:v>
                </c:pt>
                <c:pt idx="20">
                  <c:v>6.2</c:v>
                </c:pt>
                <c:pt idx="21">
                  <c:v>3.9</c:v>
                </c:pt>
                <c:pt idx="22">
                  <c:v>4.5</c:v>
                </c:pt>
                <c:pt idx="23">
                  <c:v>5.8</c:v>
                </c:pt>
                <c:pt idx="24">
                  <c:v>0.8</c:v>
                </c:pt>
                <c:pt idx="25">
                  <c:v>3.6</c:v>
                </c:pt>
                <c:pt idx="26">
                  <c:v>6.6</c:v>
                </c:pt>
                <c:pt idx="27">
                  <c:v>5.3</c:v>
                </c:pt>
                <c:pt idx="28">
                  <c:v>2.6</c:v>
                </c:pt>
                <c:pt idx="29">
                  <c:v>3.5</c:v>
                </c:pt>
                <c:pt idx="30">
                  <c:v>5.5</c:v>
                </c:pt>
                <c:pt idx="31">
                  <c:v>2.2000000000000002</c:v>
                </c:pt>
                <c:pt idx="32">
                  <c:v>5.8</c:v>
                </c:pt>
                <c:pt idx="33">
                  <c:v>3.6</c:v>
                </c:pt>
                <c:pt idx="34">
                  <c:v>3.7</c:v>
                </c:pt>
                <c:pt idx="35">
                  <c:v>2.4</c:v>
                </c:pt>
                <c:pt idx="36">
                  <c:v>3.1</c:v>
                </c:pt>
                <c:pt idx="37">
                  <c:v>3.4</c:v>
                </c:pt>
                <c:pt idx="38">
                  <c:v>3.3</c:v>
                </c:pt>
                <c:pt idx="39">
                  <c:v>3.7</c:v>
                </c:pt>
                <c:pt idx="40">
                  <c:v>1.6</c:v>
                </c:pt>
                <c:pt idx="41">
                  <c:v>5</c:v>
                </c:pt>
                <c:pt idx="42">
                  <c:v>1.7</c:v>
                </c:pt>
                <c:pt idx="43">
                  <c:v>3.6</c:v>
                </c:pt>
                <c:pt idx="44">
                  <c:v>6.1</c:v>
                </c:pt>
                <c:pt idx="45">
                  <c:v>5.5</c:v>
                </c:pt>
                <c:pt idx="46">
                  <c:v>5.5</c:v>
                </c:pt>
                <c:pt idx="47">
                  <c:v>6.3</c:v>
                </c:pt>
                <c:pt idx="48">
                  <c:v>3.9</c:v>
                </c:pt>
                <c:pt idx="49">
                  <c:v>3.7</c:v>
                </c:pt>
                <c:pt idx="50">
                  <c:v>2.1</c:v>
                </c:pt>
                <c:pt idx="51">
                  <c:v>5.4</c:v>
                </c:pt>
              </c:numCache>
            </c:numRef>
          </c:xVal>
          <c:yVal>
            <c:numRef>
              <c:f>Sheet4!$B$2:$B$53</c:f>
              <c:numCache>
                <c:formatCode>0.0</c:formatCode>
                <c:ptCount val="52"/>
                <c:pt idx="0">
                  <c:v>2.6801472991523769</c:v>
                </c:pt>
                <c:pt idx="1">
                  <c:v>2.1056674021857278</c:v>
                </c:pt>
                <c:pt idx="2">
                  <c:v>3.4206612618659249</c:v>
                </c:pt>
                <c:pt idx="3">
                  <c:v>1.2282293580011949</c:v>
                </c:pt>
                <c:pt idx="4">
                  <c:v>1.6463912180801139</c:v>
                </c:pt>
                <c:pt idx="5">
                  <c:v>0.57629034722874295</c:v>
                </c:pt>
                <c:pt idx="6">
                  <c:v>0.58453800391361399</c:v>
                </c:pt>
                <c:pt idx="7">
                  <c:v>5.9317015913937929</c:v>
                </c:pt>
                <c:pt idx="8">
                  <c:v>3.1919237156378788</c:v>
                </c:pt>
                <c:pt idx="9">
                  <c:v>4.6101215227292487</c:v>
                </c:pt>
                <c:pt idx="10">
                  <c:v>1.8654404940845899</c:v>
                </c:pt>
                <c:pt idx="11">
                  <c:v>1.321655259276445</c:v>
                </c:pt>
                <c:pt idx="12">
                  <c:v>4.3526073468478907</c:v>
                </c:pt>
                <c:pt idx="13">
                  <c:v>4.652236708947818</c:v>
                </c:pt>
                <c:pt idx="14">
                  <c:v>1.3359899385101379</c:v>
                </c:pt>
                <c:pt idx="15">
                  <c:v>1.5940758855173629</c:v>
                </c:pt>
                <c:pt idx="16">
                  <c:v>5.3194590522920784</c:v>
                </c:pt>
                <c:pt idx="17">
                  <c:v>4.1973685204918354</c:v>
                </c:pt>
                <c:pt idx="18">
                  <c:v>1.64248311637467</c:v>
                </c:pt>
                <c:pt idx="19">
                  <c:v>3.8651103402044171</c:v>
                </c:pt>
                <c:pt idx="20">
                  <c:v>3.500296900183498</c:v>
                </c:pt>
                <c:pt idx="21">
                  <c:v>4.0761528096858308</c:v>
                </c:pt>
                <c:pt idx="22">
                  <c:v>2.2552522372198371</c:v>
                </c:pt>
                <c:pt idx="23">
                  <c:v>4.5916109362706523</c:v>
                </c:pt>
                <c:pt idx="24">
                  <c:v>5.1236506041264356</c:v>
                </c:pt>
                <c:pt idx="25">
                  <c:v>10.25351202971096</c:v>
                </c:pt>
                <c:pt idx="26">
                  <c:v>2.56553938795681</c:v>
                </c:pt>
                <c:pt idx="27">
                  <c:v>7.4042143165048051</c:v>
                </c:pt>
                <c:pt idx="28">
                  <c:v>1.8485577244046709</c:v>
                </c:pt>
                <c:pt idx="29">
                  <c:v>6.1641444030482706</c:v>
                </c:pt>
                <c:pt idx="30">
                  <c:v>7.9269904260732709</c:v>
                </c:pt>
                <c:pt idx="31">
                  <c:v>4.7239824534157506</c:v>
                </c:pt>
                <c:pt idx="32">
                  <c:v>3.8440996838577961</c:v>
                </c:pt>
                <c:pt idx="33">
                  <c:v>4.0317706711490517</c:v>
                </c:pt>
                <c:pt idx="34">
                  <c:v>7.4021341416739386</c:v>
                </c:pt>
                <c:pt idx="35">
                  <c:v>5.1238638885821706</c:v>
                </c:pt>
                <c:pt idx="36">
                  <c:v>4.3999902961210546</c:v>
                </c:pt>
                <c:pt idx="37">
                  <c:v>4.7353518697317156</c:v>
                </c:pt>
                <c:pt idx="38">
                  <c:v>7.3628151777947703</c:v>
                </c:pt>
                <c:pt idx="39">
                  <c:v>5.1946728658064849</c:v>
                </c:pt>
                <c:pt idx="40">
                  <c:v>4.8360950442677506</c:v>
                </c:pt>
                <c:pt idx="41">
                  <c:v>6.6417532614514121</c:v>
                </c:pt>
                <c:pt idx="42">
                  <c:v>4.5979165829938076</c:v>
                </c:pt>
                <c:pt idx="43">
                  <c:v>2.1418791260782242</c:v>
                </c:pt>
                <c:pt idx="44">
                  <c:v>7.8808671439936369</c:v>
                </c:pt>
                <c:pt idx="45">
                  <c:v>7.4303579189390003</c:v>
                </c:pt>
                <c:pt idx="46">
                  <c:v>2.689464633540068</c:v>
                </c:pt>
                <c:pt idx="47">
                  <c:v>5.8615013088328007</c:v>
                </c:pt>
                <c:pt idx="48">
                  <c:v>7.1681399422933163</c:v>
                </c:pt>
                <c:pt idx="49">
                  <c:v>6.1867044961973443</c:v>
                </c:pt>
                <c:pt idx="50">
                  <c:v>8.1799991320705576</c:v>
                </c:pt>
                <c:pt idx="51">
                  <c:v>6.862203133969766</c:v>
                </c:pt>
              </c:numCache>
            </c:numRef>
          </c:yVal>
          <c:smooth val="0"/>
          <c:extLst>
            <c:ext xmlns:c15="http://schemas.microsoft.com/office/drawing/2012/chart" uri="{02D57815-91ED-43cb-92C2-25804820EDAC}">
              <c15:datalabelsRange>
                <c15:f>'CW2013'!$A$2:$A$53</c15:f>
                <c15:dlblRangeCache>
                  <c:ptCount val="52"/>
                  <c:pt idx="0">
                    <c:v>Wyoming</c:v>
                  </c:pt>
                  <c:pt idx="1">
                    <c:v>Hawaii</c:v>
                  </c:pt>
                  <c:pt idx="2">
                    <c:v>Alabama</c:v>
                  </c:pt>
                  <c:pt idx="3">
                    <c:v>New Hampshire</c:v>
                  </c:pt>
                  <c:pt idx="4">
                    <c:v>North Carolina</c:v>
                  </c:pt>
                  <c:pt idx="5">
                    <c:v>Pennsylvania</c:v>
                  </c:pt>
                  <c:pt idx="6">
                    <c:v>Missouri</c:v>
                  </c:pt>
                  <c:pt idx="7">
                    <c:v>West Virginia</c:v>
                  </c:pt>
                  <c:pt idx="8">
                    <c:v>Tennessee</c:v>
                  </c:pt>
                  <c:pt idx="9">
                    <c:v>South Carolina</c:v>
                  </c:pt>
                  <c:pt idx="10">
                    <c:v>Idaho</c:v>
                  </c:pt>
                  <c:pt idx="11">
                    <c:v>Kansas</c:v>
                  </c:pt>
                  <c:pt idx="12">
                    <c:v>Texas</c:v>
                  </c:pt>
                  <c:pt idx="13">
                    <c:v>Delaware</c:v>
                  </c:pt>
                  <c:pt idx="14">
                    <c:v>Virginia</c:v>
                  </c:pt>
                  <c:pt idx="15">
                    <c:v>Minnesota</c:v>
                  </c:pt>
                  <c:pt idx="16">
                    <c:v>Oregon</c:v>
                  </c:pt>
                  <c:pt idx="17">
                    <c:v>Nevada</c:v>
                  </c:pt>
                  <c:pt idx="18">
                    <c:v>Wisconsin</c:v>
                  </c:pt>
                  <c:pt idx="19">
                    <c:v>Georgia</c:v>
                  </c:pt>
                  <c:pt idx="20">
                    <c:v>Montana</c:v>
                  </c:pt>
                  <c:pt idx="21">
                    <c:v>Colorado</c:v>
                  </c:pt>
                  <c:pt idx="22">
                    <c:v>South Dakota</c:v>
                  </c:pt>
                  <c:pt idx="23">
                    <c:v>North Dakota</c:v>
                  </c:pt>
                  <c:pt idx="24">
                    <c:v>ZPuerto Rico</c:v>
                  </c:pt>
                  <c:pt idx="25">
                    <c:v>District of Columbia</c:v>
                  </c:pt>
                  <c:pt idx="26">
                    <c:v>Arizona</c:v>
                  </c:pt>
                  <c:pt idx="27">
                    <c:v>Arkansas</c:v>
                  </c:pt>
                  <c:pt idx="28">
                    <c:v>New Jersey</c:v>
                  </c:pt>
                  <c:pt idx="29">
                    <c:v>Florida</c:v>
                  </c:pt>
                  <c:pt idx="30">
                    <c:v>Kentucky</c:v>
                  </c:pt>
                  <c:pt idx="31">
                    <c:v>Connecticut</c:v>
                  </c:pt>
                  <c:pt idx="32">
                    <c:v>Nebraska</c:v>
                  </c:pt>
                  <c:pt idx="33">
                    <c:v>California</c:v>
                  </c:pt>
                  <c:pt idx="34">
                    <c:v>Maine</c:v>
                  </c:pt>
                  <c:pt idx="35">
                    <c:v>Utah</c:v>
                  </c:pt>
                  <c:pt idx="36">
                    <c:v>Louisiana</c:v>
                  </c:pt>
                  <c:pt idx="37">
                    <c:v>Mississippi</c:v>
                  </c:pt>
                  <c:pt idx="38">
                    <c:v>Michigan</c:v>
                  </c:pt>
                  <c:pt idx="39">
                    <c:v>Ohio</c:v>
                  </c:pt>
                  <c:pt idx="40">
                    <c:v>Illinois</c:v>
                  </c:pt>
                  <c:pt idx="41">
                    <c:v>Indiana</c:v>
                  </c:pt>
                  <c:pt idx="42">
                    <c:v>Maryland</c:v>
                  </c:pt>
                  <c:pt idx="43">
                    <c:v>Washington</c:v>
                  </c:pt>
                  <c:pt idx="44">
                    <c:v>Iowa</c:v>
                  </c:pt>
                  <c:pt idx="45">
                    <c:v>Rhode Island</c:v>
                  </c:pt>
                  <c:pt idx="46">
                    <c:v>Vermont</c:v>
                  </c:pt>
                  <c:pt idx="47">
                    <c:v>Oklahoma</c:v>
                  </c:pt>
                  <c:pt idx="48">
                    <c:v>Massachusetts</c:v>
                  </c:pt>
                  <c:pt idx="49">
                    <c:v>New Mexico</c:v>
                  </c:pt>
                  <c:pt idx="50">
                    <c:v>New York</c:v>
                  </c:pt>
                  <c:pt idx="51">
                    <c:v>Alaska</c:v>
                  </c:pt>
                </c15:dlblRangeCache>
              </c15:datalabelsRange>
            </c:ext>
          </c:extLst>
        </c:ser>
        <c:dLbls>
          <c:showLegendKey val="0"/>
          <c:showVal val="0"/>
          <c:showCatName val="0"/>
          <c:showSerName val="0"/>
          <c:showPercent val="0"/>
          <c:showBubbleSize val="0"/>
        </c:dLbls>
        <c:axId val="346141496"/>
        <c:axId val="346142280"/>
      </c:scatterChart>
      <c:valAx>
        <c:axId val="3461414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1" i="0" u="none" strike="noStrike" kern="1200" baseline="0">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defRPr>
                </a:pPr>
                <a:r>
                  <a:rPr lang="en-US" sz="2400" b="1" dirty="0">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rPr>
                  <a:t>Foster Care Removal</a:t>
                </a:r>
                <a:r>
                  <a:rPr lang="en-US" sz="2400" b="1" baseline="0" dirty="0">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rPr>
                  <a:t> Rate</a:t>
                </a:r>
                <a:endParaRPr lang="en-US" sz="2400" b="1" dirty="0">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endParaRPr>
              </a:p>
            </c:rich>
          </c:tx>
          <c:layout>
            <c:manualLayout>
              <c:xMode val="edge"/>
              <c:yMode val="edge"/>
              <c:x val="0.35943432418620902"/>
              <c:y val="0.89719964557448895"/>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142280"/>
        <c:crosses val="autoZero"/>
        <c:crossBetween val="midCat"/>
      </c:valAx>
      <c:valAx>
        <c:axId val="346142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defRPr>
                </a:pPr>
                <a:r>
                  <a:rPr lang="en-US" sz="2400" b="1">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rPr>
                  <a:t>Recurrence Rate</a:t>
                </a:r>
              </a:p>
            </c:rich>
          </c:tx>
          <c:layout>
            <c:manualLayout>
              <c:xMode val="edge"/>
              <c:yMode val="edge"/>
              <c:x val="0"/>
              <c:y val="0.37788438980989503"/>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rgbClr val="0070C0"/>
                  </a:solidFill>
                  <a:latin typeface="Times New Roman Uni" panose="02020603050405020304" pitchFamily="18" charset="-128"/>
                  <a:ea typeface="Times New Roman Uni" panose="02020603050405020304" pitchFamily="18" charset="-128"/>
                  <a:cs typeface="Times New Roman Uni" panose="02020603050405020304" pitchFamily="18" charset="-128"/>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61414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60D40E-2809-4877-8CBB-7C87421504F0}" type="datetimeFigureOut">
              <a:rPr lang="en-US" smtClean="0"/>
              <a:t>6/20/2016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40FBEE4-72E1-457D-B7F2-4B3BFCD30FF6}" type="slidenum">
              <a:rPr lang="en-US" smtClean="0"/>
              <a:t>‹#›</a:t>
            </a:fld>
            <a:endParaRPr lang="en-US"/>
          </a:p>
        </p:txBody>
      </p:sp>
    </p:spTree>
    <p:extLst>
      <p:ext uri="{BB962C8B-B14F-4D97-AF65-F5344CB8AC3E}">
        <p14:creationId xmlns:p14="http://schemas.microsoft.com/office/powerpoint/2010/main" val="2951668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spcBef>
                <a:spcPct val="0"/>
              </a:spcBef>
              <a:defRPr sz="1200" i="0" smtClean="0">
                <a:latin typeface="Arial" pitchFamily="34" charset="0"/>
              </a:defRPr>
            </a:lvl1pPr>
          </a:lstStyle>
          <a:p>
            <a:pPr>
              <a:defRPr/>
            </a:pPr>
            <a:endParaRPr lang="en-US" dirty="0"/>
          </a:p>
        </p:txBody>
      </p:sp>
      <p:sp>
        <p:nvSpPr>
          <p:cNvPr id="133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spcBef>
                <a:spcPct val="0"/>
              </a:spcBef>
              <a:defRPr sz="1200" i="0" smtClean="0">
                <a:latin typeface="Arial" pitchFamily="34" charset="0"/>
              </a:defRPr>
            </a:lvl1pPr>
          </a:lstStyle>
          <a:p>
            <a:pPr>
              <a:defRPr/>
            </a:pPr>
            <a:endParaRPr lang="en-US" dirty="0"/>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spcBef>
                <a:spcPct val="0"/>
              </a:spcBef>
              <a:defRPr sz="1200" i="0" smtClean="0">
                <a:latin typeface="Arial" pitchFamily="34" charset="0"/>
              </a:defRPr>
            </a:lvl1pPr>
          </a:lstStyle>
          <a:p>
            <a:pPr>
              <a:defRPr/>
            </a:pPr>
            <a:endParaRPr lang="en-US" dirty="0"/>
          </a:p>
        </p:txBody>
      </p:sp>
      <p:sp>
        <p:nvSpPr>
          <p:cNvPr id="133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spcBef>
                <a:spcPct val="0"/>
              </a:spcBef>
              <a:defRPr sz="1200" i="0" smtClean="0">
                <a:latin typeface="Arial" pitchFamily="34" charset="0"/>
              </a:defRPr>
            </a:lvl1pPr>
          </a:lstStyle>
          <a:p>
            <a:pPr>
              <a:defRPr/>
            </a:pPr>
            <a:fld id="{E1EB4EBA-3376-4015-B6C4-5DE0EA4E4F29}" type="slidenum">
              <a:rPr lang="en-US"/>
              <a:pPr>
                <a:defRPr/>
              </a:pPr>
              <a:t>‹#›</a:t>
            </a:fld>
            <a:endParaRPr lang="en-US" dirty="0"/>
          </a:p>
        </p:txBody>
      </p:sp>
    </p:spTree>
    <p:extLst>
      <p:ext uri="{BB962C8B-B14F-4D97-AF65-F5344CB8AC3E}">
        <p14:creationId xmlns:p14="http://schemas.microsoft.com/office/powerpoint/2010/main" val="3100984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_ENREF_164"/><Relationship Id="rId3" Type="http://schemas.openxmlformats.org/officeDocument/2006/relationships/hyperlink" Target="#_ENREF_163"/><Relationship Id="rId7" Type="http://schemas.openxmlformats.org/officeDocument/2006/relationships/hyperlink" Target="#_ENREF_10"/><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_ENREF_170"/><Relationship Id="rId5" Type="http://schemas.openxmlformats.org/officeDocument/2006/relationships/hyperlink" Target="#_ENREF_167"/><Relationship Id="rId4" Type="http://schemas.openxmlformats.org/officeDocument/2006/relationships/hyperlink" Target="#_ENREF_166"/></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1FBA35D-EFF0-4EC4-9D51-A6AA6228F497}" type="slidenum">
              <a:rPr lang="en-US"/>
              <a:pPr/>
              <a:t>1</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3666197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1F38D08-E9B6-4E94-8768-E7E8F24EDA15}" type="slidenum">
              <a:rPr lang="en-US">
                <a:latin typeface="Arial" charset="0"/>
              </a:rPr>
              <a:pPr/>
              <a:t>10</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z="12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idx="10"/>
          </p:nvPr>
        </p:nvSpPr>
        <p:spPr/>
        <p:txBody>
          <a:bodyPr/>
          <a:lstStyle/>
          <a:p>
            <a:pPr>
              <a:defRPr/>
            </a:pPr>
            <a:r>
              <a:rPr lang="en-US" smtClean="0"/>
              <a:t>Jan. 17, 2013</a:t>
            </a:r>
            <a:endParaRPr lang="en-US"/>
          </a:p>
        </p:txBody>
      </p:sp>
    </p:spTree>
    <p:extLst>
      <p:ext uri="{BB962C8B-B14F-4D97-AF65-F5344CB8AC3E}">
        <p14:creationId xmlns:p14="http://schemas.microsoft.com/office/powerpoint/2010/main" val="2253711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1F38D08-E9B6-4E94-8768-E7E8F24EDA15}" type="slidenum">
              <a:rPr lang="en-US">
                <a:latin typeface="Arial" charset="0"/>
              </a:rPr>
              <a:pPr/>
              <a:t>11</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z="12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idx="10"/>
          </p:nvPr>
        </p:nvSpPr>
        <p:spPr/>
        <p:txBody>
          <a:bodyPr/>
          <a:lstStyle/>
          <a:p>
            <a:pPr>
              <a:defRPr/>
            </a:pPr>
            <a:r>
              <a:rPr lang="en-US" smtClean="0"/>
              <a:t>Jan. 17, 2013</a:t>
            </a:r>
            <a:endParaRPr lang="en-US"/>
          </a:p>
        </p:txBody>
      </p:sp>
    </p:spTree>
    <p:extLst>
      <p:ext uri="{BB962C8B-B14F-4D97-AF65-F5344CB8AC3E}">
        <p14:creationId xmlns:p14="http://schemas.microsoft.com/office/powerpoint/2010/main" val="180045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EB4EBA-3376-4015-B6C4-5DE0EA4E4F29}" type="slidenum">
              <a:rPr lang="en-US" smtClean="0"/>
              <a:pPr>
                <a:defRPr/>
              </a:pPr>
              <a:t>12</a:t>
            </a:fld>
            <a:endParaRPr lang="en-US" dirty="0"/>
          </a:p>
        </p:txBody>
      </p:sp>
    </p:spTree>
    <p:extLst>
      <p:ext uri="{BB962C8B-B14F-4D97-AF65-F5344CB8AC3E}">
        <p14:creationId xmlns:p14="http://schemas.microsoft.com/office/powerpoint/2010/main" val="297208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B4A45E3-30DE-415D-9CBF-6B2D6B1BD852}" type="slidenum">
              <a:rPr lang="en-US">
                <a:latin typeface="Arial" charset="0"/>
              </a:rPr>
              <a:pPr/>
              <a:t>13</a:t>
            </a:fld>
            <a:endParaRPr lang="en-US" dirty="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lgn="l"/>
            <a:endParaRPr lang="en-US" dirty="0"/>
          </a:p>
        </p:txBody>
      </p:sp>
    </p:spTree>
    <p:extLst>
      <p:ext uri="{BB962C8B-B14F-4D97-AF65-F5344CB8AC3E}">
        <p14:creationId xmlns:p14="http://schemas.microsoft.com/office/powerpoint/2010/main" val="2536008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EB4EBA-3376-4015-B6C4-5DE0EA4E4F29}" type="slidenum">
              <a:rPr lang="en-US" smtClean="0"/>
              <a:pPr>
                <a:defRPr/>
              </a:pPr>
              <a:t>14</a:t>
            </a:fld>
            <a:endParaRPr lang="en-US" dirty="0"/>
          </a:p>
        </p:txBody>
      </p:sp>
    </p:spTree>
    <p:extLst>
      <p:ext uri="{BB962C8B-B14F-4D97-AF65-F5344CB8AC3E}">
        <p14:creationId xmlns:p14="http://schemas.microsoft.com/office/powerpoint/2010/main" val="3517170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E619839-3673-4462-B6E1-ED18CC3B6576}" type="slidenum">
              <a:rPr lang="en-US" smtClean="0"/>
              <a:pPr/>
              <a:t>17</a:t>
            </a:fld>
            <a:endParaRPr lang="en-US"/>
          </a:p>
        </p:txBody>
      </p:sp>
    </p:spTree>
    <p:extLst>
      <p:ext uri="{BB962C8B-B14F-4D97-AF65-F5344CB8AC3E}">
        <p14:creationId xmlns:p14="http://schemas.microsoft.com/office/powerpoint/2010/main" val="82743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E619839-3673-4462-B6E1-ED18CC3B6576}" type="slidenum">
              <a:rPr lang="en-US" smtClean="0"/>
              <a:pPr/>
              <a:t>18</a:t>
            </a:fld>
            <a:endParaRPr lang="en-US"/>
          </a:p>
        </p:txBody>
      </p:sp>
    </p:spTree>
    <p:extLst>
      <p:ext uri="{BB962C8B-B14F-4D97-AF65-F5344CB8AC3E}">
        <p14:creationId xmlns:p14="http://schemas.microsoft.com/office/powerpoint/2010/main" val="4194378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BC9FEEC-5270-41B2-A9D7-F34BD5D2A59A}" type="slidenum">
              <a:rPr lang="en-US" smtClean="0"/>
              <a:pPr/>
              <a:t>21</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601379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A9622ED-5436-46B8-BCE1-B18173F3FBAE}" type="slidenum">
              <a:rPr lang="en-US" smtClean="0"/>
              <a:pPr>
                <a:defRPr/>
              </a:pPr>
              <a:t>24</a:t>
            </a:fld>
            <a:endParaRPr lang="en-US" dirty="0"/>
          </a:p>
        </p:txBody>
      </p:sp>
    </p:spTree>
    <p:extLst>
      <p:ext uri="{BB962C8B-B14F-4D97-AF65-F5344CB8AC3E}">
        <p14:creationId xmlns:p14="http://schemas.microsoft.com/office/powerpoint/2010/main" val="352091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a:defRPr/>
            </a:pPr>
            <a:fld id="{6A9622ED-5436-46B8-BCE1-B18173F3FBAE}" type="slidenum">
              <a:rPr lang="en-US" smtClean="0"/>
              <a:pPr>
                <a:defRPr/>
              </a:pPr>
              <a:t>25</a:t>
            </a:fld>
            <a:endParaRPr lang="en-US" dirty="0"/>
          </a:p>
        </p:txBody>
      </p:sp>
    </p:spTree>
    <p:extLst>
      <p:ext uri="{BB962C8B-B14F-4D97-AF65-F5344CB8AC3E}">
        <p14:creationId xmlns:p14="http://schemas.microsoft.com/office/powerpoint/2010/main" val="382252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EB4EBA-3376-4015-B6C4-5DE0EA4E4F29}" type="slidenum">
              <a:rPr lang="en-US" smtClean="0"/>
              <a:pPr>
                <a:defRPr/>
              </a:pPr>
              <a:t>2</a:t>
            </a:fld>
            <a:endParaRPr lang="en-US" dirty="0"/>
          </a:p>
        </p:txBody>
      </p:sp>
    </p:spTree>
    <p:extLst>
      <p:ext uri="{BB962C8B-B14F-4D97-AF65-F5344CB8AC3E}">
        <p14:creationId xmlns:p14="http://schemas.microsoft.com/office/powerpoint/2010/main" val="2357656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EC274945-FAED-4A57-A715-2C7F990828C3}" type="slidenum">
              <a:rPr lang="en-US" altLang="en-US" smtClean="0"/>
              <a:pPr eaLnBrk="1" fontAlgn="base" hangingPunct="1">
                <a:spcBef>
                  <a:spcPct val="0"/>
                </a:spcBef>
                <a:spcAft>
                  <a:spcPct val="0"/>
                </a:spcAft>
              </a:pPr>
              <a:t>26</a:t>
            </a:fld>
            <a:endParaRPr lang="en-US" altLang="en-US"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Arial" pitchFamily="34" charset="0"/>
                <a:ea typeface="+mn-ea"/>
                <a:cs typeface="+mn-cs"/>
              </a:rPr>
              <a:t>Maltreatment during infancy has effects on the developing brain that lead to biological modifications, resulting in changes in cognition and behavior and increasing vulnerability to stress, predisposing such children to the development of psychiatric illnesses throughout life (Lieberman et </a:t>
            </a:r>
            <a:r>
              <a:rPr lang="en-US" sz="1200" b="0" i="0" u="none" strike="noStrike" kern="1200" baseline="0" dirty="0" err="1" smtClean="0">
                <a:solidFill>
                  <a:schemeClr val="tx1"/>
                </a:solidFill>
                <a:latin typeface="Arial" pitchFamily="34" charset="0"/>
                <a:ea typeface="+mn-ea"/>
                <a:cs typeface="+mn-cs"/>
              </a:rPr>
              <a:t>aL</a:t>
            </a:r>
            <a:r>
              <a:rPr lang="en-US" sz="1200" b="0" i="0" u="none" strike="noStrike" kern="1200" baseline="0" dirty="0" smtClean="0">
                <a:solidFill>
                  <a:schemeClr val="tx1"/>
                </a:solidFill>
                <a:latin typeface="Arial" pitchFamily="34" charset="0"/>
                <a:ea typeface="+mn-ea"/>
                <a:cs typeface="+mn-cs"/>
              </a:rPr>
              <a:t> 2011; </a:t>
            </a:r>
            <a:r>
              <a:rPr lang="en-US" sz="1200" b="0" i="0" u="none" strike="noStrike" kern="1200" baseline="0" dirty="0" err="1" smtClean="0">
                <a:solidFill>
                  <a:schemeClr val="tx1"/>
                </a:solidFill>
                <a:latin typeface="Arial" pitchFamily="34" charset="0"/>
                <a:ea typeface="+mn-ea"/>
                <a:cs typeface="+mn-cs"/>
              </a:rPr>
              <a:t>Scheeringa</a:t>
            </a:r>
            <a:r>
              <a:rPr lang="en-US" sz="1200" b="0" i="0" u="none" strike="noStrike" kern="1200" baseline="0" dirty="0" smtClean="0">
                <a:solidFill>
                  <a:schemeClr val="tx1"/>
                </a:solidFill>
                <a:latin typeface="Arial" pitchFamily="34" charset="0"/>
                <a:ea typeface="+mn-ea"/>
                <a:cs typeface="+mn-cs"/>
              </a:rPr>
              <a:t> et </a:t>
            </a:r>
            <a:r>
              <a:rPr lang="en-US" sz="1200" b="0" i="0" u="none" strike="noStrike" kern="1200" baseline="0" dirty="0" err="1" smtClean="0">
                <a:solidFill>
                  <a:schemeClr val="tx1"/>
                </a:solidFill>
                <a:latin typeface="Arial" pitchFamily="34" charset="0"/>
                <a:ea typeface="+mn-ea"/>
                <a:cs typeface="+mn-cs"/>
              </a:rPr>
              <a:t>aL</a:t>
            </a:r>
            <a:r>
              <a:rPr lang="en-US" sz="1200" b="0" i="0" u="none" strike="noStrike" kern="1200" baseline="0" dirty="0" smtClean="0">
                <a:solidFill>
                  <a:schemeClr val="tx1"/>
                </a:solidFill>
                <a:latin typeface="Arial" pitchFamily="34" charset="0"/>
                <a:ea typeface="+mn-ea"/>
                <a:cs typeface="+mn-cs"/>
              </a:rPr>
              <a:t> 105). Trauma in infancy disrupts homeostasis in areas of the brain that respond to the stress and perceived threats. Clinical studies of severely</a:t>
            </a:r>
          </a:p>
          <a:p>
            <a:r>
              <a:rPr lang="en-US" sz="1200" b="0" i="0" u="none" strike="noStrike" kern="1200" baseline="0" dirty="0" smtClean="0">
                <a:solidFill>
                  <a:schemeClr val="tx1"/>
                </a:solidFill>
                <a:latin typeface="Arial" pitchFamily="34" charset="0"/>
                <a:ea typeface="+mn-ea"/>
                <a:cs typeface="+mn-cs"/>
              </a:rPr>
              <a:t>maltreated children have identified symptoms of various mental and physical responses trauma, including hyperarousal (the mammalian fight/flight response) and disassociation (the reptilian freeze/ surrender response).(Chu &amp; Lieberman 2010; </a:t>
            </a:r>
            <a:r>
              <a:rPr lang="en-US" sz="1200" b="0" i="0" u="none" strike="noStrike" kern="1200" baseline="0" dirty="0" err="1" smtClean="0">
                <a:solidFill>
                  <a:schemeClr val="tx1"/>
                </a:solidFill>
                <a:latin typeface="Arial" pitchFamily="34" charset="0"/>
                <a:ea typeface="+mn-ea"/>
                <a:cs typeface="+mn-cs"/>
              </a:rPr>
              <a:t>Finkelhor</a:t>
            </a:r>
            <a:r>
              <a:rPr lang="en-US" sz="1200" b="0" i="0" u="none" strike="noStrike" kern="1200" baseline="0" dirty="0" smtClean="0">
                <a:solidFill>
                  <a:schemeClr val="tx1"/>
                </a:solidFill>
                <a:latin typeface="Arial" pitchFamily="34" charset="0"/>
                <a:ea typeface="+mn-ea"/>
                <a:cs typeface="+mn-cs"/>
              </a:rPr>
              <a:t>, </a:t>
            </a:r>
            <a:r>
              <a:rPr lang="en-US" sz="1200" b="0" i="0" u="none" strike="noStrike" kern="1200" baseline="0" dirty="0" err="1" smtClean="0">
                <a:solidFill>
                  <a:schemeClr val="tx1"/>
                </a:solidFill>
                <a:latin typeface="Arial" pitchFamily="34" charset="0"/>
                <a:ea typeface="+mn-ea"/>
                <a:cs typeface="+mn-cs"/>
              </a:rPr>
              <a:t>rmrod</a:t>
            </a:r>
            <a:r>
              <a:rPr lang="en-US" sz="1200" b="0" i="0" u="none" strike="noStrike" kern="1200" baseline="0" dirty="0" smtClean="0">
                <a:solidFill>
                  <a:schemeClr val="tx1"/>
                </a:solidFill>
                <a:latin typeface="Arial" pitchFamily="34" charset="0"/>
                <a:ea typeface="+mn-ea"/>
                <a:cs typeface="+mn-cs"/>
              </a:rPr>
              <a:t>, &amp; Turner 2007).</a:t>
            </a:r>
          </a:p>
          <a:p>
            <a:endParaRPr lang="en-US" sz="1200" b="0" i="0" u="none" strike="noStrike" kern="1200" baseline="0" dirty="0" smtClean="0">
              <a:solidFill>
                <a:schemeClr val="tx1"/>
              </a:solidFill>
              <a:latin typeface="Arial" pitchFamily="34" charset="0"/>
              <a:ea typeface="+mn-ea"/>
              <a:cs typeface="+mn-cs"/>
            </a:endParaRPr>
          </a:p>
          <a:p>
            <a:pPr eaLnBrk="1" hangingPunct="1"/>
            <a:r>
              <a:rPr lang="en-US" altLang="en-US" dirty="0" smtClean="0">
                <a:latin typeface="Arial" pitchFamily="34" charset="0"/>
              </a:rPr>
              <a:t>PET is a radiographic method that involves injecting a</a:t>
            </a:r>
            <a:r>
              <a:rPr lang="en-US" altLang="en-US" baseline="0" dirty="0" smtClean="0">
                <a:latin typeface="Arial" pitchFamily="34" charset="0"/>
              </a:rPr>
              <a:t> child</a:t>
            </a:r>
            <a:r>
              <a:rPr lang="en-US" altLang="en-US" dirty="0" smtClean="0">
                <a:latin typeface="Arial" pitchFamily="34" charset="0"/>
              </a:rPr>
              <a:t> with a substance like glucose or oxygen that has been radio-labeled. The radioactive substance is then absorbed by the brain, with those brain regions most engaged (most active) taking up more of the substance. As the radioactivity begins to decay, positrons are emitted, and the PET scanner can reconstruct where in the brain these positrons originated. As such, it is possible to pinpoint which precise regions of the brain are most active. Fewer connections may lead to deficits/ delays in inhibitory control, emotion regulation, and other functions that are overseen by the connections between these brain areas.</a:t>
            </a:r>
          </a:p>
          <a:p>
            <a:pPr eaLnBrk="1" hangingPunct="1"/>
            <a:endParaRPr lang="en-US" altLang="en-US" dirty="0" smtClean="0">
              <a:latin typeface="Arial" pitchFamily="34" charset="0"/>
            </a:endParaRPr>
          </a:p>
          <a:p>
            <a:pPr eaLnBrk="1" hangingPunct="1"/>
            <a:r>
              <a:rPr lang="en-US" altLang="en-US" dirty="0" smtClean="0">
                <a:latin typeface="Arial" pitchFamily="34" charset="0"/>
              </a:rPr>
              <a:t>Nelson, Charles A. (2014-01-06). Romania's Abandoned Children (Kindle Locations 1900-1910). Harvard University Press. Kindle Edition. </a:t>
            </a:r>
          </a:p>
          <a:p>
            <a:pPr eaLnBrk="1" hangingPunct="1"/>
            <a:endParaRPr lang="en-US" altLang="en-US" dirty="0" smtClean="0">
              <a:latin typeface="Arial" pitchFamily="34" charset="0"/>
            </a:endParaRPr>
          </a:p>
          <a:p>
            <a:endParaRPr lang="en-US" dirty="0" smtClean="0"/>
          </a:p>
          <a:p>
            <a:endParaRPr lang="en-US" sz="1200" b="0" i="0" u="none" strike="noStrike" kern="1200" baseline="0" dirty="0" smtClean="0">
              <a:solidFill>
                <a:schemeClr val="tx1"/>
              </a:solidFill>
              <a:latin typeface="Arial" pitchFamily="34" charset="0"/>
              <a:ea typeface="+mn-ea"/>
              <a:cs typeface="+mn-cs"/>
            </a:endParaRPr>
          </a:p>
          <a:p>
            <a:endParaRPr lang="en-US" altLang="en-US" sz="1200" b="0" i="0" u="none" strike="noStrike" kern="1200" baseline="0" dirty="0" smtClean="0">
              <a:solidFill>
                <a:schemeClr val="tx1"/>
              </a:solidFill>
              <a:latin typeface="Arial" pitchFamily="34" charset="0"/>
              <a:ea typeface="+mn-ea"/>
              <a:cs typeface="+mn-cs"/>
            </a:endParaRPr>
          </a:p>
          <a:p>
            <a:r>
              <a:rPr lang="en-US" altLang="en-US" sz="1200" b="0" i="0" u="none" strike="noStrike" kern="1200" baseline="0" dirty="0" smtClean="0">
                <a:solidFill>
                  <a:schemeClr val="tx1"/>
                </a:solidFill>
                <a:latin typeface="Arial" pitchFamily="34" charset="0"/>
                <a:ea typeface="+mn-ea"/>
                <a:cs typeface="+mn-cs"/>
              </a:rPr>
              <a:t>Polyvagal theory</a:t>
            </a:r>
          </a:p>
          <a:p>
            <a:r>
              <a:rPr lang="en-US" sz="1200" kern="1200" dirty="0" smtClean="0">
                <a:solidFill>
                  <a:schemeClr val="tx1"/>
                </a:solidFill>
                <a:effectLst/>
                <a:latin typeface="Arial" pitchFamily="34" charset="0"/>
                <a:ea typeface="+mn-ea"/>
                <a:cs typeface="+mn-cs"/>
              </a:rPr>
              <a:t>As  an  overwhelming and chronic source of stress, neglectful and abusive parenting can have serious effects on the autonomic nervous system (ANS), the part of the peripheral nervous system which is fundamentally involved in automatic and unconscious regulatory processes such as breathing, heart rate, digestion and arousal. The ANS is centrally located in the brainstem and medulla oblongata. It includes three subsystems, two of which are directly involved in the stress response: the Sympathetic Nervous System (SNS) and the Parasympathetic Nervous System (PNS). The SNS is most associated with arousal activation and the ‘fight or flight’ response. Conversely, the PNS is more involved in inhibiting SNS activity and in rest responses. In healthy individuals these systems work well together to subconsciously sense threat    and respond accordingly in order to maximize an individual’s chance of survival by managing the threat. However, chronic stress can lead to hyperactivity of the CNS and </a:t>
            </a:r>
            <a:r>
              <a:rPr lang="en-US" sz="1200" kern="1200" dirty="0" err="1" smtClean="0">
                <a:solidFill>
                  <a:schemeClr val="tx1"/>
                </a:solidFill>
                <a:effectLst/>
                <a:latin typeface="Arial" pitchFamily="34" charset="0"/>
                <a:ea typeface="+mn-ea"/>
                <a:cs typeface="+mn-cs"/>
              </a:rPr>
              <a:t>hypoactivity</a:t>
            </a:r>
            <a:r>
              <a:rPr lang="en-US" sz="1200" kern="1200" dirty="0" smtClean="0">
                <a:solidFill>
                  <a:schemeClr val="tx1"/>
                </a:solidFill>
                <a:effectLst/>
                <a:latin typeface="Arial" pitchFamily="34" charset="0"/>
                <a:ea typeface="+mn-ea"/>
                <a:cs typeface="+mn-cs"/>
              </a:rPr>
              <a:t> of the PNS. (</a:t>
            </a:r>
            <a:r>
              <a:rPr lang="en-US" sz="1200" u="none" strike="noStrike" kern="1200" dirty="0" err="1" smtClean="0">
                <a:solidFill>
                  <a:schemeClr val="tx1"/>
                </a:solidFill>
                <a:effectLst/>
                <a:latin typeface="Arial" pitchFamily="34" charset="0"/>
                <a:ea typeface="+mn-ea"/>
                <a:cs typeface="+mn-cs"/>
                <a:hlinkClick r:id="rId3" action="ppaction://hlinkfile" tooltip="Porges, 2001 #2086"/>
              </a:rPr>
              <a:t>Porges</a:t>
            </a:r>
            <a:r>
              <a:rPr lang="en-US" sz="1200" u="none" strike="noStrike" kern="1200" dirty="0" smtClean="0">
                <a:solidFill>
                  <a:schemeClr val="tx1"/>
                </a:solidFill>
                <a:effectLst/>
                <a:latin typeface="Arial" pitchFamily="34" charset="0"/>
                <a:ea typeface="+mn-ea"/>
                <a:cs typeface="+mn-cs"/>
                <a:hlinkClick r:id="rId3" action="ppaction://hlinkfile" tooltip="Porges, 2001 #2086"/>
              </a:rPr>
              <a:t>, 2001</a:t>
            </a:r>
            <a:r>
              <a:rPr lang="en-US" sz="1200" kern="1200" dirty="0" smtClean="0">
                <a:solidFill>
                  <a:schemeClr val="tx1"/>
                </a:solidFill>
                <a:effectLst/>
                <a:latin typeface="Arial" pitchFamily="34" charset="0"/>
                <a:ea typeface="+mn-ea"/>
                <a:cs typeface="+mn-cs"/>
              </a:rPr>
              <a:t>, </a:t>
            </a:r>
            <a:r>
              <a:rPr lang="en-US" sz="1200" u="none" strike="noStrike" kern="1200" dirty="0" smtClean="0">
                <a:solidFill>
                  <a:schemeClr val="tx1"/>
                </a:solidFill>
                <a:effectLst/>
                <a:latin typeface="Arial" pitchFamily="34" charset="0"/>
                <a:ea typeface="+mn-ea"/>
                <a:cs typeface="+mn-cs"/>
                <a:hlinkClick r:id="rId4" action="ppaction://hlinkfile" tooltip="Porges, 2007 #2081"/>
              </a:rPr>
              <a:t>2007</a:t>
            </a:r>
            <a:r>
              <a:rPr lang="en-US" sz="1200" kern="1200" dirty="0" smtClean="0">
                <a:solidFill>
                  <a:schemeClr val="tx1"/>
                </a:solidFill>
                <a:effectLst/>
                <a:latin typeface="Arial" pitchFamily="34" charset="0"/>
                <a:ea typeface="+mn-ea"/>
                <a:cs typeface="+mn-cs"/>
              </a:rPr>
              <a:t>, </a:t>
            </a:r>
            <a:r>
              <a:rPr lang="en-US" sz="1200" u="none" strike="noStrike" kern="1200" dirty="0" smtClean="0">
                <a:solidFill>
                  <a:schemeClr val="tx1"/>
                </a:solidFill>
                <a:effectLst/>
                <a:latin typeface="Arial" pitchFamily="34" charset="0"/>
                <a:ea typeface="+mn-ea"/>
                <a:cs typeface="+mn-cs"/>
                <a:hlinkClick r:id="rId5" action="ppaction://hlinkfile" tooltip="Porges, 2009 #2077"/>
              </a:rPr>
              <a:t>2009</a:t>
            </a:r>
            <a:r>
              <a:rPr lang="en-US" sz="1200" kern="1200" dirty="0" smtClean="0">
                <a:solidFill>
                  <a:schemeClr val="tx1"/>
                </a:solidFill>
                <a:effectLst/>
                <a:latin typeface="Arial" pitchFamily="34" charset="0"/>
                <a:ea typeface="+mn-ea"/>
                <a:cs typeface="+mn-cs"/>
              </a:rPr>
              <a:t>; </a:t>
            </a:r>
            <a:r>
              <a:rPr lang="en-US" sz="1200" u="none" strike="noStrike" kern="1200" dirty="0" err="1" smtClean="0">
                <a:solidFill>
                  <a:schemeClr val="tx1"/>
                </a:solidFill>
                <a:effectLst/>
                <a:latin typeface="Arial" pitchFamily="34" charset="0"/>
                <a:ea typeface="+mn-ea"/>
                <a:cs typeface="+mn-cs"/>
                <a:hlinkClick r:id="rId6" action="ppaction://hlinkfile" tooltip="Porges, 2011 #2073"/>
              </a:rPr>
              <a:t>Porges</a:t>
            </a:r>
            <a:r>
              <a:rPr lang="en-US" sz="1200" u="none" strike="noStrike" kern="1200" dirty="0" smtClean="0">
                <a:solidFill>
                  <a:schemeClr val="tx1"/>
                </a:solidFill>
                <a:effectLst/>
                <a:latin typeface="Arial" pitchFamily="34" charset="0"/>
                <a:ea typeface="+mn-ea"/>
                <a:cs typeface="+mn-cs"/>
                <a:hlinkClick r:id="rId6" action="ppaction://hlinkfile" tooltip="Porges, 2011 #2073"/>
              </a:rPr>
              <a:t> &amp; Furman, 2011</a:t>
            </a:r>
            <a:r>
              <a:rPr lang="en-US" sz="1200" kern="1200" dirty="0" smtClean="0">
                <a:solidFill>
                  <a:schemeClr val="tx1"/>
                </a:solidFill>
                <a:effectLst/>
                <a:latin typeface="Arial" pitchFamily="34" charset="0"/>
                <a:ea typeface="+mn-ea"/>
                <a:cs typeface="+mn-cs"/>
              </a:rPr>
              <a:t>) .</a:t>
            </a:r>
          </a:p>
          <a:p>
            <a:r>
              <a:rPr lang="en-US" sz="1200" kern="1200" dirty="0" smtClean="0">
                <a:solidFill>
                  <a:schemeClr val="tx1"/>
                </a:solidFill>
                <a:effectLst/>
                <a:latin typeface="Arial" pitchFamily="34" charset="0"/>
                <a:ea typeface="+mn-ea"/>
                <a:cs typeface="+mn-cs"/>
              </a:rPr>
              <a:t> Can we start out by illustrating how child maltreatment creates chronic stress for the child? For example, an infant expects an environment in which he or she will be feed, comforted, receive stimulation and interact with responsive caregivers. When these basic expectations are not met, the infant experiences stress that can elevate the levels of circulating glucocorticoids (for example, cortisol), which in turn can ….</a:t>
            </a:r>
          </a:p>
          <a:p>
            <a:r>
              <a:rPr lang="en-US" sz="1200" kern="1200" dirty="0" smtClean="0">
                <a:solidFill>
                  <a:schemeClr val="tx1"/>
                </a:solidFill>
                <a:effectLst/>
                <a:latin typeface="Arial"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One of the most important components of the PNS is the </a:t>
            </a:r>
            <a:r>
              <a:rPr lang="en-US" sz="1200" kern="1200" dirty="0" err="1" smtClean="0">
                <a:solidFill>
                  <a:schemeClr val="tx1"/>
                </a:solidFill>
                <a:effectLst/>
                <a:latin typeface="Arial" pitchFamily="34" charset="0"/>
                <a:ea typeface="+mn-ea"/>
                <a:cs typeface="+mn-cs"/>
              </a:rPr>
              <a:t>vagus</a:t>
            </a:r>
            <a:r>
              <a:rPr lang="en-US" sz="1200" kern="1200" dirty="0" smtClean="0">
                <a:solidFill>
                  <a:schemeClr val="tx1"/>
                </a:solidFill>
                <a:effectLst/>
                <a:latin typeface="Arial" pitchFamily="34" charset="0"/>
                <a:ea typeface="+mn-ea"/>
                <a:cs typeface="+mn-cs"/>
              </a:rPr>
              <a:t> nerve. This is a cranial nerve which is involved in the inhibition of the arousal responses elicited by the SNS. It may be activated during stress in order to inhibit SNS hyper-response and can be measured by examining cardiac vagal tone (</a:t>
            </a:r>
            <a:r>
              <a:rPr lang="en-US" sz="1200" u="none" strike="noStrike" kern="1200" dirty="0" smtClean="0">
                <a:solidFill>
                  <a:schemeClr val="tx1"/>
                </a:solidFill>
                <a:effectLst/>
                <a:latin typeface="Arial" pitchFamily="34" charset="0"/>
                <a:ea typeface="+mn-ea"/>
                <a:cs typeface="+mn-cs"/>
                <a:hlinkClick r:id="rId7" action="ppaction://hlinkfile" tooltip="Berthoud, 2000 #2095"/>
              </a:rPr>
              <a:t>Berthoud &amp; </a:t>
            </a:r>
            <a:r>
              <a:rPr lang="en-US" sz="1200" u="none" strike="noStrike" kern="1200" dirty="0" err="1" smtClean="0">
                <a:solidFill>
                  <a:schemeClr val="tx1"/>
                </a:solidFill>
                <a:effectLst/>
                <a:latin typeface="Arial" pitchFamily="34" charset="0"/>
                <a:ea typeface="+mn-ea"/>
                <a:cs typeface="+mn-cs"/>
                <a:hlinkClick r:id="rId7" action="ppaction://hlinkfile" tooltip="Berthoud, 2000 #2095"/>
              </a:rPr>
              <a:t>Neuhuber</a:t>
            </a:r>
            <a:r>
              <a:rPr lang="en-US" sz="1200" u="none" strike="noStrike" kern="1200" dirty="0" smtClean="0">
                <a:solidFill>
                  <a:schemeClr val="tx1"/>
                </a:solidFill>
                <a:effectLst/>
                <a:latin typeface="Arial" pitchFamily="34" charset="0"/>
                <a:ea typeface="+mn-ea"/>
                <a:cs typeface="+mn-cs"/>
                <a:hlinkClick r:id="rId7" action="ppaction://hlinkfile" tooltip="Berthoud, 2000 #2095"/>
              </a:rPr>
              <a:t>, 2000</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Porges</a:t>
            </a:r>
            <a:r>
              <a:rPr lang="en-US" sz="1200" kern="1200" dirty="0" smtClean="0">
                <a:solidFill>
                  <a:schemeClr val="tx1"/>
                </a:solidFill>
                <a:effectLst/>
                <a:latin typeface="Arial" pitchFamily="34" charset="0"/>
                <a:ea typeface="+mn-ea"/>
                <a:cs typeface="+mn-cs"/>
              </a:rPr>
              <a:t>’ Polyvagal Theory proposes three neural circuits comprising the </a:t>
            </a:r>
            <a:r>
              <a:rPr lang="en-US" sz="1200" kern="1200" dirty="0" err="1" smtClean="0">
                <a:solidFill>
                  <a:schemeClr val="tx1"/>
                </a:solidFill>
                <a:effectLst/>
                <a:latin typeface="Arial" pitchFamily="34" charset="0"/>
                <a:ea typeface="+mn-ea"/>
                <a:cs typeface="+mn-cs"/>
              </a:rPr>
              <a:t>vagus</a:t>
            </a:r>
            <a:r>
              <a:rPr lang="en-US" sz="1200" kern="1200" dirty="0" smtClean="0">
                <a:solidFill>
                  <a:schemeClr val="tx1"/>
                </a:solidFill>
                <a:effectLst/>
                <a:latin typeface="Arial" pitchFamily="34" charset="0"/>
                <a:ea typeface="+mn-ea"/>
                <a:cs typeface="+mn-cs"/>
              </a:rPr>
              <a:t> nerve which evolved to manage stress. The most basic of these is the primitive pathway which controls the basic ‘play dead’ defensive response, found in non-mammalian species. The second circuit also serves a defensive function of instigating the ‘fight or flight’ strategies mammals need for survival. The third circuit which evolved in humans has multiple functions but primarily deals with social communication responses, such as those needed to obtain contact and attachment with caregivers and later social interaction functions  (</a:t>
            </a:r>
            <a:r>
              <a:rPr lang="en-US" sz="1200" u="none" strike="noStrike" kern="1200" dirty="0" err="1" smtClean="0">
                <a:solidFill>
                  <a:schemeClr val="tx1"/>
                </a:solidFill>
                <a:effectLst/>
                <a:latin typeface="Arial" pitchFamily="34" charset="0"/>
                <a:ea typeface="+mn-ea"/>
                <a:cs typeface="+mn-cs"/>
                <a:hlinkClick r:id="rId8" action="ppaction://hlinkfile" tooltip="Porges, 2003 #501"/>
              </a:rPr>
              <a:t>Porges</a:t>
            </a:r>
            <a:r>
              <a:rPr lang="en-US" sz="1200" u="none" strike="noStrike" kern="1200" dirty="0" smtClean="0">
                <a:solidFill>
                  <a:schemeClr val="tx1"/>
                </a:solidFill>
                <a:effectLst/>
                <a:latin typeface="Arial" pitchFamily="34" charset="0"/>
                <a:ea typeface="+mn-ea"/>
                <a:cs typeface="+mn-cs"/>
                <a:hlinkClick r:id="rId8" action="ppaction://hlinkfile" tooltip="Porges, 2003 #501"/>
              </a:rPr>
              <a:t>, 2003a</a:t>
            </a:r>
            <a:r>
              <a:rPr lang="en-US" sz="1200" kern="1200" dirty="0" smtClean="0">
                <a:solidFill>
                  <a:schemeClr val="tx1"/>
                </a:solidFill>
                <a:effectLst/>
                <a:latin typeface="Arial" pitchFamily="34" charset="0"/>
                <a:ea typeface="+mn-ea"/>
                <a:cs typeface="+mn-cs"/>
              </a:rPr>
              <a:t>, </a:t>
            </a:r>
            <a:r>
              <a:rPr lang="en-US" sz="1200" u="none" strike="noStrike" kern="1200" dirty="0" smtClean="0">
                <a:solidFill>
                  <a:schemeClr val="tx1"/>
                </a:solidFill>
                <a:effectLst/>
                <a:latin typeface="Arial" pitchFamily="34" charset="0"/>
                <a:ea typeface="+mn-ea"/>
                <a:cs typeface="+mn-cs"/>
                <a:hlinkClick r:id="rId5" action="ppaction://hlinkfile" tooltip="Porges, 2009 #2077"/>
              </a:rPr>
              <a:t>2009</a:t>
            </a:r>
            <a:r>
              <a:rPr lang="en-US" sz="1200" kern="1200" dirty="0" smtClean="0">
                <a:solidFill>
                  <a:schemeClr val="tx1"/>
                </a:solidFill>
                <a:effectLst/>
                <a:latin typeface="Arial" pitchFamily="34" charset="0"/>
                <a:ea typeface="+mn-ea"/>
                <a:cs typeface="+mn-cs"/>
              </a:rPr>
              <a:t>; </a:t>
            </a:r>
            <a:r>
              <a:rPr lang="en-US" sz="1200" u="none" strike="noStrike" kern="1200" dirty="0" err="1" smtClean="0">
                <a:solidFill>
                  <a:schemeClr val="tx1"/>
                </a:solidFill>
                <a:effectLst/>
                <a:latin typeface="Arial" pitchFamily="34" charset="0"/>
                <a:ea typeface="+mn-ea"/>
                <a:cs typeface="+mn-cs"/>
                <a:hlinkClick r:id="rId6" action="ppaction://hlinkfile" tooltip="Porges, 2011 #2073"/>
              </a:rPr>
              <a:t>Porges</a:t>
            </a:r>
            <a:r>
              <a:rPr lang="en-US" sz="1200" u="none" strike="noStrike" kern="1200" dirty="0" smtClean="0">
                <a:solidFill>
                  <a:schemeClr val="tx1"/>
                </a:solidFill>
                <a:effectLst/>
                <a:latin typeface="Arial" pitchFamily="34" charset="0"/>
                <a:ea typeface="+mn-ea"/>
                <a:cs typeface="+mn-cs"/>
                <a:hlinkClick r:id="rId6" action="ppaction://hlinkfile" tooltip="Porges, 2011 #2073"/>
              </a:rPr>
              <a:t> &amp; Furman, 2011</a:t>
            </a:r>
            <a:r>
              <a:rPr lang="en-US" sz="1200" kern="1200" dirty="0" smtClean="0">
                <a:solidFill>
                  <a:schemeClr val="tx1"/>
                </a:solidFill>
                <a:effectLst/>
                <a:latin typeface="Arial" pitchFamily="34" charset="0"/>
                <a:ea typeface="+mn-ea"/>
                <a:cs typeface="+mn-cs"/>
              </a:rPr>
              <a:t>) .	</a:t>
            </a:r>
            <a:r>
              <a:rPr lang="en-US" dirty="0" smtClean="0">
                <a:effectLst/>
              </a:rPr>
              <a:t> </a:t>
            </a:r>
            <a:r>
              <a:rPr lang="en-US" sz="1200" kern="1200" dirty="0" smtClean="0">
                <a:solidFill>
                  <a:schemeClr val="tx1"/>
                </a:solidFill>
                <a:effectLst/>
                <a:latin typeface="Arial" pitchFamily="34" charset="0"/>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34" charset="0"/>
                <a:ea typeface="+mn-ea"/>
                <a:cs typeface="+mn-cs"/>
              </a:rPr>
              <a:t> </a:t>
            </a:r>
          </a:p>
          <a:p>
            <a:r>
              <a:rPr lang="en-US" sz="1200" b="0" i="0" u="none" strike="noStrike" kern="1200" baseline="0" dirty="0" smtClean="0">
                <a:solidFill>
                  <a:schemeClr val="tx1"/>
                </a:solidFill>
                <a:latin typeface="Arial" pitchFamily="34" charset="0"/>
                <a:ea typeface="+mn-ea"/>
                <a:cs typeface="+mn-cs"/>
              </a:rPr>
              <a:t>However, after age three these effects become a more permanent part of the child's psychosocial functioning and require specialized treatment (Cohen, </a:t>
            </a:r>
            <a:r>
              <a:rPr lang="en-US" sz="1200" b="0" i="0" u="none" strike="noStrike" kern="1200" baseline="0" dirty="0" err="1" smtClean="0">
                <a:solidFill>
                  <a:schemeClr val="tx1"/>
                </a:solidFill>
                <a:latin typeface="Arial" pitchFamily="34" charset="0"/>
                <a:ea typeface="+mn-ea"/>
                <a:cs typeface="+mn-cs"/>
              </a:rPr>
              <a:t>Mannarino</a:t>
            </a:r>
            <a:r>
              <a:rPr lang="en-US" sz="1200" b="0" i="0" u="none" strike="noStrike" kern="1200" baseline="0" dirty="0" smtClean="0">
                <a:solidFill>
                  <a:schemeClr val="tx1"/>
                </a:solidFill>
                <a:latin typeface="Arial" pitchFamily="34" charset="0"/>
                <a:ea typeface="+mn-ea"/>
                <a:cs typeface="+mn-cs"/>
              </a:rPr>
              <a:t>, &amp; </a:t>
            </a:r>
            <a:r>
              <a:rPr lang="en-US" sz="1200" b="0" i="0" u="none" strike="noStrike" kern="1200" baseline="0" dirty="0" err="1" smtClean="0">
                <a:solidFill>
                  <a:schemeClr val="tx1"/>
                </a:solidFill>
                <a:latin typeface="Arial" pitchFamily="34" charset="0"/>
                <a:ea typeface="+mn-ea"/>
                <a:cs typeface="+mn-cs"/>
              </a:rPr>
              <a:t>Deblinger</a:t>
            </a:r>
            <a:r>
              <a:rPr lang="en-US" sz="1200" b="0" i="0" u="none" strike="noStrike" kern="1200" baseline="0" dirty="0" smtClean="0">
                <a:solidFill>
                  <a:schemeClr val="tx1"/>
                </a:solidFill>
                <a:latin typeface="Arial" pitchFamily="34" charset="0"/>
                <a:ea typeface="+mn-ea"/>
                <a:cs typeface="+mn-cs"/>
              </a:rPr>
              <a:t> 2006; </a:t>
            </a:r>
            <a:r>
              <a:rPr lang="da-DK" sz="1200" b="0" i="0" u="none" strike="noStrike" kern="1200" baseline="0" dirty="0" smtClean="0">
                <a:solidFill>
                  <a:schemeClr val="tx1"/>
                </a:solidFill>
                <a:latin typeface="Arial" pitchFamily="34" charset="0"/>
                <a:ea typeface="+mn-ea"/>
                <a:cs typeface="+mn-cs"/>
              </a:rPr>
              <a:t>Fisher et aL 2006; Lieberman et aL 2011; Vickerman</a:t>
            </a:r>
          </a:p>
          <a:p>
            <a:r>
              <a:rPr lang="en-US" sz="1200" b="0" i="0" u="none" strike="noStrike" kern="1200" baseline="0" dirty="0" smtClean="0">
                <a:solidFill>
                  <a:schemeClr val="tx1"/>
                </a:solidFill>
                <a:latin typeface="Arial" pitchFamily="34" charset="0"/>
                <a:ea typeface="+mn-ea"/>
                <a:cs typeface="+mn-cs"/>
              </a:rPr>
              <a:t>&amp; </a:t>
            </a:r>
            <a:r>
              <a:rPr lang="en-US" sz="1200" b="0" i="0" u="none" strike="noStrike" kern="1200" baseline="0" dirty="0" err="1" smtClean="0">
                <a:solidFill>
                  <a:schemeClr val="tx1"/>
                </a:solidFill>
                <a:latin typeface="Arial" pitchFamily="34" charset="0"/>
                <a:ea typeface="+mn-ea"/>
                <a:cs typeface="+mn-cs"/>
              </a:rPr>
              <a:t>Margolin</a:t>
            </a:r>
            <a:r>
              <a:rPr lang="en-US" sz="1200" b="0" i="0" u="none" strike="noStrike" kern="1200" baseline="0" dirty="0" smtClean="0">
                <a:solidFill>
                  <a:schemeClr val="tx1"/>
                </a:solidFill>
                <a:latin typeface="Arial" pitchFamily="34" charset="0"/>
                <a:ea typeface="+mn-ea"/>
                <a:cs typeface="+mn-cs"/>
              </a:rPr>
              <a:t> 2007).</a:t>
            </a:r>
            <a:endParaRPr lang="en-US" altLang="en-US" dirty="0" smtClean="0">
              <a:latin typeface="Arial" pitchFamily="34" charset="0"/>
            </a:endParaRPr>
          </a:p>
          <a:p>
            <a:pPr eaLnBrk="1" hangingPunct="1"/>
            <a:endParaRPr lang="en-US" altLang="en-US" dirty="0" smtClean="0">
              <a:latin typeface="Arial" pitchFamily="34" charset="0"/>
            </a:endParaRPr>
          </a:p>
        </p:txBody>
      </p:sp>
    </p:spTree>
    <p:extLst>
      <p:ext uri="{BB962C8B-B14F-4D97-AF65-F5344CB8AC3E}">
        <p14:creationId xmlns:p14="http://schemas.microsoft.com/office/powerpoint/2010/main" val="3160328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slide represents the significant findings through completion of the trial at 54 months of age. This is definitive proof that the children we studied fared better in families than in institutions in terms of cognitive, physical, emotional, and social development, as well as in the psychopathology—these differences cannot be accounted for risk factors other than the experience of being removed from an institution and placed with a foster family.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6CE7C07-EBAE-4038-9E28-F212914848BE}" type="slidenum">
              <a:rPr lang="en-US" altLang="en-US">
                <a:latin typeface="Calibri" panose="020F0502020204030204" pitchFamily="34" charset="0"/>
              </a:rPr>
              <a:pPr/>
              <a:t>27</a:t>
            </a:fld>
            <a:endParaRPr lang="en-US" altLang="en-US">
              <a:latin typeface="Calibri" panose="020F0502020204030204" pitchFamily="34" charset="0"/>
            </a:endParaRPr>
          </a:p>
        </p:txBody>
      </p:sp>
    </p:spTree>
    <p:extLst>
      <p:ext uri="{BB962C8B-B14F-4D97-AF65-F5344CB8AC3E}">
        <p14:creationId xmlns:p14="http://schemas.microsoft.com/office/powerpoint/2010/main" val="3738008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pPr>
              <a:defRPr/>
            </a:pPr>
            <a:fld id="{6A9622ED-5436-46B8-BCE1-B18173F3FBAE}" type="slidenum">
              <a:rPr lang="en-US" smtClean="0"/>
              <a:pPr>
                <a:defRPr/>
              </a:pPr>
              <a:t>28</a:t>
            </a:fld>
            <a:endParaRPr lang="en-US" dirty="0"/>
          </a:p>
        </p:txBody>
      </p:sp>
    </p:spTree>
    <p:extLst>
      <p:ext uri="{BB962C8B-B14F-4D97-AF65-F5344CB8AC3E}">
        <p14:creationId xmlns:p14="http://schemas.microsoft.com/office/powerpoint/2010/main" val="37538516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hangingPunct="1">
              <a:defRPr/>
            </a:pPr>
            <a:endParaRPr lang="en-US" dirty="0"/>
          </a:p>
        </p:txBody>
      </p:sp>
      <p:sp>
        <p:nvSpPr>
          <p:cNvPr id="4" name="Slide Number Placeholder 3"/>
          <p:cNvSpPr>
            <a:spLocks noGrp="1"/>
          </p:cNvSpPr>
          <p:nvPr>
            <p:ph type="sldNum" sz="quarter" idx="10"/>
          </p:nvPr>
        </p:nvSpPr>
        <p:spPr/>
        <p:txBody>
          <a:bodyPr/>
          <a:lstStyle/>
          <a:p>
            <a:pPr>
              <a:defRPr/>
            </a:pPr>
            <a:fld id="{6A9622ED-5436-46B8-BCE1-B18173F3FBAE}" type="slidenum">
              <a:rPr lang="en-US" smtClean="0"/>
              <a:pPr>
                <a:defRPr/>
              </a:pPr>
              <a:t>29</a:t>
            </a:fld>
            <a:endParaRPr lang="en-US" dirty="0"/>
          </a:p>
        </p:txBody>
      </p:sp>
    </p:spTree>
    <p:extLst>
      <p:ext uri="{BB962C8B-B14F-4D97-AF65-F5344CB8AC3E}">
        <p14:creationId xmlns:p14="http://schemas.microsoft.com/office/powerpoint/2010/main" val="15925022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B4A45E3-30DE-415D-9CBF-6B2D6B1BD852}" type="slidenum">
              <a:rPr lang="en-US">
                <a:latin typeface="Arial" charset="0"/>
              </a:rPr>
              <a:pPr/>
              <a:t>32</a:t>
            </a:fld>
            <a:endParaRPr lang="en-US" dirty="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4021049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3595D-7644-43BE-9BE4-59BEFB243F76}" type="slidenum">
              <a:rPr lang="en-US"/>
              <a:pPr/>
              <a:t>33</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12456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E8A8E02-FCF2-4409-B670-292AA2BDC7F0}" type="slidenum">
              <a:rPr lang="en-US"/>
              <a:pPr>
                <a:defRPr/>
              </a:pPr>
              <a:t>34</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909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040523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3595D-7644-43BE-9BE4-59BEFB243F76}" type="slidenum">
              <a:rPr lang="en-US"/>
              <a:pPr/>
              <a:t>3</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8380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3595D-7644-43BE-9BE4-59BEFB243F76}" type="slidenum">
              <a:rPr lang="en-US"/>
              <a:pPr/>
              <a:t>4</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51840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3595D-7644-43BE-9BE4-59BEFB243F76}" type="slidenum">
              <a:rPr lang="en-US"/>
              <a:pPr/>
              <a:t>5</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97342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3595D-7644-43BE-9BE4-59BEFB243F76}" type="slidenum">
              <a:rPr lang="en-US"/>
              <a:pPr/>
              <a:t>6</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5223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D3595D-7644-43BE-9BE4-59BEFB243F76}" type="slidenum">
              <a:rPr lang="en-US"/>
              <a:pPr/>
              <a:t>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0813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EB4EBA-3376-4015-B6C4-5DE0EA4E4F29}" type="slidenum">
              <a:rPr lang="en-US" smtClean="0"/>
              <a:pPr>
                <a:defRPr/>
              </a:pPr>
              <a:t>8</a:t>
            </a:fld>
            <a:endParaRPr lang="en-US" dirty="0"/>
          </a:p>
        </p:txBody>
      </p:sp>
    </p:spTree>
    <p:extLst>
      <p:ext uri="{BB962C8B-B14F-4D97-AF65-F5344CB8AC3E}">
        <p14:creationId xmlns:p14="http://schemas.microsoft.com/office/powerpoint/2010/main" val="3699022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1F38D08-E9B6-4E94-8768-E7E8F24EDA15}" type="slidenum">
              <a:rPr lang="en-US">
                <a:latin typeface="Arial" charset="0"/>
              </a:rPr>
              <a:pPr/>
              <a:t>9</a:t>
            </a:fld>
            <a:endParaRPr 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z="1200" dirty="0" smtClean="0">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idx="10"/>
          </p:nvPr>
        </p:nvSpPr>
        <p:spPr/>
        <p:txBody>
          <a:bodyPr/>
          <a:lstStyle/>
          <a:p>
            <a:pPr>
              <a:defRPr/>
            </a:pPr>
            <a:r>
              <a:rPr lang="en-US" smtClean="0"/>
              <a:t>Jan. 17, 2013</a:t>
            </a:r>
            <a:endParaRPr lang="en-US"/>
          </a:p>
        </p:txBody>
      </p:sp>
    </p:spTree>
    <p:extLst>
      <p:ext uri="{BB962C8B-B14F-4D97-AF65-F5344CB8AC3E}">
        <p14:creationId xmlns:p14="http://schemas.microsoft.com/office/powerpoint/2010/main" val="1594738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dirty="0"/>
          </a:p>
        </p:txBody>
      </p:sp>
      <p:sp>
        <p:nvSpPr>
          <p:cNvPr id="17" name="Footer Placeholder 16"/>
          <p:cNvSpPr>
            <a:spLocks noGrp="1"/>
          </p:cNvSpPr>
          <p:nvPr>
            <p:ph type="ftr" sz="quarter" idx="11"/>
          </p:nvPr>
        </p:nvSpPr>
        <p:spPr/>
        <p:txBody>
          <a:bodyPr/>
          <a:lstStyle/>
          <a:p>
            <a:pPr>
              <a:defRPr/>
            </a:pP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C453A17C-253A-445B-A9B6-5FE4A1F77D9B}"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80F97F5-A1EF-43B5-95EA-855C09FA92F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01A691F-E7C7-4659-A96C-771E1D54FD99}"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509E14A6-00A5-4687-B2A5-B7425DBF3C8B}" type="slidenum">
              <a:rPr lang="en-US"/>
              <a:pPr>
                <a:defRPr/>
              </a:pPr>
              <a:t>‹#›</a:t>
            </a:fld>
            <a:endParaRPr lang="en-US" dirty="0"/>
          </a:p>
        </p:txBody>
      </p:sp>
    </p:spTree>
    <p:extLst>
      <p:ext uri="{BB962C8B-B14F-4D97-AF65-F5344CB8AC3E}">
        <p14:creationId xmlns:p14="http://schemas.microsoft.com/office/powerpoint/2010/main" val="207784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9"/>
          <p:cNvSpPr>
            <a:spLocks noGrp="1"/>
          </p:cNvSpPr>
          <p:nvPr>
            <p:ph type="dt" sz="half" idx="10"/>
          </p:nvPr>
        </p:nvSpPr>
        <p:spPr/>
        <p:txBody>
          <a:bodyPr/>
          <a:lstStyle>
            <a:lvl1pPr>
              <a:defRPr/>
            </a:lvl1pPr>
          </a:lstStyle>
          <a:p>
            <a:pPr>
              <a:defRPr/>
            </a:pPr>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pPr>
              <a:defRPr/>
            </a:pPr>
            <a:fld id="{16EE0EA4-4E0E-497D-955C-C4D64A45234B}" type="slidenum">
              <a:rPr lang="en-US"/>
              <a:pPr>
                <a:defRPr/>
              </a:pPr>
              <a:t>‹#›</a:t>
            </a:fld>
            <a:endParaRPr lang="en-US" dirty="0"/>
          </a:p>
        </p:txBody>
      </p:sp>
    </p:spTree>
    <p:extLst>
      <p:ext uri="{BB962C8B-B14F-4D97-AF65-F5344CB8AC3E}">
        <p14:creationId xmlns:p14="http://schemas.microsoft.com/office/powerpoint/2010/main" val="42791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E0195E1-D1C3-4DA5-B3B8-66D19BEB3420}" type="slidenum">
              <a:rPr lang="en-US" smtClean="0"/>
              <a:pPr>
                <a:defRPr/>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146304" y="6208776"/>
            <a:ext cx="457200" cy="457200"/>
          </a:xfrm>
        </p:spPr>
        <p:txBody>
          <a:bodyPr/>
          <a:lstStyle/>
          <a:p>
            <a:pPr>
              <a:defRPr/>
            </a:pPr>
            <a:fld id="{0983CB7E-FA5C-46E0-9128-90B45ACE17F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E547F0A-FBCD-45DC-B6F5-0537732AAF5A}" type="slidenum">
              <a:rPr lang="en-US" smtClean="0"/>
              <a:pPr>
                <a:defRPr/>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C4DF774-8455-46CD-B741-3D53204E04E3}" type="slidenum">
              <a:rPr lang="en-US" smtClean="0"/>
              <a:pPr>
                <a:defRPr/>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CA67A0F6-CB12-4C88-8DA1-4EDF8D9C3B13}"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D0A62AB-7346-49C0-96E0-14A562B30C7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31E9E8F-75B0-4E2C-AA6F-68A2268B09B3}" type="slidenum">
              <a:rPr lang="en-US" smtClean="0"/>
              <a:pPr>
                <a:defRPr/>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pPr>
              <a:defRPr/>
            </a:pPr>
            <a:fld id="{6379EC38-DF5B-44C8-A0DB-5D1B412D6A96}" type="slidenum">
              <a:rPr lang="en-US" smtClean="0"/>
              <a:pPr>
                <a:defRPr/>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1DF0A959-0028-4307-AA78-219134136C8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www.brookings.edu/research/papers/2015/10/29-results-first-evidence-speaks-loudly-haskins"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s://www.youtube.com/watch?v=ajbLMlpA2Ok&amp;feature=youtu.be" TargetMode="External"/><Relationship Id="rId3" Type="http://schemas.openxmlformats.org/officeDocument/2006/relationships/image" Target="../media/image16.png"/><Relationship Id="rId7" Type="http://schemas.openxmlformats.org/officeDocument/2006/relationships/hyperlink" Target="https://www.youtube.com/watch?v=10FdTbSEiHc&amp;feature=youtu.be"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hyperlink" Target="https://www.youtube.com/watch?v=wyeHg4aCNN0&amp;feature=youtu.be" TargetMode="External"/><Relationship Id="rId5" Type="http://schemas.openxmlformats.org/officeDocument/2006/relationships/hyperlink" Target="https://www.youtube.com/watch?v=Qe6gQDYF02o&amp;feature=youtu.be" TargetMode="External"/><Relationship Id="rId4" Type="http://schemas.openxmlformats.org/officeDocument/2006/relationships/hyperlink" Target="http://www.acf.hhs.gov/sites/default/files/cb/pii_ttap_framework.pdf" TargetMode="External"/><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bit.ly/SqZRh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bit.ly/SqZRhx"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2.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1.wmf"/><Relationship Id="rId4" Type="http://schemas.openxmlformats.org/officeDocument/2006/relationships/oleObject" Target="../embeddings/oleObject1.bin"/><Relationship Id="rId9" Type="http://schemas.openxmlformats.org/officeDocument/2006/relationships/image" Target="../media/image33.wmf"/></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hyperlink" Target="mailto:mtesta@unc.ed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allup.com/poll/186032/role-gov-remains-key-source-party-difference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D27BA20F-553B-4025-8151-CFB79947AD02}" type="slidenum">
              <a:rPr lang="en-US"/>
              <a:pPr/>
              <a:t>1</a:t>
            </a:fld>
            <a:endParaRPr lang="en-US" dirty="0"/>
          </a:p>
        </p:txBody>
      </p:sp>
      <p:pic>
        <p:nvPicPr>
          <p:cNvPr id="2051" name="Picture 2" descr="generichomepage"/>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2052" name="Line 6"/>
          <p:cNvSpPr>
            <a:spLocks noChangeShapeType="1"/>
          </p:cNvSpPr>
          <p:nvPr/>
        </p:nvSpPr>
        <p:spPr bwMode="auto">
          <a:xfrm>
            <a:off x="6705600" y="6553200"/>
            <a:ext cx="2332038" cy="0"/>
          </a:xfrm>
          <a:prstGeom prst="line">
            <a:avLst/>
          </a:prstGeom>
          <a:noFill/>
          <a:ln w="9525">
            <a:solidFill>
              <a:schemeClr val="bg1"/>
            </a:solidFill>
            <a:round/>
            <a:headEnd/>
            <a:tailEnd/>
          </a:ln>
        </p:spPr>
        <p:txBody>
          <a:bodyPr/>
          <a:lstStyle/>
          <a:p>
            <a:endParaRPr lang="en-US" dirty="0"/>
          </a:p>
        </p:txBody>
      </p:sp>
      <p:sp>
        <p:nvSpPr>
          <p:cNvPr id="2053" name="Text Box 7"/>
          <p:cNvSpPr txBox="1">
            <a:spLocks noChangeArrowheads="1"/>
          </p:cNvSpPr>
          <p:nvPr/>
        </p:nvSpPr>
        <p:spPr bwMode="auto">
          <a:xfrm>
            <a:off x="6773863" y="6248400"/>
            <a:ext cx="2293937" cy="366713"/>
          </a:xfrm>
          <a:prstGeom prst="rect">
            <a:avLst/>
          </a:prstGeom>
          <a:noFill/>
          <a:ln w="9525">
            <a:noFill/>
            <a:miter lim="800000"/>
            <a:headEnd/>
            <a:tailEnd/>
          </a:ln>
        </p:spPr>
        <p:txBody>
          <a:bodyPr wrap="none">
            <a:spAutoFit/>
          </a:bodyPr>
          <a:lstStyle/>
          <a:p>
            <a:pPr algn="l">
              <a:spcBef>
                <a:spcPct val="0"/>
              </a:spcBef>
            </a:pPr>
            <a:r>
              <a:rPr lang="en-US" b="1" i="0" dirty="0">
                <a:solidFill>
                  <a:schemeClr val="bg1"/>
                </a:solidFill>
                <a:latin typeface="Garamond" pitchFamily="18" charset="0"/>
              </a:rPr>
              <a:t>School of Social Work</a:t>
            </a:r>
          </a:p>
        </p:txBody>
      </p:sp>
      <p:sp>
        <p:nvSpPr>
          <p:cNvPr id="2054" name="Text Box 10"/>
          <p:cNvSpPr txBox="1">
            <a:spLocks noChangeArrowheads="1"/>
          </p:cNvSpPr>
          <p:nvPr/>
        </p:nvSpPr>
        <p:spPr bwMode="auto">
          <a:xfrm>
            <a:off x="1213104" y="2929116"/>
            <a:ext cx="7930896" cy="1261884"/>
          </a:xfrm>
          <a:prstGeom prst="rect">
            <a:avLst/>
          </a:prstGeom>
          <a:noFill/>
          <a:ln w="9525">
            <a:noFill/>
            <a:miter lim="800000"/>
            <a:headEnd/>
            <a:tailEnd/>
          </a:ln>
        </p:spPr>
        <p:txBody>
          <a:bodyPr wrap="square">
            <a:spAutoFit/>
          </a:bodyPr>
          <a:lstStyle/>
          <a:p>
            <a:r>
              <a:rPr lang="en-US" sz="4000" dirty="0">
                <a:solidFill>
                  <a:schemeClr val="bg1"/>
                </a:solidFill>
              </a:rPr>
              <a:t>Children’s Services &amp;</a:t>
            </a:r>
            <a:r>
              <a:rPr lang="en-US" sz="4000" dirty="0" smtClean="0">
                <a:solidFill>
                  <a:schemeClr val="bg1"/>
                </a:solidFill>
              </a:rPr>
              <a:t> </a:t>
            </a:r>
            <a:r>
              <a:rPr lang="en-US" sz="4000" dirty="0">
                <a:solidFill>
                  <a:schemeClr val="bg1"/>
                </a:solidFill>
              </a:rPr>
              <a:t>Foster </a:t>
            </a:r>
            <a:r>
              <a:rPr lang="en-US" sz="4000" dirty="0" smtClean="0">
                <a:solidFill>
                  <a:schemeClr val="bg1"/>
                </a:solidFill>
              </a:rPr>
              <a:t>Care </a:t>
            </a:r>
            <a:r>
              <a:rPr lang="en-US" sz="3600" dirty="0">
                <a:solidFill>
                  <a:schemeClr val="bg1"/>
                </a:solidFill>
              </a:rPr>
              <a:t>Policy </a:t>
            </a:r>
            <a:r>
              <a:rPr lang="en-US" sz="3600" dirty="0" smtClean="0">
                <a:solidFill>
                  <a:schemeClr val="bg1"/>
                </a:solidFill>
              </a:rPr>
              <a:t>&amp; </a:t>
            </a:r>
            <a:r>
              <a:rPr lang="en-US" sz="3600" dirty="0">
                <a:solidFill>
                  <a:schemeClr val="bg1"/>
                </a:solidFill>
              </a:rPr>
              <a:t>Practices that </a:t>
            </a:r>
            <a:r>
              <a:rPr lang="en-US" sz="3600" dirty="0" smtClean="0">
                <a:solidFill>
                  <a:schemeClr val="bg1"/>
                </a:solidFill>
              </a:rPr>
              <a:t>Work</a:t>
            </a:r>
            <a:endParaRPr lang="en-US" sz="3600" b="1" dirty="0" smtClean="0">
              <a:solidFill>
                <a:schemeClr val="bg1"/>
              </a:solidFill>
            </a:endParaRPr>
          </a:p>
        </p:txBody>
      </p:sp>
      <p:sp>
        <p:nvSpPr>
          <p:cNvPr id="2055" name="Text Box 11"/>
          <p:cNvSpPr txBox="1">
            <a:spLocks noChangeArrowheads="1"/>
          </p:cNvSpPr>
          <p:nvPr/>
        </p:nvSpPr>
        <p:spPr bwMode="auto">
          <a:xfrm>
            <a:off x="609600" y="4674275"/>
            <a:ext cx="5943600" cy="1754326"/>
          </a:xfrm>
          <a:prstGeom prst="rect">
            <a:avLst/>
          </a:prstGeom>
          <a:noFill/>
          <a:ln w="9525">
            <a:noFill/>
            <a:miter lim="800000"/>
            <a:headEnd/>
            <a:tailEnd/>
          </a:ln>
        </p:spPr>
        <p:txBody>
          <a:bodyPr>
            <a:spAutoFit/>
          </a:bodyPr>
          <a:lstStyle/>
          <a:p>
            <a:pPr algn="l">
              <a:spcBef>
                <a:spcPct val="0"/>
              </a:spcBef>
            </a:pPr>
            <a:r>
              <a:rPr lang="en-US" i="0" dirty="0">
                <a:solidFill>
                  <a:schemeClr val="bg1"/>
                </a:solidFill>
                <a:latin typeface="Garamond" pitchFamily="18" charset="0"/>
              </a:rPr>
              <a:t>Mark Testa</a:t>
            </a:r>
          </a:p>
          <a:p>
            <a:pPr algn="l">
              <a:spcBef>
                <a:spcPct val="0"/>
              </a:spcBef>
            </a:pPr>
            <a:r>
              <a:rPr lang="en-US" dirty="0" smtClean="0">
                <a:solidFill>
                  <a:schemeClr val="bg1"/>
                </a:solidFill>
                <a:latin typeface="Garamond" pitchFamily="18" charset="0"/>
              </a:rPr>
              <a:t>University of North Carolina at Chapel Hill</a:t>
            </a:r>
          </a:p>
          <a:p>
            <a:pPr algn="l">
              <a:spcBef>
                <a:spcPct val="0"/>
              </a:spcBef>
            </a:pPr>
            <a:endParaRPr lang="en-US" dirty="0">
              <a:solidFill>
                <a:schemeClr val="bg1"/>
              </a:solidFill>
              <a:latin typeface="Garamond" pitchFamily="18" charset="0"/>
            </a:endParaRPr>
          </a:p>
          <a:p>
            <a:pPr algn="l">
              <a:spcBef>
                <a:spcPct val="0"/>
              </a:spcBef>
            </a:pPr>
            <a:r>
              <a:rPr lang="en-US" i="0" dirty="0" smtClean="0">
                <a:solidFill>
                  <a:schemeClr val="bg1"/>
                </a:solidFill>
                <a:latin typeface="Garamond" pitchFamily="18" charset="0"/>
              </a:rPr>
              <a:t>Family Impact Seminar</a:t>
            </a:r>
          </a:p>
          <a:p>
            <a:pPr algn="l">
              <a:spcBef>
                <a:spcPct val="0"/>
              </a:spcBef>
            </a:pPr>
            <a:r>
              <a:rPr lang="en-US" i="0" dirty="0" smtClean="0">
                <a:solidFill>
                  <a:schemeClr val="bg1"/>
                </a:solidFill>
                <a:latin typeface="Garamond" pitchFamily="18" charset="0"/>
              </a:rPr>
              <a:t>Providence, Rhode Island</a:t>
            </a:r>
          </a:p>
          <a:p>
            <a:pPr algn="l">
              <a:spcBef>
                <a:spcPct val="0"/>
              </a:spcBef>
            </a:pPr>
            <a:r>
              <a:rPr lang="en-US" i="0" dirty="0" smtClean="0">
                <a:solidFill>
                  <a:schemeClr val="bg1"/>
                </a:solidFill>
                <a:latin typeface="Garamond" pitchFamily="18" charset="0"/>
              </a:rPr>
              <a:t>May 12, </a:t>
            </a:r>
            <a:r>
              <a:rPr lang="en-US" i="0" dirty="0">
                <a:solidFill>
                  <a:schemeClr val="bg1"/>
                </a:solidFill>
                <a:latin typeface="Garamond" pitchFamily="18" charset="0"/>
              </a:rPr>
              <a:t>2016</a:t>
            </a:r>
          </a:p>
        </p:txBody>
      </p:sp>
      <p:pic>
        <p:nvPicPr>
          <p:cNvPr id="2056" name="Picture 12"/>
          <p:cNvPicPr>
            <a:picLocks noChangeAspect="1" noChangeArrowheads="1"/>
          </p:cNvPicPr>
          <p:nvPr/>
        </p:nvPicPr>
        <p:blipFill>
          <a:blip r:embed="rId4" cstate="print"/>
          <a:srcRect/>
          <a:stretch>
            <a:fillRect/>
          </a:stretch>
        </p:blipFill>
        <p:spPr bwMode="auto">
          <a:xfrm>
            <a:off x="0" y="0"/>
            <a:ext cx="1371600" cy="1754188"/>
          </a:xfrm>
          <a:prstGeom prst="rect">
            <a:avLst/>
          </a:prstGeom>
          <a:noFill/>
          <a:ln w="9525" algn="ctr">
            <a:noFill/>
            <a:miter lim="800000"/>
            <a:headEnd/>
            <a:tailEnd/>
          </a:ln>
        </p:spPr>
      </p:pic>
      <p:pic>
        <p:nvPicPr>
          <p:cNvPr id="2057" name="Picture 13"/>
          <p:cNvPicPr>
            <a:picLocks noChangeAspect="1" noChangeArrowheads="1"/>
          </p:cNvPicPr>
          <p:nvPr/>
        </p:nvPicPr>
        <p:blipFill>
          <a:blip r:embed="rId5" cstate="print"/>
          <a:srcRect/>
          <a:stretch>
            <a:fillRect/>
          </a:stretch>
        </p:blipFill>
        <p:spPr bwMode="auto">
          <a:xfrm>
            <a:off x="0" y="1752600"/>
            <a:ext cx="1371600" cy="990600"/>
          </a:xfrm>
          <a:prstGeom prst="rect">
            <a:avLst/>
          </a:prstGeom>
          <a:noFill/>
          <a:ln w="9525" algn="ctr">
            <a:noFill/>
            <a:miter lim="800000"/>
            <a:headEnd/>
            <a:tailEnd/>
          </a:ln>
        </p:spPr>
      </p:pic>
      <p:pic>
        <p:nvPicPr>
          <p:cNvPr id="2058" name="Picture 14"/>
          <p:cNvPicPr>
            <a:picLocks noChangeAspect="1" noChangeArrowheads="1"/>
          </p:cNvPicPr>
          <p:nvPr/>
        </p:nvPicPr>
        <p:blipFill>
          <a:blip r:embed="rId6" cstate="print"/>
          <a:srcRect/>
          <a:stretch>
            <a:fillRect/>
          </a:stretch>
        </p:blipFill>
        <p:spPr bwMode="auto">
          <a:xfrm>
            <a:off x="0" y="1676400"/>
            <a:ext cx="1371600" cy="671513"/>
          </a:xfrm>
          <a:prstGeom prst="rect">
            <a:avLst/>
          </a:prstGeom>
          <a:noFill/>
          <a:ln w="9525" algn="ctr">
            <a:noFill/>
            <a:miter lim="800000"/>
            <a:headEnd/>
            <a:tailEnd/>
          </a:ln>
        </p:spPr>
      </p:pic>
      <p:pic>
        <p:nvPicPr>
          <p:cNvPr id="2059" name="Picture 19"/>
          <p:cNvPicPr>
            <a:picLocks noChangeAspect="1" noChangeArrowheads="1"/>
          </p:cNvPicPr>
          <p:nvPr/>
        </p:nvPicPr>
        <p:blipFill>
          <a:blip r:embed="rId7" cstate="print"/>
          <a:srcRect/>
          <a:stretch>
            <a:fillRect/>
          </a:stretch>
        </p:blipFill>
        <p:spPr bwMode="auto">
          <a:xfrm>
            <a:off x="0" y="0"/>
            <a:ext cx="1352550" cy="47625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3"/>
          <p:cNvSpPr txBox="1">
            <a:spLocks noChangeArrowheads="1"/>
          </p:cNvSpPr>
          <p:nvPr/>
        </p:nvSpPr>
        <p:spPr bwMode="auto">
          <a:xfrm>
            <a:off x="76200" y="282714"/>
            <a:ext cx="8991600" cy="1323439"/>
          </a:xfrm>
          <a:prstGeom prst="rect">
            <a:avLst/>
          </a:prstGeom>
          <a:noFill/>
          <a:ln w="9525">
            <a:noFill/>
            <a:miter lim="800000"/>
            <a:headEnd/>
            <a:tailEnd/>
          </a:ln>
        </p:spPr>
        <p:txBody>
          <a:bodyPr wrap="square">
            <a:spAutoFit/>
          </a:bodyPr>
          <a:lstStyle/>
          <a:p>
            <a:r>
              <a:rPr lang="en-US" sz="4000" b="1" dirty="0">
                <a:solidFill>
                  <a:schemeClr val="accent1"/>
                </a:solidFill>
                <a:latin typeface="Garamond" panose="02020404030301010803" pitchFamily="18" charset="0"/>
              </a:rPr>
              <a:t>Evidence-Based Policymaking Commission Act of 2016</a:t>
            </a:r>
            <a:endParaRPr lang="en-US" sz="4000" b="1" dirty="0">
              <a:solidFill>
                <a:schemeClr val="accent1"/>
              </a:solidFill>
              <a:latin typeface="Garamond" pitchFamily="18" charset="0"/>
              <a:cs typeface="Arial" charset="0"/>
            </a:endParaRPr>
          </a:p>
        </p:txBody>
      </p:sp>
      <p:sp>
        <p:nvSpPr>
          <p:cNvPr id="8" name="Slide Number Placeholder 3"/>
          <p:cNvSpPr>
            <a:spLocks noGrp="1"/>
          </p:cNvSpPr>
          <p:nvPr>
            <p:ph type="sldNum" sz="quarter" idx="12"/>
          </p:nvPr>
        </p:nvSpPr>
        <p:spPr>
          <a:xfrm>
            <a:off x="8534400" y="6248400"/>
            <a:ext cx="457200" cy="457200"/>
          </a:xfrm>
        </p:spPr>
        <p:txBody>
          <a:bodyPr/>
          <a:lstStyle/>
          <a:p>
            <a:pPr>
              <a:defRPr/>
            </a:pPr>
            <a:fld id="{D4E2F8EB-A809-42E2-B977-2F2CDE573F2F}" type="slidenum">
              <a:rPr lang="en-US"/>
              <a:pPr>
                <a:defRPr/>
              </a:pPr>
              <a:t>10</a:t>
            </a:fld>
            <a:endParaRPr lang="en-US" dirty="0"/>
          </a:p>
        </p:txBody>
      </p:sp>
      <p:sp>
        <p:nvSpPr>
          <p:cNvPr id="10" name="Line 3"/>
          <p:cNvSpPr>
            <a:spLocks noChangeShapeType="1"/>
          </p:cNvSpPr>
          <p:nvPr/>
        </p:nvSpPr>
        <p:spPr bwMode="auto">
          <a:xfrm>
            <a:off x="762000" y="1600200"/>
            <a:ext cx="7848600" cy="0"/>
          </a:xfrm>
          <a:prstGeom prst="line">
            <a:avLst/>
          </a:prstGeom>
          <a:noFill/>
          <a:ln w="9525">
            <a:solidFill>
              <a:srgbClr val="6699CC"/>
            </a:solidFill>
            <a:round/>
            <a:headEnd/>
            <a:tailEnd/>
          </a:ln>
        </p:spPr>
        <p:txBody>
          <a:bodyPr wrap="none" anchor="ctr"/>
          <a:lstStyle/>
          <a:p>
            <a:endParaRPr lang="en-US" dirty="0"/>
          </a:p>
        </p:txBody>
      </p:sp>
      <p:pic>
        <p:nvPicPr>
          <p:cNvPr id="4" name="Picture 3"/>
          <p:cNvPicPr>
            <a:picLocks noChangeAspect="1"/>
          </p:cNvPicPr>
          <p:nvPr/>
        </p:nvPicPr>
        <p:blipFill>
          <a:blip r:embed="rId3"/>
          <a:stretch>
            <a:fillRect/>
          </a:stretch>
        </p:blipFill>
        <p:spPr>
          <a:xfrm>
            <a:off x="228600" y="1828800"/>
            <a:ext cx="8578215" cy="1880235"/>
          </a:xfrm>
          <a:prstGeom prst="rect">
            <a:avLst/>
          </a:prstGeom>
        </p:spPr>
      </p:pic>
      <p:pic>
        <p:nvPicPr>
          <p:cNvPr id="5" name="Picture 4"/>
          <p:cNvPicPr>
            <a:picLocks noChangeAspect="1"/>
          </p:cNvPicPr>
          <p:nvPr/>
        </p:nvPicPr>
        <p:blipFill>
          <a:blip r:embed="rId4"/>
          <a:stretch>
            <a:fillRect/>
          </a:stretch>
        </p:blipFill>
        <p:spPr>
          <a:xfrm>
            <a:off x="457200" y="3983355"/>
            <a:ext cx="4646295" cy="360045"/>
          </a:xfrm>
          <a:prstGeom prst="rect">
            <a:avLst/>
          </a:prstGeom>
        </p:spPr>
      </p:pic>
      <p:pic>
        <p:nvPicPr>
          <p:cNvPr id="6" name="Picture 5"/>
          <p:cNvPicPr>
            <a:picLocks noChangeAspect="1"/>
          </p:cNvPicPr>
          <p:nvPr/>
        </p:nvPicPr>
        <p:blipFill>
          <a:blip r:embed="rId5"/>
          <a:stretch>
            <a:fillRect/>
          </a:stretch>
        </p:blipFill>
        <p:spPr>
          <a:xfrm>
            <a:off x="694372" y="4617720"/>
            <a:ext cx="7755255" cy="1114425"/>
          </a:xfrm>
          <a:prstGeom prst="rect">
            <a:avLst/>
          </a:prstGeom>
        </p:spPr>
      </p:pic>
    </p:spTree>
    <p:extLst>
      <p:ext uri="{BB962C8B-B14F-4D97-AF65-F5344CB8AC3E}">
        <p14:creationId xmlns:p14="http://schemas.microsoft.com/office/powerpoint/2010/main" val="30745952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3"/>
          <p:cNvSpPr txBox="1">
            <a:spLocks noChangeArrowheads="1"/>
          </p:cNvSpPr>
          <p:nvPr/>
        </p:nvSpPr>
        <p:spPr bwMode="auto">
          <a:xfrm>
            <a:off x="76200" y="344269"/>
            <a:ext cx="8991600" cy="646331"/>
          </a:xfrm>
          <a:prstGeom prst="rect">
            <a:avLst/>
          </a:prstGeom>
          <a:noFill/>
          <a:ln w="9525">
            <a:noFill/>
            <a:miter lim="800000"/>
            <a:headEnd/>
            <a:tailEnd/>
          </a:ln>
        </p:spPr>
        <p:txBody>
          <a:bodyPr wrap="square">
            <a:spAutoFit/>
          </a:bodyPr>
          <a:lstStyle/>
          <a:p>
            <a:r>
              <a:rPr lang="en-US" sz="3600" b="1" dirty="0" smtClean="0">
                <a:solidFill>
                  <a:schemeClr val="accent1"/>
                </a:solidFill>
                <a:latin typeface="Garamond" panose="02020404030301010803" pitchFamily="18" charset="0"/>
              </a:rPr>
              <a:t>Principles of Evidence-Based Policymaking</a:t>
            </a:r>
            <a:endParaRPr lang="en-US" sz="3600" b="1" dirty="0">
              <a:solidFill>
                <a:schemeClr val="accent1"/>
              </a:solidFill>
              <a:latin typeface="Garamond" pitchFamily="18" charset="0"/>
              <a:cs typeface="Arial" charset="0"/>
            </a:endParaRPr>
          </a:p>
        </p:txBody>
      </p:sp>
      <p:sp>
        <p:nvSpPr>
          <p:cNvPr id="8" name="Slide Number Placeholder 3"/>
          <p:cNvSpPr>
            <a:spLocks noGrp="1"/>
          </p:cNvSpPr>
          <p:nvPr>
            <p:ph type="sldNum" sz="quarter" idx="12"/>
          </p:nvPr>
        </p:nvSpPr>
        <p:spPr>
          <a:xfrm>
            <a:off x="8534400" y="6248400"/>
            <a:ext cx="457200" cy="457200"/>
          </a:xfrm>
        </p:spPr>
        <p:txBody>
          <a:bodyPr/>
          <a:lstStyle/>
          <a:p>
            <a:pPr>
              <a:defRPr/>
            </a:pPr>
            <a:fld id="{D4E2F8EB-A809-42E2-B977-2F2CDE573F2F}" type="slidenum">
              <a:rPr lang="en-US"/>
              <a:pPr>
                <a:defRPr/>
              </a:pPr>
              <a:t>11</a:t>
            </a:fld>
            <a:endParaRPr lang="en-US" dirty="0"/>
          </a:p>
        </p:txBody>
      </p:sp>
      <p:sp>
        <p:nvSpPr>
          <p:cNvPr id="2" name="TextBox 1"/>
          <p:cNvSpPr txBox="1"/>
          <p:nvPr/>
        </p:nvSpPr>
        <p:spPr>
          <a:xfrm>
            <a:off x="533400" y="1447800"/>
            <a:ext cx="8153400" cy="4016484"/>
          </a:xfrm>
          <a:prstGeom prst="rect">
            <a:avLst/>
          </a:prstGeom>
          <a:noFill/>
        </p:spPr>
        <p:txBody>
          <a:bodyPr wrap="square" rtlCol="0">
            <a:spAutoFit/>
          </a:bodyPr>
          <a:lstStyle/>
          <a:p>
            <a:pPr marL="514350" indent="-514350" algn="l">
              <a:buAutoNum type="arabicParenR"/>
            </a:pPr>
            <a:r>
              <a:rPr lang="en-US" sz="3000" i="0" dirty="0" smtClean="0"/>
              <a:t>Fund </a:t>
            </a:r>
            <a:r>
              <a:rPr lang="en-US" sz="3000" i="0" dirty="0"/>
              <a:t>programs with the best available evidence of past success; </a:t>
            </a:r>
            <a:endParaRPr lang="en-US" sz="3000" i="0" dirty="0" smtClean="0"/>
          </a:p>
          <a:p>
            <a:pPr marL="514350" indent="-514350" algn="l">
              <a:buAutoNum type="arabicParenR"/>
            </a:pPr>
            <a:r>
              <a:rPr lang="en-US" sz="3000" i="0" dirty="0"/>
              <a:t>I</a:t>
            </a:r>
            <a:r>
              <a:rPr lang="en-US" sz="3000" i="0" dirty="0" smtClean="0"/>
              <a:t>nvest </a:t>
            </a:r>
            <a:r>
              <a:rPr lang="en-US" sz="3000" i="0" dirty="0"/>
              <a:t>in program implementation; </a:t>
            </a:r>
            <a:endParaRPr lang="en-US" sz="3000" i="0" dirty="0" smtClean="0"/>
          </a:p>
          <a:p>
            <a:pPr marL="514350" indent="-514350" algn="l">
              <a:buAutoNum type="arabicParenR"/>
            </a:pPr>
            <a:r>
              <a:rPr lang="en-US" sz="3000" i="0" dirty="0"/>
              <a:t>R</a:t>
            </a:r>
            <a:r>
              <a:rPr lang="en-US" sz="3000" i="0" dirty="0" smtClean="0"/>
              <a:t>igorously </a:t>
            </a:r>
            <a:r>
              <a:rPr lang="en-US" sz="3000" i="0" dirty="0"/>
              <a:t>evaluate outcomes using randomized controlled trials (RCTs) whenever possible</a:t>
            </a:r>
            <a:r>
              <a:rPr lang="en-US" sz="3000" i="0" dirty="0" smtClean="0"/>
              <a:t>;</a:t>
            </a:r>
          </a:p>
          <a:p>
            <a:pPr marL="514350" indent="-514350" algn="l">
              <a:buAutoNum type="arabicParenR"/>
            </a:pPr>
            <a:r>
              <a:rPr lang="en-US" sz="3000" i="0" dirty="0" smtClean="0"/>
              <a:t> Change </a:t>
            </a:r>
            <a:r>
              <a:rPr lang="en-US" sz="3000" i="0" dirty="0"/>
              <a:t>or replace programs if the evidence shows they don’t produce the desired impacts.</a:t>
            </a:r>
          </a:p>
        </p:txBody>
      </p:sp>
      <p:sp>
        <p:nvSpPr>
          <p:cNvPr id="3" name="TextBox 2"/>
          <p:cNvSpPr txBox="1"/>
          <p:nvPr/>
        </p:nvSpPr>
        <p:spPr>
          <a:xfrm>
            <a:off x="762000" y="5867400"/>
            <a:ext cx="7543800" cy="646331"/>
          </a:xfrm>
          <a:prstGeom prst="rect">
            <a:avLst/>
          </a:prstGeom>
          <a:noFill/>
        </p:spPr>
        <p:txBody>
          <a:bodyPr wrap="square" rtlCol="0">
            <a:spAutoFit/>
          </a:bodyPr>
          <a:lstStyle/>
          <a:p>
            <a:r>
              <a:rPr lang="en-US" dirty="0">
                <a:hlinkClick r:id="rId3"/>
              </a:rPr>
              <a:t>http://</a:t>
            </a:r>
            <a:r>
              <a:rPr lang="en-US" dirty="0" smtClean="0">
                <a:hlinkClick r:id="rId3"/>
              </a:rPr>
              <a:t>www.brookings.edu/research/papers/2015/10/29-results-first-evidence-speaks-loudly-haskins</a:t>
            </a:r>
            <a:endParaRPr lang="en-US" dirty="0" smtClean="0"/>
          </a:p>
        </p:txBody>
      </p:sp>
      <p:sp>
        <p:nvSpPr>
          <p:cNvPr id="11"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22013788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6EE0EA4-4E0E-497D-955C-C4D64A45234B}" type="slidenum">
              <a:rPr lang="en-US" smtClean="0"/>
              <a:pPr>
                <a:defRPr/>
              </a:pPr>
              <a:t>12</a:t>
            </a:fld>
            <a:endParaRPr lang="en-US" dirty="0"/>
          </a:p>
        </p:txBody>
      </p:sp>
      <p:sp>
        <p:nvSpPr>
          <p:cNvPr id="5" name="Text Box 3"/>
          <p:cNvSpPr txBox="1">
            <a:spLocks noChangeArrowheads="1"/>
          </p:cNvSpPr>
          <p:nvPr/>
        </p:nvSpPr>
        <p:spPr bwMode="auto">
          <a:xfrm>
            <a:off x="76200" y="344269"/>
            <a:ext cx="8991600" cy="646331"/>
          </a:xfrm>
          <a:prstGeom prst="rect">
            <a:avLst/>
          </a:prstGeom>
          <a:noFill/>
          <a:ln w="9525">
            <a:noFill/>
            <a:miter lim="800000"/>
            <a:headEnd/>
            <a:tailEnd/>
          </a:ln>
        </p:spPr>
        <p:txBody>
          <a:bodyPr wrap="square">
            <a:spAutoFit/>
          </a:bodyPr>
          <a:lstStyle/>
          <a:p>
            <a:r>
              <a:rPr lang="en-US" sz="3600" b="1" dirty="0" smtClean="0">
                <a:solidFill>
                  <a:schemeClr val="accent1"/>
                </a:solidFill>
                <a:latin typeface="Garamond" panose="02020404030301010803" pitchFamily="18" charset="0"/>
              </a:rPr>
              <a:t>Phases of Evidence-Based Policymaking</a:t>
            </a:r>
            <a:endParaRPr lang="en-US" sz="3600" b="1" dirty="0">
              <a:solidFill>
                <a:schemeClr val="accent1"/>
              </a:solidFill>
              <a:latin typeface="Garamond" pitchFamily="18" charset="0"/>
              <a:cs typeface="Arial" charset="0"/>
            </a:endParaRPr>
          </a:p>
        </p:txBody>
      </p:sp>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pic>
        <p:nvPicPr>
          <p:cNvPr id="2" name="Picture 1"/>
          <p:cNvPicPr>
            <a:picLocks noChangeAspect="1"/>
          </p:cNvPicPr>
          <p:nvPr/>
        </p:nvPicPr>
        <p:blipFill>
          <a:blip r:embed="rId3"/>
          <a:stretch>
            <a:fillRect/>
          </a:stretch>
        </p:blipFill>
        <p:spPr>
          <a:xfrm>
            <a:off x="1905000" y="1219200"/>
            <a:ext cx="5086350" cy="2286000"/>
          </a:xfrm>
          <a:prstGeom prst="rect">
            <a:avLst/>
          </a:prstGeom>
        </p:spPr>
      </p:pic>
      <p:sp>
        <p:nvSpPr>
          <p:cNvPr id="7" name="TextBox 6"/>
          <p:cNvSpPr txBox="1"/>
          <p:nvPr/>
        </p:nvSpPr>
        <p:spPr>
          <a:xfrm>
            <a:off x="685800" y="3810000"/>
            <a:ext cx="7620000" cy="707886"/>
          </a:xfrm>
          <a:prstGeom prst="rect">
            <a:avLst/>
          </a:prstGeom>
          <a:noFill/>
        </p:spPr>
        <p:txBody>
          <a:bodyPr wrap="square" rtlCol="0">
            <a:spAutoFit/>
          </a:bodyPr>
          <a:lstStyle/>
          <a:p>
            <a:pPr algn="l"/>
            <a:r>
              <a:rPr lang="en-US" sz="2000" b="1" dirty="0" smtClean="0"/>
              <a:t>Hindsight (Descriptive Analytics)</a:t>
            </a:r>
            <a:r>
              <a:rPr lang="en-US" sz="2000" b="1" i="0" dirty="0" smtClean="0"/>
              <a:t>:</a:t>
            </a:r>
            <a:r>
              <a:rPr lang="en-US" sz="2000" b="1" i="0" dirty="0" smtClean="0">
                <a:cs typeface="Times New Roman" panose="02020603050405020304" pitchFamily="18" charset="0"/>
              </a:rPr>
              <a:t> </a:t>
            </a:r>
            <a:r>
              <a:rPr lang="en-US" sz="2000" i="0" dirty="0">
                <a:cs typeface="Times New Roman" panose="02020603050405020304" pitchFamily="18" charset="0"/>
              </a:rPr>
              <a:t>U</a:t>
            </a:r>
            <a:r>
              <a:rPr lang="en-US" sz="2000" i="0" dirty="0" smtClean="0">
                <a:cs typeface="Times New Roman" panose="02020603050405020304" pitchFamily="18" charset="0"/>
              </a:rPr>
              <a:t>nderstand </a:t>
            </a:r>
            <a:r>
              <a:rPr lang="en-US" sz="2000" i="0" dirty="0">
                <a:cs typeface="Times New Roman" panose="02020603050405020304" pitchFamily="18" charset="0"/>
              </a:rPr>
              <a:t>a problem, identify the intended outcomes, and describe the target </a:t>
            </a:r>
            <a:r>
              <a:rPr lang="en-US" sz="2000" i="0" dirty="0" smtClean="0">
                <a:cs typeface="Times New Roman" panose="02020603050405020304" pitchFamily="18" charset="0"/>
              </a:rPr>
              <a:t>population.</a:t>
            </a:r>
            <a:endParaRPr lang="en-US" sz="2000" dirty="0"/>
          </a:p>
        </p:txBody>
      </p:sp>
      <p:sp>
        <p:nvSpPr>
          <p:cNvPr id="8" name="TextBox 7"/>
          <p:cNvSpPr txBox="1"/>
          <p:nvPr/>
        </p:nvSpPr>
        <p:spPr>
          <a:xfrm>
            <a:off x="685800" y="4626114"/>
            <a:ext cx="7620000" cy="707886"/>
          </a:xfrm>
          <a:prstGeom prst="rect">
            <a:avLst/>
          </a:prstGeom>
          <a:noFill/>
        </p:spPr>
        <p:txBody>
          <a:bodyPr wrap="square" rtlCol="0">
            <a:spAutoFit/>
          </a:bodyPr>
          <a:lstStyle/>
          <a:p>
            <a:pPr algn="l"/>
            <a:r>
              <a:rPr lang="en-US" sz="2000" b="1" dirty="0" smtClean="0"/>
              <a:t>Insight (Predictive Analytics)</a:t>
            </a:r>
            <a:r>
              <a:rPr lang="en-US" sz="2000" b="1" i="0" dirty="0" smtClean="0"/>
              <a:t>:</a:t>
            </a:r>
            <a:r>
              <a:rPr lang="en-US" sz="2000" b="1" i="0" dirty="0" smtClean="0">
                <a:cs typeface="Times New Roman" panose="02020603050405020304" pitchFamily="18" charset="0"/>
              </a:rPr>
              <a:t> </a:t>
            </a:r>
            <a:r>
              <a:rPr lang="en-US" sz="2000" i="0" dirty="0">
                <a:cs typeface="Times New Roman" panose="02020603050405020304" pitchFamily="18" charset="0"/>
              </a:rPr>
              <a:t>D</a:t>
            </a:r>
            <a:r>
              <a:rPr lang="en-US" sz="2000" i="0" dirty="0" smtClean="0">
                <a:cs typeface="Times New Roman" panose="02020603050405020304" pitchFamily="18" charset="0"/>
              </a:rPr>
              <a:t>evelop and test innovations that </a:t>
            </a:r>
            <a:r>
              <a:rPr lang="en-US" sz="2000" i="0" dirty="0">
                <a:cs typeface="Times New Roman" panose="02020603050405020304" pitchFamily="18" charset="0"/>
              </a:rPr>
              <a:t>show promise in </a:t>
            </a:r>
            <a:r>
              <a:rPr lang="en-US" sz="2000" i="0" dirty="0" smtClean="0">
                <a:cs typeface="Times New Roman" panose="02020603050405020304" pitchFamily="18" charset="0"/>
              </a:rPr>
              <a:t>altering performance. </a:t>
            </a:r>
            <a:endParaRPr lang="en-US" sz="2000" dirty="0"/>
          </a:p>
        </p:txBody>
      </p:sp>
      <p:sp>
        <p:nvSpPr>
          <p:cNvPr id="9" name="TextBox 8"/>
          <p:cNvSpPr txBox="1"/>
          <p:nvPr/>
        </p:nvSpPr>
        <p:spPr>
          <a:xfrm>
            <a:off x="685800" y="5486400"/>
            <a:ext cx="7620000" cy="707886"/>
          </a:xfrm>
          <a:prstGeom prst="rect">
            <a:avLst/>
          </a:prstGeom>
          <a:noFill/>
        </p:spPr>
        <p:txBody>
          <a:bodyPr wrap="square" rtlCol="0">
            <a:spAutoFit/>
          </a:bodyPr>
          <a:lstStyle/>
          <a:p>
            <a:pPr algn="l"/>
            <a:r>
              <a:rPr lang="en-US" sz="2000" b="1" dirty="0" smtClean="0"/>
              <a:t>Foresight (Prescriptive Analytics)</a:t>
            </a:r>
            <a:r>
              <a:rPr lang="en-US" sz="2000" b="1" i="0" dirty="0" smtClean="0"/>
              <a:t>:</a:t>
            </a:r>
            <a:r>
              <a:rPr lang="en-US" sz="2000" b="1" i="0" dirty="0" smtClean="0">
                <a:cs typeface="Times New Roman" panose="02020603050405020304" pitchFamily="18" charset="0"/>
              </a:rPr>
              <a:t> </a:t>
            </a:r>
            <a:r>
              <a:rPr lang="en-US" sz="2000" i="0" dirty="0">
                <a:cs typeface="Times New Roman" panose="02020603050405020304" pitchFamily="18" charset="0"/>
              </a:rPr>
              <a:t>E</a:t>
            </a:r>
            <a:r>
              <a:rPr lang="en-US" sz="2000" i="0" dirty="0" smtClean="0">
                <a:cs typeface="Times New Roman" panose="02020603050405020304" pitchFamily="18" charset="0"/>
              </a:rPr>
              <a:t>valuate what worked in altering performance and in improving outcomes. </a:t>
            </a:r>
            <a:endParaRPr lang="en-US" sz="2000" dirty="0"/>
          </a:p>
        </p:txBody>
      </p:sp>
    </p:spTree>
    <p:extLst>
      <p:ext uri="{BB962C8B-B14F-4D97-AF65-F5344CB8AC3E}">
        <p14:creationId xmlns:p14="http://schemas.microsoft.com/office/powerpoint/2010/main" val="3013770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44269"/>
            <a:ext cx="9144000" cy="707886"/>
          </a:xfrm>
          <a:prstGeom prst="rect">
            <a:avLst/>
          </a:prstGeom>
        </p:spPr>
        <p:txBody>
          <a:bodyPr wrap="square">
            <a:spAutoFit/>
          </a:bodyPr>
          <a:lstStyle/>
          <a:p>
            <a:r>
              <a:rPr lang="en-US" sz="4000" b="1" dirty="0" smtClean="0">
                <a:solidFill>
                  <a:schemeClr val="accent1"/>
                </a:solidFill>
                <a:latin typeface="Garamond" pitchFamily="18" charset="0"/>
                <a:cs typeface="Times New Roman" pitchFamily="18" charset="0"/>
              </a:rPr>
              <a:t>Evidence Building in Child Welfare</a:t>
            </a:r>
            <a:endParaRPr lang="en-US" sz="4000" dirty="0">
              <a:solidFill>
                <a:schemeClr val="accent1"/>
              </a:solidFill>
              <a:latin typeface="Garamond" pitchFamily="18" charset="0"/>
              <a:cs typeface="Times New Roman" pitchFamily="18" charset="0"/>
            </a:endParaRPr>
          </a:p>
        </p:txBody>
      </p:sp>
      <p:sp>
        <p:nvSpPr>
          <p:cNvPr id="7" name="Slide Number Placeholder 3"/>
          <p:cNvSpPr>
            <a:spLocks noGrp="1"/>
          </p:cNvSpPr>
          <p:nvPr>
            <p:ph type="sldNum" sz="quarter" idx="12"/>
          </p:nvPr>
        </p:nvSpPr>
        <p:spPr>
          <a:xfrm>
            <a:off x="8534400" y="6210300"/>
            <a:ext cx="457200" cy="457200"/>
          </a:xfrm>
        </p:spPr>
        <p:txBody>
          <a:bodyPr/>
          <a:lstStyle/>
          <a:p>
            <a:pPr>
              <a:defRPr/>
            </a:pPr>
            <a:fld id="{D4E2F8EB-A809-42E2-B977-2F2CDE573F2F}" type="slidenum">
              <a:rPr lang="en-US"/>
              <a:pPr>
                <a:defRPr/>
              </a:pPr>
              <a:t>13</a:t>
            </a:fld>
            <a:endParaRPr lang="en-US" dirty="0"/>
          </a:p>
        </p:txBody>
      </p:sp>
      <p:sp>
        <p:nvSpPr>
          <p:cNvPr id="8"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57" y="1143557"/>
            <a:ext cx="1518719" cy="19717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743200" y="1088116"/>
            <a:ext cx="5867400" cy="738664"/>
          </a:xfrm>
          <a:prstGeom prst="rect">
            <a:avLst/>
          </a:prstGeom>
        </p:spPr>
        <p:txBody>
          <a:bodyPr wrap="square">
            <a:spAutoFit/>
          </a:bodyPr>
          <a:lstStyle/>
          <a:p>
            <a:r>
              <a:rPr lang="en-US" dirty="0"/>
              <a:t> </a:t>
            </a:r>
          </a:p>
          <a:p>
            <a:r>
              <a:rPr lang="en-US" sz="1600" i="0" u="sng" dirty="0">
                <a:hlinkClick r:id="rId4"/>
              </a:rPr>
              <a:t>http://www.acf.hhs.gov/sites/default/files/cb/pii_ttap_framework.pdf</a:t>
            </a:r>
            <a:endParaRPr lang="en-US" sz="1600" i="0" dirty="0"/>
          </a:p>
        </p:txBody>
      </p:sp>
      <p:sp>
        <p:nvSpPr>
          <p:cNvPr id="3" name="Rectangle 2"/>
          <p:cNvSpPr/>
          <p:nvPr/>
        </p:nvSpPr>
        <p:spPr>
          <a:xfrm>
            <a:off x="2841171" y="3049012"/>
            <a:ext cx="5998029" cy="2431435"/>
          </a:xfrm>
          <a:prstGeom prst="rect">
            <a:avLst/>
          </a:prstGeom>
        </p:spPr>
        <p:txBody>
          <a:bodyPr wrap="square">
            <a:spAutoFit/>
          </a:bodyPr>
          <a:lstStyle/>
          <a:p>
            <a:pPr algn="l"/>
            <a:r>
              <a:rPr lang="en-US" sz="1600" u="sng" dirty="0" smtClean="0">
                <a:hlinkClick r:id="rId5"/>
              </a:rPr>
              <a:t>Part </a:t>
            </a:r>
            <a:r>
              <a:rPr lang="en-US" sz="1600" u="sng" dirty="0">
                <a:hlinkClick r:id="rId5"/>
              </a:rPr>
              <a:t>1</a:t>
            </a:r>
            <a:r>
              <a:rPr lang="en-US" sz="1600" dirty="0"/>
              <a:t>- Introducing a New Framework (7 min. 54 sec.) </a:t>
            </a:r>
            <a:r>
              <a:rPr lang="en-US" sz="1600" u="sng" dirty="0">
                <a:hlinkClick r:id="rId5"/>
              </a:rPr>
              <a:t>https://www.youtube.com/watch?v=Qe6gQDYF02o&amp;feature=youtu.be</a:t>
            </a:r>
            <a:endParaRPr lang="en-US" sz="1600" dirty="0"/>
          </a:p>
          <a:p>
            <a:pPr algn="l"/>
            <a:r>
              <a:rPr lang="en-US" sz="1600" u="sng" dirty="0" smtClean="0">
                <a:hlinkClick r:id="rId6"/>
              </a:rPr>
              <a:t>Part </a:t>
            </a:r>
            <a:r>
              <a:rPr lang="en-US" sz="1600" u="sng" dirty="0">
                <a:hlinkClick r:id="rId6"/>
              </a:rPr>
              <a:t>2</a:t>
            </a:r>
            <a:r>
              <a:rPr lang="en-US" sz="1600" dirty="0"/>
              <a:t> - Identify &amp; Explore (10 min. 4 sec.) </a:t>
            </a:r>
            <a:r>
              <a:rPr lang="en-US" sz="1600" u="sng" dirty="0">
                <a:hlinkClick r:id="rId6"/>
              </a:rPr>
              <a:t>https://www.youtube.com/watch?v=wyeHg4aCNN0&amp;feature=youtu.be</a:t>
            </a:r>
            <a:endParaRPr lang="en-US" sz="1600" dirty="0"/>
          </a:p>
          <a:p>
            <a:pPr algn="l"/>
            <a:r>
              <a:rPr lang="en-US" sz="1600" u="sng" dirty="0" smtClean="0">
                <a:hlinkClick r:id="rId7"/>
              </a:rPr>
              <a:t>Part </a:t>
            </a:r>
            <a:r>
              <a:rPr lang="en-US" sz="1600" u="sng" dirty="0">
                <a:hlinkClick r:id="rId7"/>
              </a:rPr>
              <a:t>3</a:t>
            </a:r>
            <a:r>
              <a:rPr lang="en-US" sz="1600" dirty="0"/>
              <a:t> – Develop &amp; Test and Compare &amp; Learn (10 min. 5 sec.) </a:t>
            </a:r>
            <a:r>
              <a:rPr lang="en-US" sz="1600" u="sng" dirty="0">
                <a:hlinkClick r:id="rId7"/>
              </a:rPr>
              <a:t>https://www.youtube.com/watch?v=10FdTbSEiHc&amp;feature=youtu.be</a:t>
            </a:r>
            <a:endParaRPr lang="en-US" sz="1600" dirty="0"/>
          </a:p>
          <a:p>
            <a:pPr algn="l"/>
            <a:r>
              <a:rPr lang="en-US" sz="1600" u="sng" dirty="0" smtClean="0">
                <a:hlinkClick r:id="rId8"/>
              </a:rPr>
              <a:t>Part </a:t>
            </a:r>
            <a:r>
              <a:rPr lang="en-US" sz="1600" u="sng" dirty="0">
                <a:hlinkClick r:id="rId8"/>
              </a:rPr>
              <a:t>4</a:t>
            </a:r>
            <a:r>
              <a:rPr lang="en-US" sz="1600" dirty="0"/>
              <a:t> – Replicate &amp; Adapt and Apply &amp; Improve (12 min. 22 sec.) </a:t>
            </a:r>
            <a:r>
              <a:rPr lang="en-US" sz="1600" u="sng" dirty="0">
                <a:hlinkClick r:id="rId8"/>
              </a:rPr>
              <a:t>https://</a:t>
            </a:r>
            <a:r>
              <a:rPr lang="en-US" sz="1600" u="sng" dirty="0" smtClean="0">
                <a:hlinkClick r:id="rId8"/>
              </a:rPr>
              <a:t>www.youtube.com/watch?v=ajbLMlpA2Ok&amp;feature=youtu.be</a:t>
            </a:r>
            <a:endParaRPr lang="en-US" sz="1600" dirty="0"/>
          </a:p>
        </p:txBody>
      </p:sp>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869" y="3733800"/>
            <a:ext cx="1802294" cy="1914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16071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0" name="Text Box 3"/>
          <p:cNvSpPr txBox="1">
            <a:spLocks noChangeArrowheads="1"/>
          </p:cNvSpPr>
          <p:nvPr/>
        </p:nvSpPr>
        <p:spPr bwMode="auto">
          <a:xfrm>
            <a:off x="0" y="282714"/>
            <a:ext cx="9144000" cy="707886"/>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66"/>
                </a:solidFill>
                <a:latin typeface="Garamond" pitchFamily="18" charset="0"/>
              </a:rPr>
              <a:t>A Framework</a:t>
            </a:r>
            <a:endParaRPr lang="en-US" sz="4000" b="1" dirty="0">
              <a:solidFill>
                <a:srgbClr val="000066"/>
              </a:solidFill>
              <a:latin typeface="Garamond" pitchFamily="18" charset="0"/>
            </a:endParaRPr>
          </a:p>
        </p:txBody>
      </p:sp>
      <p:sp>
        <p:nvSpPr>
          <p:cNvPr id="10"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pic>
        <p:nvPicPr>
          <p:cNvPr id="11" name="Picture 10"/>
          <p:cNvPicPr/>
          <p:nvPr/>
        </p:nvPicPr>
        <p:blipFill>
          <a:blip r:embed="rId3" cstate="print"/>
          <a:srcRect/>
          <a:stretch>
            <a:fillRect/>
          </a:stretch>
        </p:blipFill>
        <p:spPr bwMode="auto">
          <a:xfrm>
            <a:off x="2093595" y="1363345"/>
            <a:ext cx="4956810" cy="4808855"/>
          </a:xfrm>
          <a:prstGeom prst="rect">
            <a:avLst/>
          </a:prstGeom>
          <a:noFill/>
          <a:ln w="9525">
            <a:noFill/>
            <a:miter lim="800000"/>
            <a:headEnd/>
            <a:tailEnd/>
          </a:ln>
        </p:spPr>
      </p:pic>
      <p:sp>
        <p:nvSpPr>
          <p:cNvPr id="5" name="Slide Number Placeholder 3"/>
          <p:cNvSpPr>
            <a:spLocks noGrp="1"/>
          </p:cNvSpPr>
          <p:nvPr>
            <p:ph type="sldNum" sz="quarter" idx="12"/>
          </p:nvPr>
        </p:nvSpPr>
        <p:spPr>
          <a:xfrm>
            <a:off x="146304" y="6248400"/>
            <a:ext cx="457200" cy="457200"/>
          </a:xfrm>
        </p:spPr>
        <p:txBody>
          <a:bodyPr/>
          <a:lstStyle/>
          <a:p>
            <a:pPr>
              <a:defRPr/>
            </a:pPr>
            <a:fld id="{D4E2F8EB-A809-42E2-B977-2F2CDE573F2F}" type="slidenum">
              <a:rPr lang="en-US"/>
              <a:pPr>
                <a:defRPr/>
              </a:pPr>
              <a:t>14</a:t>
            </a:fld>
            <a:endParaRPr lang="en-US" dirty="0"/>
          </a:p>
        </p:txBody>
      </p:sp>
    </p:spTree>
    <p:extLst>
      <p:ext uri="{BB962C8B-B14F-4D97-AF65-F5344CB8AC3E}">
        <p14:creationId xmlns:p14="http://schemas.microsoft.com/office/powerpoint/2010/main" val="3769705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6EE0EA4-4E0E-497D-955C-C4D64A45234B}" type="slidenum">
              <a:rPr lang="en-US" smtClean="0"/>
              <a:pPr>
                <a:defRPr/>
              </a:pPr>
              <a:t>15</a:t>
            </a:fld>
            <a:endParaRPr lang="en-US" dirty="0"/>
          </a:p>
        </p:txBody>
      </p:sp>
      <p:sp>
        <p:nvSpPr>
          <p:cNvPr id="4" name="Text Box 3"/>
          <p:cNvSpPr txBox="1">
            <a:spLocks noChangeArrowheads="1"/>
          </p:cNvSpPr>
          <p:nvPr/>
        </p:nvSpPr>
        <p:spPr bwMode="auto">
          <a:xfrm>
            <a:off x="0" y="282714"/>
            <a:ext cx="9144000" cy="707886"/>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66"/>
                </a:solidFill>
                <a:latin typeface="Garamond" pitchFamily="18" charset="0"/>
              </a:rPr>
              <a:t>Hindsight: Descriptive Analytics</a:t>
            </a:r>
            <a:endParaRPr lang="en-US" sz="4000" b="1" dirty="0">
              <a:solidFill>
                <a:srgbClr val="000066"/>
              </a:solidFill>
              <a:latin typeface="Garamond" pitchFamily="18" charset="0"/>
            </a:endParaRPr>
          </a:p>
        </p:txBody>
      </p:sp>
      <p:sp>
        <p:nvSpPr>
          <p:cNvPr id="5"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
        <p:nvSpPr>
          <p:cNvPr id="6" name="Rectangle 5"/>
          <p:cNvSpPr/>
          <p:nvPr/>
        </p:nvSpPr>
        <p:spPr>
          <a:xfrm>
            <a:off x="381000" y="1447800"/>
            <a:ext cx="8191500" cy="1077218"/>
          </a:xfrm>
          <a:prstGeom prst="rect">
            <a:avLst/>
          </a:prstGeom>
        </p:spPr>
        <p:txBody>
          <a:bodyPr wrap="square">
            <a:spAutoFit/>
          </a:bodyPr>
          <a:lstStyle/>
          <a:p>
            <a:pPr lvl="0" algn="l"/>
            <a:r>
              <a:rPr lang="en-US" sz="3200" i="0" dirty="0" smtClean="0">
                <a:cs typeface="Times New Roman" panose="02020603050405020304" pitchFamily="18" charset="0"/>
              </a:rPr>
              <a:t>What problems, outcomes</a:t>
            </a:r>
            <a:r>
              <a:rPr lang="en-US" sz="3200" i="0" dirty="0">
                <a:cs typeface="Times New Roman" panose="02020603050405020304" pitchFamily="18" charset="0"/>
              </a:rPr>
              <a:t>, and </a:t>
            </a:r>
            <a:r>
              <a:rPr lang="en-US" sz="3200" i="0" dirty="0" smtClean="0">
                <a:cs typeface="Times New Roman" panose="02020603050405020304" pitchFamily="18" charset="0"/>
              </a:rPr>
              <a:t>target populations should be the focus of change? </a:t>
            </a:r>
            <a:endParaRPr lang="en-US" sz="3200" i="0" dirty="0">
              <a:cs typeface="Times New Roman" panose="02020603050405020304" pitchFamily="18" charset="0"/>
            </a:endParaRPr>
          </a:p>
        </p:txBody>
      </p:sp>
      <p:pic>
        <p:nvPicPr>
          <p:cNvPr id="7" name="Picture 6" descr="C:\Users\efisher\AppData\Local\Microsoft\Windows\Temporary Internet Files\Content.Outlook\7KEHTTK2\PPT_Framework_Graphic_OUTER_BLUE_14FEB11-lt (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895600"/>
            <a:ext cx="3649464" cy="3657776"/>
          </a:xfrm>
          <a:prstGeom prst="rect">
            <a:avLst/>
          </a:prstGeom>
          <a:noFill/>
          <a:ln>
            <a:noFill/>
          </a:ln>
        </p:spPr>
      </p:pic>
      <p:sp>
        <p:nvSpPr>
          <p:cNvPr id="8" name="TextBox 7"/>
          <p:cNvSpPr txBox="1"/>
          <p:nvPr/>
        </p:nvSpPr>
        <p:spPr>
          <a:xfrm>
            <a:off x="304800" y="3810000"/>
            <a:ext cx="4511437" cy="1200329"/>
          </a:xfrm>
          <a:prstGeom prst="rect">
            <a:avLst/>
          </a:prstGeom>
          <a:noFill/>
        </p:spPr>
        <p:txBody>
          <a:bodyPr wrap="square" rtlCol="0">
            <a:spAutoFit/>
          </a:bodyPr>
          <a:lstStyle/>
          <a:p>
            <a:pPr algn="l"/>
            <a:r>
              <a:rPr lang="en-US" sz="3600" b="1" i="0" dirty="0" smtClean="0"/>
              <a:t>Descriptive Analytics: </a:t>
            </a:r>
            <a:r>
              <a:rPr lang="en-US" sz="3600" i="0" dirty="0" smtClean="0"/>
              <a:t>Identify &amp; Explore</a:t>
            </a:r>
            <a:endParaRPr lang="en-US" sz="3600" i="0" dirty="0"/>
          </a:p>
        </p:txBody>
      </p:sp>
    </p:spTree>
    <p:extLst>
      <p:ext uri="{BB962C8B-B14F-4D97-AF65-F5344CB8AC3E}">
        <p14:creationId xmlns:p14="http://schemas.microsoft.com/office/powerpoint/2010/main" val="365137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991600" cy="1054394"/>
          </a:xfrm>
        </p:spPr>
        <p:txBody>
          <a:bodyPr>
            <a:normAutofit fontScale="90000"/>
          </a:bodyPr>
          <a:lstStyle/>
          <a:p>
            <a:pPr algn="ctr"/>
            <a:r>
              <a:rPr lang="en-US" b="1" i="1" dirty="0" smtClean="0">
                <a:latin typeface="Garamond" panose="02020404030301010803" pitchFamily="18" charset="0"/>
              </a:rPr>
              <a:t>Rhode Island's Average Monthly</a:t>
            </a:r>
            <a:br>
              <a:rPr lang="en-US" b="1" i="1" dirty="0" smtClean="0">
                <a:latin typeface="Garamond" panose="02020404030301010803" pitchFamily="18" charset="0"/>
              </a:rPr>
            </a:br>
            <a:r>
              <a:rPr lang="en-US" b="1" i="1" dirty="0" smtClean="0">
                <a:latin typeface="Garamond" panose="02020404030301010803" pitchFamily="18" charset="0"/>
              </a:rPr>
              <a:t>IV-E </a:t>
            </a:r>
            <a:r>
              <a:rPr lang="en-US" b="1" i="1" dirty="0">
                <a:latin typeface="Garamond" panose="02020404030301010803" pitchFamily="18" charset="0"/>
              </a:rPr>
              <a:t>Funded Caseloads</a:t>
            </a:r>
          </a:p>
        </p:txBody>
      </p:sp>
      <p:sp>
        <p:nvSpPr>
          <p:cNvPr id="8" name="Rectangle 7"/>
          <p:cNvSpPr/>
          <p:nvPr/>
        </p:nvSpPr>
        <p:spPr>
          <a:xfrm>
            <a:off x="304800" y="6135469"/>
            <a:ext cx="8610600" cy="461665"/>
          </a:xfrm>
          <a:prstGeom prst="rect">
            <a:avLst/>
          </a:prstGeom>
        </p:spPr>
        <p:txBody>
          <a:bodyPr wrap="square">
            <a:spAutoFit/>
          </a:bodyPr>
          <a:lstStyle/>
          <a:p>
            <a:pPr fontAlgn="base">
              <a:spcBef>
                <a:spcPct val="0"/>
              </a:spcBef>
              <a:spcAft>
                <a:spcPct val="0"/>
              </a:spcAft>
            </a:pPr>
            <a:r>
              <a:rPr lang="en-US" sz="1200" dirty="0">
                <a:solidFill>
                  <a:prstClr val="black"/>
                </a:solidFill>
              </a:rPr>
              <a:t>Data Source: Division of Children and Youth </a:t>
            </a:r>
            <a:r>
              <a:rPr lang="en-US" sz="1200" dirty="0" smtClean="0">
                <a:solidFill>
                  <a:prstClr val="black"/>
                </a:solidFill>
              </a:rPr>
              <a:t>Policy, Office </a:t>
            </a:r>
            <a:r>
              <a:rPr lang="en-US" sz="1200" dirty="0">
                <a:solidFill>
                  <a:prstClr val="black"/>
                </a:solidFill>
              </a:rPr>
              <a:t>of the Assistant Secretary for Planning and </a:t>
            </a:r>
            <a:r>
              <a:rPr lang="en-US" sz="1200" dirty="0" smtClean="0">
                <a:solidFill>
                  <a:prstClr val="black"/>
                </a:solidFill>
              </a:rPr>
              <a:t>Evaluation, U.S</a:t>
            </a:r>
            <a:r>
              <a:rPr lang="en-US" sz="1200" dirty="0">
                <a:solidFill>
                  <a:prstClr val="black"/>
                </a:solidFill>
              </a:rPr>
              <a:t>. Department of Health and Human Services</a:t>
            </a:r>
          </a:p>
        </p:txBody>
      </p:sp>
      <p:graphicFrame>
        <p:nvGraphicFramePr>
          <p:cNvPr id="6" name="Chart 5"/>
          <p:cNvGraphicFramePr/>
          <p:nvPr>
            <p:extLst/>
          </p:nvPr>
        </p:nvGraphicFramePr>
        <p:xfrm>
          <a:off x="152400" y="1905000"/>
          <a:ext cx="88392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581400" y="4604677"/>
            <a:ext cx="2306943" cy="40615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solidFill>
                  <a:schemeClr val="bg1"/>
                </a:solidFill>
              </a:rPr>
              <a:t>Substitute Care</a:t>
            </a:r>
            <a:endParaRPr lang="en-US" sz="2000" b="1" dirty="0">
              <a:solidFill>
                <a:schemeClr val="bg1"/>
              </a:solidFill>
            </a:endParaRPr>
          </a:p>
        </p:txBody>
      </p:sp>
      <p:sp>
        <p:nvSpPr>
          <p:cNvPr id="10" name="TextBox 9"/>
          <p:cNvSpPr txBox="1"/>
          <p:nvPr/>
        </p:nvSpPr>
        <p:spPr>
          <a:xfrm>
            <a:off x="3886200" y="2971800"/>
            <a:ext cx="2787088" cy="463391"/>
          </a:xfrm>
          <a:prstGeom prst="rect">
            <a:avLst/>
          </a:prstGeom>
          <a:noFill/>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Adoption Assistance</a:t>
            </a:r>
            <a:endParaRPr lang="en-US" sz="2000" b="1" dirty="0"/>
          </a:p>
        </p:txBody>
      </p:sp>
      <p:sp>
        <p:nvSpPr>
          <p:cNvPr id="7" name="TextBox 2"/>
          <p:cNvSpPr txBox="1"/>
          <p:nvPr/>
        </p:nvSpPr>
        <p:spPr>
          <a:xfrm>
            <a:off x="762000" y="4648200"/>
            <a:ext cx="1828800" cy="609600"/>
          </a:xfrm>
          <a:prstGeom prst="rect">
            <a:avLst/>
          </a:prstGeom>
        </p:spPr>
        <p:style>
          <a:lnRef idx="2">
            <a:schemeClr val="accent2"/>
          </a:lnRef>
          <a:fillRef idx="1">
            <a:schemeClr val="lt1"/>
          </a:fillRef>
          <a:effectRef idx="0">
            <a:schemeClr val="accent2"/>
          </a:effectRef>
          <a:fontRef idx="minor">
            <a:schemeClr val="dk1"/>
          </a:fontRef>
        </p:style>
        <p:txBody>
          <a:bodyPr wrap="non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b="1" u="sng" dirty="0" smtClean="0">
                <a:solidFill>
                  <a:prstClr val="black"/>
                </a:solidFill>
              </a:rPr>
              <a:t>2000</a:t>
            </a:r>
            <a:r>
              <a:rPr lang="en-US" b="1" dirty="0" smtClean="0">
                <a:solidFill>
                  <a:prstClr val="black"/>
                </a:solidFill>
              </a:rPr>
              <a:t>:</a:t>
            </a:r>
          </a:p>
          <a:p>
            <a:pPr fontAlgn="base">
              <a:spcBef>
                <a:spcPct val="0"/>
              </a:spcBef>
              <a:spcAft>
                <a:spcPct val="0"/>
              </a:spcAft>
              <a:defRPr/>
            </a:pPr>
            <a:r>
              <a:rPr lang="en-US" b="1" dirty="0" smtClean="0">
                <a:solidFill>
                  <a:prstClr val="black"/>
                </a:solidFill>
              </a:rPr>
              <a:t>743 IV-E Substitute Care</a:t>
            </a:r>
          </a:p>
          <a:p>
            <a:pPr fontAlgn="base">
              <a:spcBef>
                <a:spcPct val="0"/>
              </a:spcBef>
              <a:spcAft>
                <a:spcPct val="0"/>
              </a:spcAft>
              <a:defRPr/>
            </a:pPr>
            <a:r>
              <a:rPr lang="en-US" b="1" dirty="0" smtClean="0">
                <a:solidFill>
                  <a:prstClr val="black"/>
                </a:solidFill>
              </a:rPr>
              <a:t>1,168 IV-E </a:t>
            </a:r>
            <a:r>
              <a:rPr lang="en-US" b="1" dirty="0" smtClean="0">
                <a:solidFill>
                  <a:srgbClr val="000000"/>
                </a:solidFill>
              </a:rPr>
              <a:t>Adoption </a:t>
            </a:r>
            <a:r>
              <a:rPr lang="en-US" b="1" dirty="0" err="1" smtClean="0">
                <a:solidFill>
                  <a:srgbClr val="000000"/>
                </a:solidFill>
              </a:rPr>
              <a:t>Aqssistance</a:t>
            </a:r>
            <a:endParaRPr lang="en-US" b="1" dirty="0">
              <a:solidFill>
                <a:schemeClr val="accent4"/>
              </a:solidFill>
            </a:endParaRPr>
          </a:p>
          <a:p>
            <a:pPr fontAlgn="base">
              <a:spcBef>
                <a:spcPct val="0"/>
              </a:spcBef>
              <a:spcAft>
                <a:spcPct val="0"/>
              </a:spcAft>
              <a:defRPr/>
            </a:pPr>
            <a:endParaRPr lang="en-US" b="1" dirty="0">
              <a:solidFill>
                <a:prstClr val="black"/>
              </a:solidFill>
            </a:endParaRPr>
          </a:p>
        </p:txBody>
      </p:sp>
      <p:sp>
        <p:nvSpPr>
          <p:cNvPr id="11" name="TextBox 2"/>
          <p:cNvSpPr txBox="1"/>
          <p:nvPr/>
        </p:nvSpPr>
        <p:spPr>
          <a:xfrm>
            <a:off x="7010400" y="3124200"/>
            <a:ext cx="1828800" cy="762000"/>
          </a:xfrm>
          <a:prstGeom prst="rect">
            <a:avLst/>
          </a:prstGeom>
        </p:spPr>
        <p:style>
          <a:lnRef idx="2">
            <a:schemeClr val="accent2"/>
          </a:lnRef>
          <a:fillRef idx="1">
            <a:schemeClr val="lt1"/>
          </a:fillRef>
          <a:effectRef idx="0">
            <a:schemeClr val="accent2"/>
          </a:effectRef>
          <a:fontRef idx="minor">
            <a:schemeClr val="dk1"/>
          </a:fontRef>
        </p:style>
        <p:txBody>
          <a:bodyPr wrap="none"/>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base">
              <a:spcBef>
                <a:spcPct val="0"/>
              </a:spcBef>
              <a:spcAft>
                <a:spcPct val="0"/>
              </a:spcAft>
              <a:defRPr/>
            </a:pPr>
            <a:r>
              <a:rPr lang="en-US" b="1" u="sng" dirty="0" smtClean="0">
                <a:solidFill>
                  <a:prstClr val="black"/>
                </a:solidFill>
              </a:rPr>
              <a:t>2014</a:t>
            </a:r>
            <a:r>
              <a:rPr lang="en-US" b="1" dirty="0" smtClean="0">
                <a:solidFill>
                  <a:prstClr val="black"/>
                </a:solidFill>
              </a:rPr>
              <a:t>:</a:t>
            </a:r>
          </a:p>
          <a:p>
            <a:pPr fontAlgn="base">
              <a:spcBef>
                <a:spcPct val="0"/>
              </a:spcBef>
              <a:spcAft>
                <a:spcPct val="0"/>
              </a:spcAft>
              <a:defRPr/>
            </a:pPr>
            <a:r>
              <a:rPr lang="en-US" b="1" dirty="0" smtClean="0">
                <a:solidFill>
                  <a:prstClr val="black"/>
                </a:solidFill>
              </a:rPr>
              <a:t>90 Kin GAP</a:t>
            </a:r>
          </a:p>
          <a:p>
            <a:pPr fontAlgn="base">
              <a:spcBef>
                <a:spcPct val="0"/>
              </a:spcBef>
              <a:spcAft>
                <a:spcPct val="0"/>
              </a:spcAft>
              <a:defRPr/>
            </a:pPr>
            <a:r>
              <a:rPr lang="en-US" b="1" dirty="0" smtClean="0">
                <a:solidFill>
                  <a:prstClr val="black"/>
                </a:solidFill>
              </a:rPr>
              <a:t>459 IV-E Substitute Care</a:t>
            </a:r>
          </a:p>
          <a:p>
            <a:pPr fontAlgn="base">
              <a:spcBef>
                <a:spcPct val="0"/>
              </a:spcBef>
              <a:spcAft>
                <a:spcPct val="0"/>
              </a:spcAft>
              <a:defRPr/>
            </a:pPr>
            <a:r>
              <a:rPr lang="en-US" b="1" dirty="0" smtClean="0">
                <a:solidFill>
                  <a:prstClr val="black"/>
                </a:solidFill>
              </a:rPr>
              <a:t>1546  IV-E Adoption Assistance</a:t>
            </a:r>
            <a:endParaRPr lang="en-US" b="1" dirty="0">
              <a:solidFill>
                <a:schemeClr val="accent4"/>
              </a:solidFill>
            </a:endParaRPr>
          </a:p>
          <a:p>
            <a:pPr fontAlgn="base">
              <a:spcBef>
                <a:spcPct val="0"/>
              </a:spcBef>
              <a:spcAft>
                <a:spcPct val="0"/>
              </a:spcAft>
              <a:defRPr/>
            </a:pPr>
            <a:endParaRPr lang="en-US" b="1" dirty="0">
              <a:solidFill>
                <a:prstClr val="black"/>
              </a:solidFill>
            </a:endParaRPr>
          </a:p>
        </p:txBody>
      </p:sp>
      <p:sp>
        <p:nvSpPr>
          <p:cNvPr id="12" name="TextBox 11"/>
          <p:cNvSpPr txBox="1"/>
          <p:nvPr/>
        </p:nvSpPr>
        <p:spPr>
          <a:xfrm>
            <a:off x="5638800" y="1447800"/>
            <a:ext cx="3048000" cy="523220"/>
          </a:xfrm>
          <a:prstGeom prst="rect">
            <a:avLst/>
          </a:prstGeom>
          <a:noFill/>
        </p:spPr>
        <p:txBody>
          <a:bodyPr wrap="square" rtlCol="0">
            <a:spAutoFit/>
          </a:bodyPr>
          <a:lstStyle/>
          <a:p>
            <a:r>
              <a:rPr lang="en-US" sz="1400" b="1" dirty="0" smtClean="0">
                <a:solidFill>
                  <a:schemeClr val="accent2"/>
                </a:solidFill>
              </a:rPr>
              <a:t>3.6 children </a:t>
            </a:r>
            <a:r>
              <a:rPr lang="en-US" sz="1400" b="1" dirty="0">
                <a:solidFill>
                  <a:schemeClr val="accent2"/>
                </a:solidFill>
              </a:rPr>
              <a:t>i</a:t>
            </a:r>
            <a:r>
              <a:rPr lang="en-US" sz="1400" b="1" dirty="0" smtClean="0">
                <a:solidFill>
                  <a:schemeClr val="accent2"/>
                </a:solidFill>
              </a:rPr>
              <a:t>n permanent homes for </a:t>
            </a:r>
            <a:r>
              <a:rPr lang="en-US" sz="1400" b="1" dirty="0">
                <a:solidFill>
                  <a:schemeClr val="accent2"/>
                </a:solidFill>
              </a:rPr>
              <a:t>each child in </a:t>
            </a:r>
            <a:r>
              <a:rPr lang="en-US" sz="1400" b="1" dirty="0" smtClean="0">
                <a:solidFill>
                  <a:schemeClr val="accent2"/>
                </a:solidFill>
              </a:rPr>
              <a:t>substitute care</a:t>
            </a:r>
            <a:endParaRPr lang="en-US" sz="1400" b="1" dirty="0">
              <a:solidFill>
                <a:schemeClr val="accent2"/>
              </a:solidFill>
            </a:endParaRPr>
          </a:p>
        </p:txBody>
      </p:sp>
      <p:sp>
        <p:nvSpPr>
          <p:cNvPr id="13" name="TextBox 12"/>
          <p:cNvSpPr txBox="1"/>
          <p:nvPr/>
        </p:nvSpPr>
        <p:spPr>
          <a:xfrm>
            <a:off x="6531256" y="5221069"/>
            <a:ext cx="2787088" cy="463391"/>
          </a:xfrm>
          <a:prstGeom prst="rect">
            <a:avLst/>
          </a:prstGeom>
          <a:noFill/>
        </p:spPr>
        <p:txBody>
          <a:bodyPr wrap="none"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dirty="0" smtClean="0"/>
              <a:t>Kin GAP</a:t>
            </a:r>
            <a:endParaRPr lang="en-US" sz="2000" b="1" dirty="0"/>
          </a:p>
        </p:txBody>
      </p:sp>
      <p:sp>
        <p:nvSpPr>
          <p:cNvPr id="14" name="Line 3"/>
          <p:cNvSpPr>
            <a:spLocks noChangeShapeType="1"/>
          </p:cNvSpPr>
          <p:nvPr/>
        </p:nvSpPr>
        <p:spPr bwMode="auto">
          <a:xfrm>
            <a:off x="762000" y="12954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1211000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2256866"/>
            <a:ext cx="8042910" cy="3440430"/>
          </a:xfrm>
          <a:prstGeom prst="rect">
            <a:avLst/>
          </a:prstGeom>
        </p:spPr>
      </p:pic>
      <p:sp>
        <p:nvSpPr>
          <p:cNvPr id="2" name="Title 1"/>
          <p:cNvSpPr>
            <a:spLocks noGrp="1"/>
          </p:cNvSpPr>
          <p:nvPr>
            <p:ph type="title"/>
          </p:nvPr>
        </p:nvSpPr>
        <p:spPr>
          <a:xfrm>
            <a:off x="146304" y="304800"/>
            <a:ext cx="8721953" cy="1295400"/>
          </a:xfrm>
        </p:spPr>
        <p:txBody>
          <a:bodyPr>
            <a:normAutofit fontScale="90000"/>
          </a:bodyPr>
          <a:lstStyle/>
          <a:p>
            <a:pPr algn="ctr"/>
            <a:r>
              <a:rPr lang="en-US" sz="4400" b="1" i="1" dirty="0" smtClean="0">
                <a:latin typeface="Garamond" panose="02020404030301010803" pitchFamily="18" charset="0"/>
              </a:rPr>
              <a:t>Hindsight :</a:t>
            </a:r>
            <a:r>
              <a:rPr lang="en-US" b="1" i="1" dirty="0" smtClean="0">
                <a:latin typeface="Garamond" panose="02020404030301010803" pitchFamily="18" charset="0"/>
              </a:rPr>
              <a:t/>
            </a:r>
            <a:br>
              <a:rPr lang="en-US" b="1" i="1" dirty="0" smtClean="0">
                <a:latin typeface="Garamond" panose="02020404030301010803" pitchFamily="18" charset="0"/>
              </a:rPr>
            </a:br>
            <a:r>
              <a:rPr lang="en-US" sz="3600" b="1" i="1" dirty="0" smtClean="0">
                <a:latin typeface="Garamond" panose="02020404030301010803" pitchFamily="18" charset="0"/>
              </a:rPr>
              <a:t>How Rhode Island Performed in the Past</a:t>
            </a:r>
            <a:endParaRPr lang="en-US" sz="3600" b="1" i="1" dirty="0">
              <a:latin typeface="Garamond" panose="02020404030301010803" pitchFamily="18"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dirty="0"/>
          </a:p>
        </p:txBody>
      </p:sp>
      <p:sp>
        <p:nvSpPr>
          <p:cNvPr id="14" name="Footer Placeholder 3"/>
          <p:cNvSpPr>
            <a:spLocks noGrp="1"/>
          </p:cNvSpPr>
          <p:nvPr>
            <p:ph type="ftr" sz="quarter" idx="11"/>
          </p:nvPr>
        </p:nvSpPr>
        <p:spPr>
          <a:xfrm>
            <a:off x="5181600" y="6477000"/>
            <a:ext cx="3810000" cy="228600"/>
          </a:xfrm>
          <a:noFill/>
        </p:spPr>
        <p:txBody>
          <a:bodyPr anchor="b"/>
          <a:lstStyle/>
          <a:p>
            <a:pPr algn="r"/>
            <a:r>
              <a:rPr lang="en-US" sz="1500" dirty="0" smtClean="0">
                <a:solidFill>
                  <a:schemeClr val="tx2"/>
                </a:solidFill>
                <a:latin typeface="Tahoma" pitchFamily="34" charset="0"/>
              </a:rPr>
              <a:t>FosteringCourtImprovement.org</a:t>
            </a:r>
          </a:p>
        </p:txBody>
      </p:sp>
      <p:sp>
        <p:nvSpPr>
          <p:cNvPr id="11" name="Rectangle 10"/>
          <p:cNvSpPr/>
          <p:nvPr/>
        </p:nvSpPr>
        <p:spPr>
          <a:xfrm>
            <a:off x="5715000" y="1828800"/>
            <a:ext cx="3288080" cy="369332"/>
          </a:xfrm>
          <a:prstGeom prst="rect">
            <a:avLst/>
          </a:prstGeom>
        </p:spPr>
        <p:txBody>
          <a:bodyPr wrap="none">
            <a:spAutoFit/>
          </a:bodyPr>
          <a:lstStyle/>
          <a:p>
            <a:r>
              <a:rPr lang="en-US" dirty="0" smtClean="0"/>
              <a:t>Click here: </a:t>
            </a:r>
            <a:r>
              <a:rPr lang="en-US" dirty="0" smtClean="0">
                <a:hlinkClick r:id="rId4"/>
              </a:rPr>
              <a:t>http://bit.ly/SqZRhx</a:t>
            </a:r>
            <a:endParaRPr lang="en-US" dirty="0" smtClean="0"/>
          </a:p>
        </p:txBody>
      </p:sp>
      <p:sp>
        <p:nvSpPr>
          <p:cNvPr id="16" name="Rectangle 15"/>
          <p:cNvSpPr/>
          <p:nvPr/>
        </p:nvSpPr>
        <p:spPr>
          <a:xfrm>
            <a:off x="1524000" y="2286000"/>
            <a:ext cx="990600" cy="597932"/>
          </a:xfrm>
          <a:prstGeom prst="rect">
            <a:avLst/>
          </a:prstGeom>
          <a:ln/>
        </p:spPr>
        <p:style>
          <a:lnRef idx="0">
            <a:schemeClr val="accent1"/>
          </a:lnRef>
          <a:fillRef idx="3">
            <a:schemeClr val="accent1"/>
          </a:fillRef>
          <a:effectRef idx="3">
            <a:schemeClr val="accent1"/>
          </a:effectRef>
          <a:fontRef idx="minor">
            <a:schemeClr val="lt1"/>
          </a:fontRef>
        </p:style>
        <p:txBody>
          <a:bodyPr wrap="none" anchor="ctr" anchorCtr="0">
            <a:noAutofit/>
          </a:bodyPr>
          <a:lstStyle/>
          <a:p>
            <a:r>
              <a:rPr lang="en-US" sz="2800" dirty="0" smtClean="0">
                <a:solidFill>
                  <a:schemeClr val="bg1"/>
                </a:solidFill>
              </a:rPr>
              <a:t>2001</a:t>
            </a:r>
            <a:endParaRPr lang="en-US" sz="2800" dirty="0">
              <a:solidFill>
                <a:schemeClr val="bg1"/>
              </a:solidFill>
            </a:endParaRPr>
          </a:p>
        </p:txBody>
      </p:sp>
      <p:sp>
        <p:nvSpPr>
          <p:cNvPr id="10" name="Up Arrow 9"/>
          <p:cNvSpPr/>
          <p:nvPr/>
        </p:nvSpPr>
        <p:spPr>
          <a:xfrm flipV="1">
            <a:off x="146305" y="2133600"/>
            <a:ext cx="920495" cy="3276600"/>
          </a:xfrm>
          <a:prstGeom prst="upArrow">
            <a:avLst>
              <a:gd name="adj1" fmla="val 50000"/>
              <a:gd name="adj2" fmla="val 12840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More Safe</a:t>
            </a:r>
            <a:endParaRPr lang="en-US" sz="2800" dirty="0"/>
          </a:p>
        </p:txBody>
      </p:sp>
      <p:sp>
        <p:nvSpPr>
          <p:cNvPr id="6" name="Right Arrow 5"/>
          <p:cNvSpPr/>
          <p:nvPr/>
        </p:nvSpPr>
        <p:spPr>
          <a:xfrm flipH="1">
            <a:off x="1295400" y="5562600"/>
            <a:ext cx="4648200" cy="914400"/>
          </a:xfrm>
          <a:prstGeom prst="rightArrow">
            <a:avLst>
              <a:gd name="adj1" fmla="val 50000"/>
              <a:gd name="adj2" fmla="val 12301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Less Time Out of Home</a:t>
            </a:r>
            <a:endParaRPr lang="en-US" sz="2800" dirty="0"/>
          </a:p>
        </p:txBody>
      </p:sp>
    </p:spTree>
    <p:extLst>
      <p:ext uri="{BB962C8B-B14F-4D97-AF65-F5344CB8AC3E}">
        <p14:creationId xmlns:p14="http://schemas.microsoft.com/office/powerpoint/2010/main" val="1236229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71600" y="2110859"/>
            <a:ext cx="7098030" cy="3409950"/>
          </a:xfrm>
          <a:prstGeom prst="rect">
            <a:avLst/>
          </a:prstGeom>
        </p:spPr>
      </p:pic>
      <p:sp>
        <p:nvSpPr>
          <p:cNvPr id="8" name="Slide Number Placeholder 7"/>
          <p:cNvSpPr>
            <a:spLocks noGrp="1"/>
          </p:cNvSpPr>
          <p:nvPr>
            <p:ph type="sldNum" sz="quarter" idx="12"/>
          </p:nvPr>
        </p:nvSpPr>
        <p:spPr/>
        <p:txBody>
          <a:bodyPr/>
          <a:lstStyle/>
          <a:p>
            <a:fld id="{B6F15528-21DE-4FAA-801E-634DDDAF4B2B}" type="slidenum">
              <a:rPr lang="en-US" smtClean="0"/>
              <a:pPr/>
              <a:t>18</a:t>
            </a:fld>
            <a:endParaRPr lang="en-US" dirty="0"/>
          </a:p>
        </p:txBody>
      </p:sp>
      <p:sp>
        <p:nvSpPr>
          <p:cNvPr id="14" name="Footer Placeholder 3"/>
          <p:cNvSpPr>
            <a:spLocks noGrp="1"/>
          </p:cNvSpPr>
          <p:nvPr>
            <p:ph type="ftr" sz="quarter" idx="11"/>
          </p:nvPr>
        </p:nvSpPr>
        <p:spPr>
          <a:xfrm>
            <a:off x="5181600" y="6477000"/>
            <a:ext cx="3810000" cy="228600"/>
          </a:xfrm>
          <a:noFill/>
        </p:spPr>
        <p:txBody>
          <a:bodyPr anchor="b"/>
          <a:lstStyle/>
          <a:p>
            <a:pPr algn="r"/>
            <a:r>
              <a:rPr lang="en-US" sz="1500" dirty="0" smtClean="0">
                <a:solidFill>
                  <a:schemeClr val="tx2"/>
                </a:solidFill>
                <a:latin typeface="Tahoma" pitchFamily="34" charset="0"/>
              </a:rPr>
              <a:t>FosteringCourtImprovement.org</a:t>
            </a:r>
          </a:p>
        </p:txBody>
      </p:sp>
      <p:sp>
        <p:nvSpPr>
          <p:cNvPr id="11" name="Rectangle 10"/>
          <p:cNvSpPr/>
          <p:nvPr/>
        </p:nvSpPr>
        <p:spPr>
          <a:xfrm>
            <a:off x="5715000" y="1828800"/>
            <a:ext cx="3288080" cy="369332"/>
          </a:xfrm>
          <a:prstGeom prst="rect">
            <a:avLst/>
          </a:prstGeom>
        </p:spPr>
        <p:txBody>
          <a:bodyPr wrap="none">
            <a:spAutoFit/>
          </a:bodyPr>
          <a:lstStyle/>
          <a:p>
            <a:r>
              <a:rPr lang="en-US" dirty="0" smtClean="0"/>
              <a:t>Click here: </a:t>
            </a:r>
            <a:r>
              <a:rPr lang="en-US" dirty="0" smtClean="0">
                <a:hlinkClick r:id="rId4"/>
              </a:rPr>
              <a:t>http://bit.ly/SqZRhx</a:t>
            </a:r>
            <a:endParaRPr lang="en-US" dirty="0" smtClean="0"/>
          </a:p>
        </p:txBody>
      </p:sp>
      <p:sp>
        <p:nvSpPr>
          <p:cNvPr id="16" name="Rectangle 15"/>
          <p:cNvSpPr/>
          <p:nvPr/>
        </p:nvSpPr>
        <p:spPr>
          <a:xfrm>
            <a:off x="1524000" y="2286000"/>
            <a:ext cx="990600" cy="597932"/>
          </a:xfrm>
          <a:prstGeom prst="rect">
            <a:avLst/>
          </a:prstGeom>
          <a:ln/>
        </p:spPr>
        <p:style>
          <a:lnRef idx="0">
            <a:schemeClr val="accent1"/>
          </a:lnRef>
          <a:fillRef idx="3">
            <a:schemeClr val="accent1"/>
          </a:fillRef>
          <a:effectRef idx="3">
            <a:schemeClr val="accent1"/>
          </a:effectRef>
          <a:fontRef idx="minor">
            <a:schemeClr val="lt1"/>
          </a:fontRef>
        </p:style>
        <p:txBody>
          <a:bodyPr wrap="none" anchor="ctr" anchorCtr="0">
            <a:noAutofit/>
          </a:bodyPr>
          <a:lstStyle/>
          <a:p>
            <a:r>
              <a:rPr lang="en-US" sz="2800" dirty="0" smtClean="0">
                <a:solidFill>
                  <a:schemeClr val="bg1"/>
                </a:solidFill>
              </a:rPr>
              <a:t>2012</a:t>
            </a:r>
            <a:endParaRPr lang="en-US" sz="2800" dirty="0">
              <a:solidFill>
                <a:schemeClr val="bg1"/>
              </a:solidFill>
            </a:endParaRPr>
          </a:p>
        </p:txBody>
      </p:sp>
      <p:sp>
        <p:nvSpPr>
          <p:cNvPr id="10" name="Up Arrow 9"/>
          <p:cNvSpPr/>
          <p:nvPr/>
        </p:nvSpPr>
        <p:spPr>
          <a:xfrm flipV="1">
            <a:off x="146305" y="2133600"/>
            <a:ext cx="920495" cy="3276600"/>
          </a:xfrm>
          <a:prstGeom prst="upArrow">
            <a:avLst>
              <a:gd name="adj1" fmla="val 50000"/>
              <a:gd name="adj2" fmla="val 128409"/>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t>More Safe</a:t>
            </a:r>
            <a:endParaRPr lang="en-US" sz="2800" dirty="0"/>
          </a:p>
        </p:txBody>
      </p:sp>
      <p:sp>
        <p:nvSpPr>
          <p:cNvPr id="6" name="Right Arrow 5"/>
          <p:cNvSpPr/>
          <p:nvPr/>
        </p:nvSpPr>
        <p:spPr>
          <a:xfrm flipH="1">
            <a:off x="1295400" y="5562600"/>
            <a:ext cx="4648200" cy="914400"/>
          </a:xfrm>
          <a:prstGeom prst="rightArrow">
            <a:avLst>
              <a:gd name="adj1" fmla="val 50000"/>
              <a:gd name="adj2" fmla="val 12301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Less Time Out of Home</a:t>
            </a:r>
            <a:endParaRPr lang="en-US" sz="2800" dirty="0"/>
          </a:p>
        </p:txBody>
      </p:sp>
      <p:sp>
        <p:nvSpPr>
          <p:cNvPr id="13" name="Title 1"/>
          <p:cNvSpPr>
            <a:spLocks noGrp="1"/>
          </p:cNvSpPr>
          <p:nvPr>
            <p:ph type="title"/>
          </p:nvPr>
        </p:nvSpPr>
        <p:spPr>
          <a:xfrm>
            <a:off x="146304" y="304800"/>
            <a:ext cx="8721953" cy="1295400"/>
          </a:xfrm>
        </p:spPr>
        <p:txBody>
          <a:bodyPr>
            <a:normAutofit fontScale="90000"/>
          </a:bodyPr>
          <a:lstStyle/>
          <a:p>
            <a:pPr algn="ctr"/>
            <a:r>
              <a:rPr lang="en-US" sz="4400" b="1" i="1" dirty="0" smtClean="0">
                <a:latin typeface="Garamond" panose="02020404030301010803" pitchFamily="18" charset="0"/>
              </a:rPr>
              <a:t>Hindsight :</a:t>
            </a:r>
            <a:r>
              <a:rPr lang="en-US" b="1" i="1" dirty="0" smtClean="0">
                <a:latin typeface="Garamond" panose="02020404030301010803" pitchFamily="18" charset="0"/>
              </a:rPr>
              <a:t/>
            </a:r>
            <a:br>
              <a:rPr lang="en-US" b="1" i="1" dirty="0" smtClean="0">
                <a:latin typeface="Garamond" panose="02020404030301010803" pitchFamily="18" charset="0"/>
              </a:rPr>
            </a:br>
            <a:r>
              <a:rPr lang="en-US" sz="3600" b="1" i="1" dirty="0" smtClean="0">
                <a:latin typeface="Garamond" panose="02020404030301010803" pitchFamily="18" charset="0"/>
              </a:rPr>
              <a:t>How Rhode Island Performed in the Past</a:t>
            </a:r>
            <a:endParaRPr lang="en-US" sz="3600" b="1" i="1" dirty="0">
              <a:latin typeface="Garamond" panose="02020404030301010803" pitchFamily="18" charset="0"/>
            </a:endParaRPr>
          </a:p>
        </p:txBody>
      </p:sp>
    </p:spTree>
    <p:extLst>
      <p:ext uri="{BB962C8B-B14F-4D97-AF65-F5344CB8AC3E}">
        <p14:creationId xmlns:p14="http://schemas.microsoft.com/office/powerpoint/2010/main" val="1375601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6EE0EA4-4E0E-497D-955C-C4D64A45234B}" type="slidenum">
              <a:rPr lang="en-US" smtClean="0"/>
              <a:pPr>
                <a:defRPr/>
              </a:pPr>
              <a:t>19</a:t>
            </a:fld>
            <a:endParaRPr lang="en-US" dirty="0"/>
          </a:p>
        </p:txBody>
      </p:sp>
      <p:sp>
        <p:nvSpPr>
          <p:cNvPr id="4" name="Text Box 3"/>
          <p:cNvSpPr txBox="1">
            <a:spLocks noChangeArrowheads="1"/>
          </p:cNvSpPr>
          <p:nvPr/>
        </p:nvSpPr>
        <p:spPr bwMode="auto">
          <a:xfrm>
            <a:off x="0" y="282714"/>
            <a:ext cx="9144000" cy="707886"/>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66"/>
                </a:solidFill>
                <a:latin typeface="Garamond" pitchFamily="18" charset="0"/>
              </a:rPr>
              <a:t>Insight: Predictive Analytics</a:t>
            </a:r>
            <a:endParaRPr lang="en-US" sz="4000" b="1" dirty="0">
              <a:solidFill>
                <a:srgbClr val="000066"/>
              </a:solidFill>
              <a:latin typeface="Garamond" pitchFamily="18" charset="0"/>
            </a:endParaRPr>
          </a:p>
        </p:txBody>
      </p:sp>
      <p:sp>
        <p:nvSpPr>
          <p:cNvPr id="5"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
        <p:nvSpPr>
          <p:cNvPr id="6" name="Rectangle 5"/>
          <p:cNvSpPr/>
          <p:nvPr/>
        </p:nvSpPr>
        <p:spPr>
          <a:xfrm>
            <a:off x="381000" y="1143000"/>
            <a:ext cx="8191500" cy="1569660"/>
          </a:xfrm>
          <a:prstGeom prst="rect">
            <a:avLst/>
          </a:prstGeom>
        </p:spPr>
        <p:txBody>
          <a:bodyPr wrap="square">
            <a:spAutoFit/>
          </a:bodyPr>
          <a:lstStyle/>
          <a:p>
            <a:pPr lvl="0" algn="l"/>
            <a:r>
              <a:rPr lang="en-US" sz="3200" i="0" dirty="0" smtClean="0">
                <a:cs typeface="Times New Roman" panose="02020603050405020304" pitchFamily="18" charset="0"/>
              </a:rPr>
              <a:t>What innovations </a:t>
            </a:r>
            <a:r>
              <a:rPr lang="en-US" sz="3200" i="0" dirty="0">
                <a:cs typeface="Times New Roman" panose="02020603050405020304" pitchFamily="18" charset="0"/>
              </a:rPr>
              <a:t>based on </a:t>
            </a:r>
            <a:r>
              <a:rPr lang="en-US" sz="3200" i="0" dirty="0" smtClean="0">
                <a:cs typeface="Times New Roman" panose="02020603050405020304" pitchFamily="18" charset="0"/>
              </a:rPr>
              <a:t>past evidence, </a:t>
            </a:r>
            <a:r>
              <a:rPr lang="en-US" sz="3200" i="0" dirty="0">
                <a:cs typeface="Times New Roman" panose="02020603050405020304" pitchFamily="18" charset="0"/>
              </a:rPr>
              <a:t>data analysis, and </a:t>
            </a:r>
            <a:r>
              <a:rPr lang="en-US" sz="3200" i="0" dirty="0" smtClean="0">
                <a:cs typeface="Times New Roman" panose="02020603050405020304" pitchFamily="18" charset="0"/>
              </a:rPr>
              <a:t>theory show the best potential for </a:t>
            </a:r>
            <a:r>
              <a:rPr lang="en-US" sz="3200" i="0" dirty="0">
                <a:cs typeface="Times New Roman" panose="02020603050405020304" pitchFamily="18" charset="0"/>
              </a:rPr>
              <a:t>improving </a:t>
            </a:r>
            <a:r>
              <a:rPr lang="en-US" sz="3200" i="0" dirty="0" smtClean="0">
                <a:cs typeface="Times New Roman" panose="02020603050405020304" pitchFamily="18" charset="0"/>
              </a:rPr>
              <a:t>outcomes? </a:t>
            </a:r>
            <a:endParaRPr lang="en-US" sz="3200" dirty="0">
              <a:cs typeface="Times New Roman" panose="02020603050405020304" pitchFamily="18" charset="0"/>
            </a:endParaRPr>
          </a:p>
        </p:txBody>
      </p:sp>
      <p:pic>
        <p:nvPicPr>
          <p:cNvPr id="7" name="Picture 6" descr="C:\Users\efisher\AppData\Local\Microsoft\Windows\Temporary Internet Files\Content.Outlook\7KEHTTK2\PPT_Framework_Graphic_DEVELOP_14FEB11-lt (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835" y="990600"/>
            <a:ext cx="4672330" cy="36578"/>
          </a:xfrm>
          <a:prstGeom prst="rect">
            <a:avLst/>
          </a:prstGeom>
          <a:noFill/>
          <a:ln>
            <a:noFill/>
          </a:ln>
        </p:spPr>
      </p:pic>
      <p:pic>
        <p:nvPicPr>
          <p:cNvPr id="8" name="Picture 7" descr="C:\Users\efisher\AppData\Local\Microsoft\Windows\Temporary Internet Files\Content.Outlook\7KEHTTK2\PPT_Framework_Graphic_DEVELOP_14FEB11-lt (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65936" y="2667000"/>
            <a:ext cx="3649464" cy="3657776"/>
          </a:xfrm>
          <a:prstGeom prst="rect">
            <a:avLst/>
          </a:prstGeom>
          <a:noFill/>
          <a:ln>
            <a:noFill/>
          </a:ln>
        </p:spPr>
      </p:pic>
      <p:sp>
        <p:nvSpPr>
          <p:cNvPr id="9" name="TextBox 8"/>
          <p:cNvSpPr txBox="1"/>
          <p:nvPr/>
        </p:nvSpPr>
        <p:spPr>
          <a:xfrm>
            <a:off x="517763" y="3886200"/>
            <a:ext cx="4282837" cy="1200329"/>
          </a:xfrm>
          <a:prstGeom prst="rect">
            <a:avLst/>
          </a:prstGeom>
          <a:noFill/>
        </p:spPr>
        <p:txBody>
          <a:bodyPr wrap="square" rtlCol="0">
            <a:spAutoFit/>
          </a:bodyPr>
          <a:lstStyle/>
          <a:p>
            <a:pPr algn="l"/>
            <a:r>
              <a:rPr lang="en-US" sz="3600" b="1" i="0" dirty="0" smtClean="0"/>
              <a:t>Predictive Analytics: </a:t>
            </a:r>
            <a:r>
              <a:rPr lang="en-US" sz="3600" i="0" dirty="0" smtClean="0"/>
              <a:t>Develop &amp; Test</a:t>
            </a:r>
            <a:endParaRPr lang="en-US" sz="3600" i="0" dirty="0"/>
          </a:p>
        </p:txBody>
      </p:sp>
    </p:spTree>
    <p:extLst>
      <p:ext uri="{BB962C8B-B14F-4D97-AF65-F5344CB8AC3E}">
        <p14:creationId xmlns:p14="http://schemas.microsoft.com/office/powerpoint/2010/main" val="1596273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p:nvPr>
        </p:nvSpPr>
        <p:spPr>
          <a:xfrm>
            <a:off x="-76200" y="1447800"/>
            <a:ext cx="8229600" cy="4449763"/>
          </a:xfrm>
        </p:spPr>
        <p:txBody>
          <a:bodyPr>
            <a:normAutofit/>
          </a:bodyPr>
          <a:lstStyle/>
          <a:p>
            <a:pPr marL="0" indent="0">
              <a:buNone/>
            </a:pP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509E14A6-00A5-4687-B2A5-B7425DBF3C8B}" type="slidenum">
              <a:rPr lang="en-US" smtClean="0"/>
              <a:pPr>
                <a:defRPr/>
              </a:pPr>
              <a:t>2</a:t>
            </a:fld>
            <a:endParaRPr lang="en-US" dirty="0"/>
          </a:p>
        </p:txBody>
      </p:sp>
      <p:sp>
        <p:nvSpPr>
          <p:cNvPr id="9" name="Rectangle 8"/>
          <p:cNvSpPr/>
          <p:nvPr/>
        </p:nvSpPr>
        <p:spPr>
          <a:xfrm>
            <a:off x="0" y="344269"/>
            <a:ext cx="9144000" cy="707886"/>
          </a:xfrm>
          <a:prstGeom prst="rect">
            <a:avLst/>
          </a:prstGeom>
        </p:spPr>
        <p:txBody>
          <a:bodyPr wrap="square">
            <a:spAutoFit/>
          </a:bodyPr>
          <a:lstStyle/>
          <a:p>
            <a:r>
              <a:rPr lang="en-US" sz="4000" b="1" dirty="0" smtClean="0">
                <a:solidFill>
                  <a:srgbClr val="000066"/>
                </a:solidFill>
                <a:latin typeface="Garamond" pitchFamily="18" charset="0"/>
                <a:cs typeface="Times New Roman" pitchFamily="18" charset="0"/>
              </a:rPr>
              <a:t>Four Parts</a:t>
            </a:r>
            <a:endParaRPr lang="en-US" sz="4000" dirty="0">
              <a:solidFill>
                <a:srgbClr val="000066"/>
              </a:solidFill>
              <a:latin typeface="Garamond" pitchFamily="18" charset="0"/>
              <a:cs typeface="Times New Roman" pitchFamily="18" charset="0"/>
            </a:endParaRPr>
          </a:p>
        </p:txBody>
      </p:sp>
      <p:sp>
        <p:nvSpPr>
          <p:cNvPr id="10"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
        <p:nvSpPr>
          <p:cNvPr id="5" name="Freeform 4"/>
          <p:cNvSpPr/>
          <p:nvPr/>
        </p:nvSpPr>
        <p:spPr>
          <a:xfrm>
            <a:off x="2286000" y="1447800"/>
            <a:ext cx="2322819" cy="232282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1759712"/>
                </a:moveTo>
                <a:cubicBezTo>
                  <a:pt x="0" y="787850"/>
                  <a:pt x="787850" y="0"/>
                  <a:pt x="1759712" y="0"/>
                </a:cubicBezTo>
                <a:lnTo>
                  <a:pt x="1759712" y="1759712"/>
                </a:lnTo>
                <a:lnTo>
                  <a:pt x="0" y="17597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760" tIns="664760" rIns="149352" bIns="149352" numCol="1" spcCol="1270" anchor="ctr" anchorCtr="0">
            <a:noAutofit/>
          </a:bodyPr>
          <a:lstStyle/>
          <a:p>
            <a:pPr lvl="0" algn="ctr" defTabSz="933450">
              <a:lnSpc>
                <a:spcPct val="90000"/>
              </a:lnSpc>
              <a:spcBef>
                <a:spcPct val="0"/>
              </a:spcBef>
              <a:spcAft>
                <a:spcPct val="35000"/>
              </a:spcAft>
            </a:pPr>
            <a:r>
              <a:rPr lang="en-US" sz="2800" b="1" i="0" kern="1200" dirty="0" smtClean="0"/>
              <a:t>Two Questions</a:t>
            </a:r>
            <a:endParaRPr lang="en-US" sz="2800" b="1" i="0" kern="1200" dirty="0"/>
          </a:p>
        </p:txBody>
      </p:sp>
      <p:sp>
        <p:nvSpPr>
          <p:cNvPr id="6" name="Freeform 5"/>
          <p:cNvSpPr/>
          <p:nvPr/>
        </p:nvSpPr>
        <p:spPr>
          <a:xfrm>
            <a:off x="4716109" y="1447800"/>
            <a:ext cx="2331110" cy="232282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0"/>
                </a:moveTo>
                <a:cubicBezTo>
                  <a:pt x="971862" y="0"/>
                  <a:pt x="1759712" y="787850"/>
                  <a:pt x="1759712" y="1759712"/>
                </a:cubicBezTo>
                <a:lnTo>
                  <a:pt x="0" y="1759712"/>
                </a:lnTo>
                <a:lnTo>
                  <a:pt x="0" y="0"/>
                </a:lnTo>
                <a:close/>
              </a:path>
            </a:pathLst>
          </a:custGeom>
          <a:solidFill>
            <a:schemeClr val="accent4">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664760" rIns="664760" bIns="149352" numCol="1" spcCol="1270" anchor="ctr" anchorCtr="0">
            <a:noAutofit/>
          </a:bodyPr>
          <a:lstStyle/>
          <a:p>
            <a:pPr lvl="0" algn="ctr" defTabSz="933450">
              <a:lnSpc>
                <a:spcPct val="90000"/>
              </a:lnSpc>
              <a:spcBef>
                <a:spcPct val="0"/>
              </a:spcBef>
              <a:spcAft>
                <a:spcPct val="35000"/>
              </a:spcAft>
            </a:pPr>
            <a:r>
              <a:rPr lang="en-US" sz="2800" b="1" i="0" kern="1200" dirty="0" smtClean="0"/>
              <a:t>EBP Approach</a:t>
            </a:r>
            <a:endParaRPr lang="en-US" sz="2800" b="1" i="0" kern="1200" dirty="0"/>
          </a:p>
        </p:txBody>
      </p:sp>
      <p:sp>
        <p:nvSpPr>
          <p:cNvPr id="11" name="Freeform 10"/>
          <p:cNvSpPr/>
          <p:nvPr/>
        </p:nvSpPr>
        <p:spPr>
          <a:xfrm>
            <a:off x="4716109" y="3877910"/>
            <a:ext cx="2322819" cy="2322821"/>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0"/>
                </a:moveTo>
                <a:cubicBezTo>
                  <a:pt x="1759712" y="971862"/>
                  <a:pt x="971862" y="1759712"/>
                  <a:pt x="0" y="1759712"/>
                </a:cubicBezTo>
                <a:lnTo>
                  <a:pt x="0" y="0"/>
                </a:lnTo>
                <a:lnTo>
                  <a:pt x="1759712" y="0"/>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9352" tIns="149353" rIns="664760" bIns="664760" numCol="1" spcCol="1270" anchor="ctr" anchorCtr="0">
            <a:noAutofit/>
          </a:bodyPr>
          <a:lstStyle/>
          <a:p>
            <a:pPr lvl="0" algn="ctr" defTabSz="933450">
              <a:lnSpc>
                <a:spcPct val="90000"/>
              </a:lnSpc>
              <a:spcBef>
                <a:spcPct val="0"/>
              </a:spcBef>
              <a:spcAft>
                <a:spcPct val="35000"/>
              </a:spcAft>
            </a:pPr>
            <a:r>
              <a:rPr lang="en-US" sz="2800" b="1" i="0" kern="1200" dirty="0" smtClean="0"/>
              <a:t>Best </a:t>
            </a:r>
            <a:r>
              <a:rPr lang="en-US" sz="2800" b="1" i="0" kern="1200" dirty="0" err="1" smtClean="0"/>
              <a:t>Avaliable</a:t>
            </a:r>
            <a:r>
              <a:rPr lang="en-US" sz="2800" b="1" i="0" kern="1200" dirty="0" smtClean="0"/>
              <a:t> </a:t>
            </a:r>
            <a:r>
              <a:rPr lang="en-US" sz="2800" b="1" i="0" kern="1200" dirty="0" err="1" smtClean="0"/>
              <a:t>Evidience</a:t>
            </a:r>
            <a:endParaRPr lang="en-US" sz="2800" b="1" i="0" kern="1200" dirty="0"/>
          </a:p>
        </p:txBody>
      </p:sp>
      <p:sp>
        <p:nvSpPr>
          <p:cNvPr id="12" name="Freeform 11"/>
          <p:cNvSpPr/>
          <p:nvPr/>
        </p:nvSpPr>
        <p:spPr>
          <a:xfrm>
            <a:off x="2286000" y="3877911"/>
            <a:ext cx="2322819" cy="232282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1759712"/>
                </a:moveTo>
                <a:cubicBezTo>
                  <a:pt x="787850" y="1759712"/>
                  <a:pt x="0" y="971862"/>
                  <a:pt x="0" y="0"/>
                </a:cubicBezTo>
                <a:lnTo>
                  <a:pt x="1759712" y="0"/>
                </a:lnTo>
                <a:lnTo>
                  <a:pt x="1759712" y="1759712"/>
                </a:lnTo>
                <a:close/>
              </a:path>
            </a:pathLst>
          </a:cu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760" tIns="149352" rIns="149351" bIns="664760" numCol="1" spcCol="1270" anchor="ctr" anchorCtr="0">
            <a:noAutofit/>
          </a:bodyPr>
          <a:lstStyle/>
          <a:p>
            <a:pPr lvl="0" algn="ctr" defTabSz="933450">
              <a:lnSpc>
                <a:spcPct val="90000"/>
              </a:lnSpc>
              <a:spcBef>
                <a:spcPct val="0"/>
              </a:spcBef>
              <a:spcAft>
                <a:spcPct val="35000"/>
              </a:spcAft>
            </a:pPr>
            <a:r>
              <a:rPr lang="en-US" sz="2800" b="1" i="0" kern="1200" dirty="0" smtClean="0"/>
              <a:t>Way Forward</a:t>
            </a:r>
            <a:endParaRPr lang="en-US" sz="2800" b="1" i="0" kern="1200" dirty="0"/>
          </a:p>
        </p:txBody>
      </p:sp>
    </p:spTree>
    <p:extLst>
      <p:ext uri="{BB962C8B-B14F-4D97-AF65-F5344CB8AC3E}">
        <p14:creationId xmlns:p14="http://schemas.microsoft.com/office/powerpoint/2010/main" val="23014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6EE0EA4-4E0E-497D-955C-C4D64A45234B}" type="slidenum">
              <a:rPr lang="en-US" smtClean="0"/>
              <a:pPr>
                <a:defRPr/>
              </a:pPr>
              <a:t>20</a:t>
            </a:fld>
            <a:endParaRPr lang="en-US" dirty="0"/>
          </a:p>
        </p:txBody>
      </p:sp>
      <p:sp>
        <p:nvSpPr>
          <p:cNvPr id="4" name="Text Box 3"/>
          <p:cNvSpPr txBox="1">
            <a:spLocks noChangeArrowheads="1"/>
          </p:cNvSpPr>
          <p:nvPr/>
        </p:nvSpPr>
        <p:spPr bwMode="auto">
          <a:xfrm>
            <a:off x="0" y="282714"/>
            <a:ext cx="9144000" cy="707886"/>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66"/>
                </a:solidFill>
                <a:latin typeface="Garamond" pitchFamily="18" charset="0"/>
              </a:rPr>
              <a:t>Correlation</a:t>
            </a:r>
            <a:endParaRPr lang="en-US" sz="4000" b="1" dirty="0">
              <a:solidFill>
                <a:srgbClr val="000066"/>
              </a:solidFill>
              <a:latin typeface="Garamond" pitchFamily="18" charset="0"/>
            </a:endParaRPr>
          </a:p>
        </p:txBody>
      </p:sp>
      <p:graphicFrame>
        <p:nvGraphicFramePr>
          <p:cNvPr id="10" name="Chart 9"/>
          <p:cNvGraphicFramePr>
            <a:graphicFrameLocks noChangeAspect="1"/>
          </p:cNvGraphicFramePr>
          <p:nvPr>
            <p:extLst>
              <p:ext uri="{D42A27DB-BD31-4B8C-83A1-F6EECF244321}">
                <p14:modId xmlns:p14="http://schemas.microsoft.com/office/powerpoint/2010/main" val="658799934"/>
              </p:ext>
            </p:extLst>
          </p:nvPr>
        </p:nvGraphicFramePr>
        <p:xfrm>
          <a:off x="762000" y="457200"/>
          <a:ext cx="7699510" cy="5464674"/>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3584733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6"/>
          <p:cNvSpPr>
            <a:spLocks noGrp="1"/>
          </p:cNvSpPr>
          <p:nvPr>
            <p:ph type="sldNum" sz="quarter" idx="12"/>
          </p:nvPr>
        </p:nvSpPr>
        <p:spPr/>
        <p:txBody>
          <a:bodyPr/>
          <a:lstStyle/>
          <a:p>
            <a:pPr>
              <a:defRPr/>
            </a:pPr>
            <a:fld id="{6FC2FEAA-3DE6-4546-9424-17B92261618A}" type="slidenum">
              <a:rPr lang="en-US"/>
              <a:pPr>
                <a:defRPr/>
              </a:pPr>
              <a:t>21</a:t>
            </a:fld>
            <a:endParaRPr lang="en-US"/>
          </a:p>
        </p:txBody>
      </p:sp>
      <p:sp>
        <p:nvSpPr>
          <p:cNvPr id="45061" name="Text Box 3"/>
          <p:cNvSpPr txBox="1">
            <a:spLocks noChangeArrowheads="1"/>
          </p:cNvSpPr>
          <p:nvPr/>
        </p:nvSpPr>
        <p:spPr bwMode="auto">
          <a:xfrm>
            <a:off x="0" y="0"/>
            <a:ext cx="9144000" cy="641350"/>
          </a:xfrm>
          <a:prstGeom prst="rect">
            <a:avLst/>
          </a:prstGeom>
          <a:noFill/>
          <a:ln w="9525">
            <a:noFill/>
            <a:miter lim="800000"/>
            <a:headEnd/>
            <a:tailEnd/>
          </a:ln>
        </p:spPr>
        <p:txBody>
          <a:bodyPr>
            <a:spAutoFit/>
          </a:bodyPr>
          <a:lstStyle/>
          <a:p>
            <a:pPr algn="ctr">
              <a:spcBef>
                <a:spcPct val="50000"/>
              </a:spcBef>
            </a:pPr>
            <a:r>
              <a:rPr lang="en-US" sz="3600" b="1">
                <a:solidFill>
                  <a:schemeClr val="bg1"/>
                </a:solidFill>
                <a:latin typeface="Garamond" pitchFamily="18" charset="0"/>
              </a:rPr>
              <a:t>Marginal Cases</a:t>
            </a:r>
          </a:p>
        </p:txBody>
      </p:sp>
      <p:cxnSp>
        <p:nvCxnSpPr>
          <p:cNvPr id="45062" name="Straight Connector 8"/>
          <p:cNvCxnSpPr>
            <a:cxnSpLocks noChangeShapeType="1"/>
          </p:cNvCxnSpPr>
          <p:nvPr/>
        </p:nvCxnSpPr>
        <p:spPr bwMode="auto">
          <a:xfrm>
            <a:off x="838200" y="4648200"/>
            <a:ext cx="7315200" cy="0"/>
          </a:xfrm>
          <a:prstGeom prst="line">
            <a:avLst/>
          </a:prstGeom>
          <a:noFill/>
          <a:ln w="9525" algn="ctr">
            <a:solidFill>
              <a:schemeClr val="tx1"/>
            </a:solidFill>
            <a:round/>
            <a:headEnd/>
            <a:tailEnd/>
          </a:ln>
        </p:spPr>
      </p:cxnSp>
      <p:sp>
        <p:nvSpPr>
          <p:cNvPr id="45063" name="Freeform 11"/>
          <p:cNvSpPr>
            <a:spLocks/>
          </p:cNvSpPr>
          <p:nvPr/>
        </p:nvSpPr>
        <p:spPr bwMode="auto">
          <a:xfrm>
            <a:off x="838200" y="1755775"/>
            <a:ext cx="7285038" cy="2709863"/>
          </a:xfrm>
          <a:custGeom>
            <a:avLst/>
            <a:gdLst>
              <a:gd name="T0" fmla="*/ 0 w 7284720"/>
              <a:gd name="T1" fmla="*/ 2710180 h 2710180"/>
              <a:gd name="T2" fmla="*/ 1295400 w 7284720"/>
              <a:gd name="T3" fmla="*/ 637540 h 2710180"/>
              <a:gd name="T4" fmla="*/ 3779520 w 7284720"/>
              <a:gd name="T5" fmla="*/ 256540 h 2710180"/>
              <a:gd name="T6" fmla="*/ 5577840 w 7284720"/>
              <a:gd name="T7" fmla="*/ 2176780 h 2710180"/>
              <a:gd name="T8" fmla="*/ 7284720 w 7284720"/>
              <a:gd name="T9" fmla="*/ 2694940 h 27101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84720" h="2710180">
                <a:moveTo>
                  <a:pt x="0" y="2710180"/>
                </a:moveTo>
                <a:cubicBezTo>
                  <a:pt x="332740" y="1878330"/>
                  <a:pt x="665480" y="1046480"/>
                  <a:pt x="1295400" y="637540"/>
                </a:cubicBezTo>
                <a:cubicBezTo>
                  <a:pt x="1925320" y="228600"/>
                  <a:pt x="3065780" y="0"/>
                  <a:pt x="3779520" y="256540"/>
                </a:cubicBezTo>
                <a:cubicBezTo>
                  <a:pt x="4493260" y="513080"/>
                  <a:pt x="4993640" y="1770380"/>
                  <a:pt x="5577840" y="2176780"/>
                </a:cubicBezTo>
                <a:cubicBezTo>
                  <a:pt x="6162040" y="2583180"/>
                  <a:pt x="6723380" y="2639060"/>
                  <a:pt x="7284720" y="2694940"/>
                </a:cubicBezTo>
              </a:path>
            </a:pathLst>
          </a:custGeom>
          <a:solidFill>
            <a:schemeClr val="bg1"/>
          </a:solidFill>
          <a:ln w="9525" cap="flat" cmpd="sng" algn="ctr">
            <a:solidFill>
              <a:schemeClr val="tx1"/>
            </a:solidFill>
            <a:prstDash val="solid"/>
            <a:round/>
            <a:headEnd type="none" w="med" len="med"/>
            <a:tailEnd type="none" w="med" len="med"/>
          </a:ln>
        </p:spPr>
        <p:txBody>
          <a:bodyPr>
            <a:spAutoFit/>
          </a:bodyPr>
          <a:lstStyle/>
          <a:p>
            <a:endParaRPr lang="en-US"/>
          </a:p>
        </p:txBody>
      </p:sp>
      <p:sp>
        <p:nvSpPr>
          <p:cNvPr id="45064" name="TextBox 12"/>
          <p:cNvSpPr txBox="1">
            <a:spLocks noChangeArrowheads="1"/>
          </p:cNvSpPr>
          <p:nvPr/>
        </p:nvSpPr>
        <p:spPr bwMode="auto">
          <a:xfrm>
            <a:off x="6750050" y="4876800"/>
            <a:ext cx="1724025" cy="369888"/>
          </a:xfrm>
          <a:prstGeom prst="rect">
            <a:avLst/>
          </a:prstGeom>
          <a:noFill/>
          <a:ln w="9525">
            <a:noFill/>
            <a:miter lim="800000"/>
            <a:headEnd/>
            <a:tailEnd/>
          </a:ln>
        </p:spPr>
        <p:txBody>
          <a:bodyPr wrap="none">
            <a:spAutoFit/>
          </a:bodyPr>
          <a:lstStyle/>
          <a:p>
            <a:pPr algn="ctr">
              <a:spcBef>
                <a:spcPct val="50000"/>
              </a:spcBef>
            </a:pPr>
            <a:r>
              <a:rPr lang="en-US"/>
              <a:t>High Safety Risk</a:t>
            </a:r>
          </a:p>
        </p:txBody>
      </p:sp>
      <p:cxnSp>
        <p:nvCxnSpPr>
          <p:cNvPr id="45065" name="Straight Connector 14"/>
          <p:cNvCxnSpPr>
            <a:cxnSpLocks noChangeShapeType="1"/>
          </p:cNvCxnSpPr>
          <p:nvPr/>
        </p:nvCxnSpPr>
        <p:spPr bwMode="auto">
          <a:xfrm rot="16200000" flipV="1">
            <a:off x="4229100" y="3162300"/>
            <a:ext cx="2895600" cy="76200"/>
          </a:xfrm>
          <a:prstGeom prst="line">
            <a:avLst/>
          </a:prstGeom>
          <a:noFill/>
          <a:ln w="9525" algn="ctr">
            <a:solidFill>
              <a:schemeClr val="tx1"/>
            </a:solidFill>
            <a:round/>
            <a:headEnd/>
            <a:tailEnd/>
          </a:ln>
        </p:spPr>
      </p:cxnSp>
      <p:cxnSp>
        <p:nvCxnSpPr>
          <p:cNvPr id="45066" name="Straight Connector 16"/>
          <p:cNvCxnSpPr>
            <a:cxnSpLocks noChangeShapeType="1"/>
          </p:cNvCxnSpPr>
          <p:nvPr/>
        </p:nvCxnSpPr>
        <p:spPr bwMode="auto">
          <a:xfrm rot="16200000" flipV="1">
            <a:off x="2933700" y="3162300"/>
            <a:ext cx="2895600" cy="76200"/>
          </a:xfrm>
          <a:prstGeom prst="line">
            <a:avLst/>
          </a:prstGeom>
          <a:noFill/>
          <a:ln w="9525" algn="ctr">
            <a:solidFill>
              <a:schemeClr val="tx1"/>
            </a:solidFill>
            <a:round/>
            <a:headEnd/>
            <a:tailEnd/>
          </a:ln>
        </p:spPr>
      </p:cxnSp>
      <p:sp>
        <p:nvSpPr>
          <p:cNvPr id="45067" name="TextBox 17"/>
          <p:cNvSpPr txBox="1">
            <a:spLocks noChangeArrowheads="1"/>
          </p:cNvSpPr>
          <p:nvPr/>
        </p:nvSpPr>
        <p:spPr bwMode="auto">
          <a:xfrm>
            <a:off x="5959475" y="3733800"/>
            <a:ext cx="1524000" cy="369888"/>
          </a:xfrm>
          <a:prstGeom prst="rect">
            <a:avLst/>
          </a:prstGeom>
          <a:noFill/>
          <a:ln w="9525">
            <a:noFill/>
            <a:miter lim="800000"/>
            <a:headEnd/>
            <a:tailEnd/>
          </a:ln>
        </p:spPr>
        <p:txBody>
          <a:bodyPr wrap="none">
            <a:spAutoFit/>
          </a:bodyPr>
          <a:lstStyle/>
          <a:p>
            <a:pPr algn="ctr">
              <a:spcBef>
                <a:spcPct val="50000"/>
              </a:spcBef>
            </a:pPr>
            <a:r>
              <a:rPr lang="en-US"/>
              <a:t>Always placed</a:t>
            </a:r>
          </a:p>
        </p:txBody>
      </p:sp>
      <p:sp>
        <p:nvSpPr>
          <p:cNvPr id="45068" name="TextBox 18"/>
          <p:cNvSpPr txBox="1">
            <a:spLocks noChangeArrowheads="1"/>
          </p:cNvSpPr>
          <p:nvPr/>
        </p:nvSpPr>
        <p:spPr bwMode="auto">
          <a:xfrm>
            <a:off x="2343150" y="3733800"/>
            <a:ext cx="1409700" cy="369888"/>
          </a:xfrm>
          <a:prstGeom prst="rect">
            <a:avLst/>
          </a:prstGeom>
          <a:noFill/>
          <a:ln w="9525">
            <a:noFill/>
            <a:miter lim="800000"/>
            <a:headEnd/>
            <a:tailEnd/>
          </a:ln>
        </p:spPr>
        <p:txBody>
          <a:bodyPr wrap="none">
            <a:spAutoFit/>
          </a:bodyPr>
          <a:lstStyle/>
          <a:p>
            <a:pPr algn="ctr">
              <a:spcBef>
                <a:spcPct val="50000"/>
              </a:spcBef>
            </a:pPr>
            <a:r>
              <a:rPr lang="en-US"/>
              <a:t>Never placed</a:t>
            </a:r>
          </a:p>
        </p:txBody>
      </p:sp>
      <p:sp>
        <p:nvSpPr>
          <p:cNvPr id="45069" name="TextBox 19"/>
          <p:cNvSpPr txBox="1">
            <a:spLocks noChangeArrowheads="1"/>
          </p:cNvSpPr>
          <p:nvPr/>
        </p:nvSpPr>
        <p:spPr bwMode="auto">
          <a:xfrm>
            <a:off x="4167188" y="4800600"/>
            <a:ext cx="557212" cy="369888"/>
          </a:xfrm>
          <a:prstGeom prst="rect">
            <a:avLst/>
          </a:prstGeom>
          <a:noFill/>
          <a:ln w="9525">
            <a:noFill/>
            <a:miter lim="800000"/>
            <a:headEnd/>
            <a:tailEnd/>
          </a:ln>
        </p:spPr>
        <p:txBody>
          <a:bodyPr wrap="none">
            <a:spAutoFit/>
          </a:bodyPr>
          <a:lstStyle/>
          <a:p>
            <a:pPr algn="ctr">
              <a:spcBef>
                <a:spcPct val="50000"/>
              </a:spcBef>
            </a:pPr>
            <a:r>
              <a:rPr lang="en-US"/>
              <a:t>SR1</a:t>
            </a:r>
          </a:p>
        </p:txBody>
      </p:sp>
      <p:sp>
        <p:nvSpPr>
          <p:cNvPr id="45070" name="TextBox 20"/>
          <p:cNvSpPr txBox="1">
            <a:spLocks noChangeArrowheads="1"/>
          </p:cNvSpPr>
          <p:nvPr/>
        </p:nvSpPr>
        <p:spPr bwMode="auto">
          <a:xfrm>
            <a:off x="5462588" y="4800600"/>
            <a:ext cx="557212" cy="369888"/>
          </a:xfrm>
          <a:prstGeom prst="rect">
            <a:avLst/>
          </a:prstGeom>
          <a:noFill/>
          <a:ln w="9525">
            <a:noFill/>
            <a:miter lim="800000"/>
            <a:headEnd/>
            <a:tailEnd/>
          </a:ln>
        </p:spPr>
        <p:txBody>
          <a:bodyPr wrap="none">
            <a:spAutoFit/>
          </a:bodyPr>
          <a:lstStyle/>
          <a:p>
            <a:pPr algn="ctr">
              <a:spcBef>
                <a:spcPct val="50000"/>
              </a:spcBef>
            </a:pPr>
            <a:r>
              <a:rPr lang="en-US"/>
              <a:t>SR2</a:t>
            </a:r>
          </a:p>
        </p:txBody>
      </p:sp>
      <p:sp>
        <p:nvSpPr>
          <p:cNvPr id="45071" name="TextBox 21"/>
          <p:cNvSpPr txBox="1">
            <a:spLocks noChangeArrowheads="1"/>
          </p:cNvSpPr>
          <p:nvPr/>
        </p:nvSpPr>
        <p:spPr bwMode="auto">
          <a:xfrm>
            <a:off x="3768725" y="1371600"/>
            <a:ext cx="1230313" cy="369888"/>
          </a:xfrm>
          <a:prstGeom prst="rect">
            <a:avLst/>
          </a:prstGeom>
          <a:noFill/>
          <a:ln w="9525">
            <a:noFill/>
            <a:miter lim="800000"/>
            <a:headEnd/>
            <a:tailEnd/>
          </a:ln>
        </p:spPr>
        <p:txBody>
          <a:bodyPr wrap="none">
            <a:spAutoFit/>
          </a:bodyPr>
          <a:lstStyle/>
          <a:p>
            <a:pPr algn="ctr">
              <a:spcBef>
                <a:spcPct val="50000"/>
              </a:spcBef>
            </a:pPr>
            <a:r>
              <a:rPr lang="en-US"/>
              <a:t>Inv’gator 1</a:t>
            </a:r>
          </a:p>
        </p:txBody>
      </p:sp>
      <p:sp>
        <p:nvSpPr>
          <p:cNvPr id="45072" name="TextBox 22"/>
          <p:cNvSpPr txBox="1">
            <a:spLocks noChangeArrowheads="1"/>
          </p:cNvSpPr>
          <p:nvPr/>
        </p:nvSpPr>
        <p:spPr bwMode="auto">
          <a:xfrm>
            <a:off x="5064125" y="1371600"/>
            <a:ext cx="1230313" cy="369888"/>
          </a:xfrm>
          <a:prstGeom prst="rect">
            <a:avLst/>
          </a:prstGeom>
          <a:noFill/>
          <a:ln w="9525">
            <a:noFill/>
            <a:miter lim="800000"/>
            <a:headEnd/>
            <a:tailEnd/>
          </a:ln>
        </p:spPr>
        <p:txBody>
          <a:bodyPr wrap="none">
            <a:spAutoFit/>
          </a:bodyPr>
          <a:lstStyle/>
          <a:p>
            <a:pPr algn="ctr">
              <a:spcBef>
                <a:spcPct val="50000"/>
              </a:spcBef>
            </a:pPr>
            <a:r>
              <a:rPr lang="en-US"/>
              <a:t>Inv’gator 2</a:t>
            </a:r>
          </a:p>
        </p:txBody>
      </p:sp>
      <p:sp>
        <p:nvSpPr>
          <p:cNvPr id="45073" name="TextBox 24"/>
          <p:cNvSpPr txBox="1">
            <a:spLocks noChangeArrowheads="1"/>
          </p:cNvSpPr>
          <p:nvPr/>
        </p:nvSpPr>
        <p:spPr bwMode="auto">
          <a:xfrm>
            <a:off x="228600" y="5867400"/>
            <a:ext cx="4040188" cy="369888"/>
          </a:xfrm>
          <a:prstGeom prst="rect">
            <a:avLst/>
          </a:prstGeom>
          <a:noFill/>
          <a:ln w="9525">
            <a:noFill/>
            <a:miter lim="800000"/>
            <a:headEnd/>
            <a:tailEnd/>
          </a:ln>
        </p:spPr>
        <p:txBody>
          <a:bodyPr wrap="none">
            <a:spAutoFit/>
          </a:bodyPr>
          <a:lstStyle/>
          <a:p>
            <a:pPr algn="ctr">
              <a:spcBef>
                <a:spcPct val="50000"/>
              </a:spcBef>
            </a:pPr>
            <a:r>
              <a:rPr lang="en-US" i="0"/>
              <a:t>Strict Investigator 1 removes if SR &gt; SR1</a:t>
            </a:r>
          </a:p>
        </p:txBody>
      </p:sp>
      <p:sp>
        <p:nvSpPr>
          <p:cNvPr id="45074" name="TextBox 25"/>
          <p:cNvSpPr txBox="1">
            <a:spLocks noChangeArrowheads="1"/>
          </p:cNvSpPr>
          <p:nvPr/>
        </p:nvSpPr>
        <p:spPr bwMode="auto">
          <a:xfrm>
            <a:off x="4594225" y="5867400"/>
            <a:ext cx="4244975" cy="369888"/>
          </a:xfrm>
          <a:prstGeom prst="rect">
            <a:avLst/>
          </a:prstGeom>
          <a:noFill/>
          <a:ln w="9525">
            <a:noFill/>
            <a:miter lim="800000"/>
            <a:headEnd/>
            <a:tailEnd/>
          </a:ln>
        </p:spPr>
        <p:txBody>
          <a:bodyPr wrap="none">
            <a:spAutoFit/>
          </a:bodyPr>
          <a:lstStyle/>
          <a:p>
            <a:pPr algn="ctr">
              <a:spcBef>
                <a:spcPct val="50000"/>
              </a:spcBef>
            </a:pPr>
            <a:r>
              <a:rPr lang="en-US" i="0"/>
              <a:t>Lenient Investigator 2 removes if SR &gt; SR2</a:t>
            </a:r>
          </a:p>
        </p:txBody>
      </p:sp>
      <p:sp>
        <p:nvSpPr>
          <p:cNvPr id="45075" name="TextBox 28"/>
          <p:cNvSpPr txBox="1">
            <a:spLocks noChangeArrowheads="1"/>
          </p:cNvSpPr>
          <p:nvPr/>
        </p:nvSpPr>
        <p:spPr bwMode="auto">
          <a:xfrm>
            <a:off x="717550" y="4876800"/>
            <a:ext cx="1660525" cy="369888"/>
          </a:xfrm>
          <a:prstGeom prst="rect">
            <a:avLst/>
          </a:prstGeom>
          <a:noFill/>
          <a:ln w="9525">
            <a:noFill/>
            <a:miter lim="800000"/>
            <a:headEnd/>
            <a:tailEnd/>
          </a:ln>
        </p:spPr>
        <p:txBody>
          <a:bodyPr wrap="none">
            <a:spAutoFit/>
          </a:bodyPr>
          <a:lstStyle/>
          <a:p>
            <a:pPr algn="ctr">
              <a:spcBef>
                <a:spcPct val="50000"/>
              </a:spcBef>
            </a:pPr>
            <a:r>
              <a:rPr lang="en-US"/>
              <a:t>Low Safety Risk</a:t>
            </a:r>
          </a:p>
        </p:txBody>
      </p:sp>
      <p:sp>
        <p:nvSpPr>
          <p:cNvPr id="45076" name="TextBox 29"/>
          <p:cNvSpPr txBox="1">
            <a:spLocks noChangeArrowheads="1"/>
          </p:cNvSpPr>
          <p:nvPr/>
        </p:nvSpPr>
        <p:spPr bwMode="auto">
          <a:xfrm>
            <a:off x="4311650" y="2895600"/>
            <a:ext cx="1471613" cy="784225"/>
          </a:xfrm>
          <a:prstGeom prst="rect">
            <a:avLst/>
          </a:prstGeom>
          <a:noFill/>
          <a:ln w="9525">
            <a:noFill/>
            <a:miter lim="800000"/>
            <a:headEnd/>
            <a:tailEnd/>
          </a:ln>
        </p:spPr>
        <p:txBody>
          <a:bodyPr wrap="none">
            <a:spAutoFit/>
          </a:bodyPr>
          <a:lstStyle/>
          <a:p>
            <a:pPr algn="ctr">
              <a:spcBef>
                <a:spcPct val="50000"/>
              </a:spcBef>
            </a:pPr>
            <a:r>
              <a:rPr lang="en-US"/>
              <a:t>Area of</a:t>
            </a:r>
          </a:p>
          <a:p>
            <a:pPr algn="ctr">
              <a:spcBef>
                <a:spcPct val="50000"/>
              </a:spcBef>
            </a:pPr>
            <a:r>
              <a:rPr lang="en-US"/>
              <a:t>Disagreement</a:t>
            </a:r>
          </a:p>
        </p:txBody>
      </p:sp>
      <p:sp>
        <p:nvSpPr>
          <p:cNvPr id="22" name="Text Box 3"/>
          <p:cNvSpPr txBox="1">
            <a:spLocks noChangeArrowheads="1"/>
          </p:cNvSpPr>
          <p:nvPr/>
        </p:nvSpPr>
        <p:spPr bwMode="auto">
          <a:xfrm>
            <a:off x="76200" y="501650"/>
            <a:ext cx="8991600" cy="641350"/>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chemeClr val="accent1"/>
                </a:solidFill>
                <a:latin typeface="Garamond" pitchFamily="18" charset="0"/>
              </a:rPr>
              <a:t>When In Doubt</a:t>
            </a:r>
            <a:r>
              <a:rPr lang="en-US" sz="3600" b="1" dirty="0">
                <a:solidFill>
                  <a:schemeClr val="accent1"/>
                </a:solidFill>
                <a:latin typeface="Garamond" pitchFamily="18" charset="0"/>
              </a:rPr>
              <a:t>?</a:t>
            </a:r>
            <a:r>
              <a:rPr lang="en-US" sz="3600" b="1" dirty="0" smtClean="0">
                <a:solidFill>
                  <a:schemeClr val="accent1"/>
                </a:solidFill>
                <a:latin typeface="Garamond" pitchFamily="18" charset="0"/>
              </a:rPr>
              <a:t> Preserve or Remove</a:t>
            </a:r>
            <a:endParaRPr lang="en-US" sz="3600" b="1" dirty="0">
              <a:solidFill>
                <a:schemeClr val="accent1"/>
              </a:solidFill>
              <a:latin typeface="Garamond" pitchFamily="18" charset="0"/>
            </a:endParaRPr>
          </a:p>
        </p:txBody>
      </p:sp>
      <p:sp>
        <p:nvSpPr>
          <p:cNvPr id="23" name="Line 3"/>
          <p:cNvSpPr>
            <a:spLocks noChangeShapeType="1"/>
          </p:cNvSpPr>
          <p:nvPr/>
        </p:nvSpPr>
        <p:spPr bwMode="auto">
          <a:xfrm>
            <a:off x="914400" y="11430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1687505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p:nvPr>
        </p:nvSpPr>
        <p:spPr>
          <a:xfrm>
            <a:off x="609600" y="1447800"/>
            <a:ext cx="8229600" cy="3840162"/>
          </a:xfrm>
        </p:spPr>
        <p:txBody>
          <a:bodyPr/>
          <a:lstStyle/>
          <a:p>
            <a:pPr>
              <a:buFontTx/>
              <a:buNone/>
              <a:defRPr/>
            </a:pPr>
            <a:r>
              <a:rPr lang="en-US" sz="2800" dirty="0" smtClean="0">
                <a:latin typeface="Times New Roman" pitchFamily="18" charset="0"/>
                <a:cs typeface="Times New Roman" pitchFamily="18" charset="0"/>
              </a:rPr>
              <a:t>Children at the margin of removal perform </a:t>
            </a:r>
            <a:r>
              <a:rPr lang="en-US" sz="2800" i="1" dirty="0" smtClean="0">
                <a:latin typeface="Times New Roman" pitchFamily="18" charset="0"/>
                <a:cs typeface="Times New Roman" pitchFamily="18" charset="0"/>
              </a:rPr>
              <a:t>worse</a:t>
            </a:r>
            <a:r>
              <a:rPr lang="en-US" sz="2800" dirty="0" smtClean="0">
                <a:latin typeface="Times New Roman" pitchFamily="18" charset="0"/>
                <a:cs typeface="Times New Roman" pitchFamily="18" charset="0"/>
              </a:rPr>
              <a:t> when they are removed from home</a:t>
            </a:r>
            <a:r>
              <a:rPr lang="en-US" sz="2800" baseline="30000" dirty="0" smtClean="0">
                <a:latin typeface="Times New Roman" pitchFamily="18" charset="0"/>
                <a:cs typeface="Times New Roman" pitchFamily="18" charset="0"/>
              </a:rPr>
              <a:t>1</a:t>
            </a:r>
            <a:r>
              <a:rPr lang="en-US" sz="2800" dirty="0" smtClean="0">
                <a:latin typeface="Times New Roman" pitchFamily="18" charset="0"/>
                <a:cs typeface="Times New Roman" pitchFamily="18" charset="0"/>
              </a:rPr>
              <a:t>:</a:t>
            </a:r>
          </a:p>
          <a:p>
            <a:pPr lvl="1">
              <a:defRPr/>
            </a:pPr>
            <a:r>
              <a:rPr lang="en-US" sz="2400" dirty="0" smtClean="0">
                <a:latin typeface="Times New Roman" pitchFamily="18" charset="0"/>
                <a:cs typeface="Times New Roman" pitchFamily="18" charset="0"/>
              </a:rPr>
              <a:t>3x Higher Arrest Rate</a:t>
            </a:r>
          </a:p>
          <a:p>
            <a:pPr lvl="1">
              <a:defRPr/>
            </a:pPr>
            <a:r>
              <a:rPr lang="en-US" sz="2400" dirty="0" smtClean="0">
                <a:latin typeface="Times New Roman" pitchFamily="18" charset="0"/>
                <a:cs typeface="Times New Roman" pitchFamily="18" charset="0"/>
              </a:rPr>
              <a:t>3x Higher Delinquency</a:t>
            </a:r>
          </a:p>
          <a:p>
            <a:pPr lvl="1">
              <a:defRPr/>
            </a:pPr>
            <a:r>
              <a:rPr lang="en-US" sz="2400" dirty="0" smtClean="0">
                <a:latin typeface="Times New Roman" pitchFamily="18" charset="0"/>
                <a:cs typeface="Times New Roman" pitchFamily="18" charset="0"/>
              </a:rPr>
              <a:t>2x Higher Teen Motherhood</a:t>
            </a:r>
          </a:p>
          <a:p>
            <a:pPr lvl="1">
              <a:defRPr/>
            </a:pPr>
            <a:r>
              <a:rPr lang="en-US" sz="2400" dirty="0" smtClean="0">
                <a:latin typeface="Times New Roman" pitchFamily="18" charset="0"/>
                <a:cs typeface="Times New Roman" pitchFamily="18" charset="0"/>
              </a:rPr>
              <a:t>40% Lower Employment</a:t>
            </a:r>
          </a:p>
          <a:p>
            <a:pPr lvl="1">
              <a:defRPr/>
            </a:pPr>
            <a:r>
              <a:rPr lang="en-US" sz="2400" dirty="0" smtClean="0">
                <a:latin typeface="Times New Roman" pitchFamily="18" charset="0"/>
                <a:cs typeface="Times New Roman" pitchFamily="18" charset="0"/>
              </a:rPr>
              <a:t>No Effects for Childhood Burns / Broken Bones;</a:t>
            </a:r>
          </a:p>
          <a:p>
            <a:pPr lvl="1">
              <a:defRPr/>
            </a:pPr>
            <a:r>
              <a:rPr lang="en-US" sz="2400" dirty="0" smtClean="0">
                <a:latin typeface="Times New Roman" pitchFamily="18" charset="0"/>
                <a:cs typeface="Times New Roman" pitchFamily="18" charset="0"/>
              </a:rPr>
              <a:t>But 3x more likely to receive well-child visits.</a:t>
            </a:r>
            <a:endParaRPr lang="en-US" sz="700" dirty="0" smtClean="0">
              <a:latin typeface="Times New Roman" pitchFamily="18" charset="0"/>
              <a:cs typeface="Times New Roman" pitchFamily="18" charset="0"/>
            </a:endParaRPr>
          </a:p>
          <a:p>
            <a:pPr lvl="1">
              <a:buFontTx/>
              <a:buNone/>
              <a:defRPr/>
            </a:pPr>
            <a:endParaRPr lang="en-US" dirty="0" smtClean="0">
              <a:ea typeface="+mn-ea"/>
              <a:cs typeface="+mn-cs"/>
            </a:endParaRPr>
          </a:p>
        </p:txBody>
      </p:sp>
      <p:sp>
        <p:nvSpPr>
          <p:cNvPr id="4" name="Slide Number Placeholder 3"/>
          <p:cNvSpPr>
            <a:spLocks noGrp="1"/>
          </p:cNvSpPr>
          <p:nvPr>
            <p:ph type="sldNum" sz="quarter" idx="12"/>
          </p:nvPr>
        </p:nvSpPr>
        <p:spPr/>
        <p:txBody>
          <a:bodyPr/>
          <a:lstStyle/>
          <a:p>
            <a:pPr>
              <a:defRPr/>
            </a:pPr>
            <a:fld id="{08E9B2AF-CC37-4A88-875E-4F4A5687D292}" type="slidenum">
              <a:rPr lang="en-US" smtClean="0"/>
              <a:pPr>
                <a:defRPr/>
              </a:pPr>
              <a:t>22</a:t>
            </a:fld>
            <a:endParaRPr lang="en-US"/>
          </a:p>
        </p:txBody>
      </p:sp>
      <p:sp>
        <p:nvSpPr>
          <p:cNvPr id="46085" name="Text Box 3"/>
          <p:cNvSpPr txBox="1">
            <a:spLocks noChangeArrowheads="1"/>
          </p:cNvSpPr>
          <p:nvPr/>
        </p:nvSpPr>
        <p:spPr bwMode="auto">
          <a:xfrm>
            <a:off x="0" y="349250"/>
            <a:ext cx="9144000" cy="641350"/>
          </a:xfrm>
          <a:prstGeom prst="rect">
            <a:avLst/>
          </a:prstGeom>
          <a:noFill/>
          <a:ln w="9525">
            <a:noFill/>
            <a:miter lim="800000"/>
            <a:headEnd/>
            <a:tailEnd/>
          </a:ln>
        </p:spPr>
        <p:txBody>
          <a:bodyPr>
            <a:spAutoFit/>
          </a:bodyPr>
          <a:lstStyle/>
          <a:p>
            <a:pPr algn="ctr">
              <a:spcBef>
                <a:spcPct val="50000"/>
              </a:spcBef>
            </a:pPr>
            <a:r>
              <a:rPr lang="en-US" sz="3600" b="1" dirty="0" smtClean="0">
                <a:solidFill>
                  <a:schemeClr val="accent1"/>
                </a:solidFill>
                <a:latin typeface="Garamond" pitchFamily="18" charset="0"/>
              </a:rPr>
              <a:t>Adverse Impact of Removal</a:t>
            </a:r>
            <a:endParaRPr lang="en-US" sz="3600" b="1" dirty="0">
              <a:solidFill>
                <a:schemeClr val="accent1"/>
              </a:solidFill>
              <a:latin typeface="Garamond" pitchFamily="18" charset="0"/>
            </a:endParaRPr>
          </a:p>
        </p:txBody>
      </p:sp>
      <p:sp>
        <p:nvSpPr>
          <p:cNvPr id="15" name="TextBox 14"/>
          <p:cNvSpPr txBox="1">
            <a:spLocks noChangeArrowheads="1"/>
          </p:cNvSpPr>
          <p:nvPr/>
        </p:nvSpPr>
        <p:spPr bwMode="auto">
          <a:xfrm>
            <a:off x="381000" y="5410200"/>
            <a:ext cx="8077200" cy="1077218"/>
          </a:xfrm>
          <a:prstGeom prst="rect">
            <a:avLst/>
          </a:prstGeom>
          <a:noFill/>
          <a:ln w="9525">
            <a:noFill/>
            <a:miter lim="800000"/>
            <a:headEnd/>
            <a:tailEnd/>
          </a:ln>
        </p:spPr>
        <p:txBody>
          <a:bodyPr>
            <a:spAutoFit/>
          </a:bodyPr>
          <a:lstStyle/>
          <a:p>
            <a:pPr>
              <a:spcBef>
                <a:spcPct val="50000"/>
              </a:spcBef>
            </a:pPr>
            <a:r>
              <a:rPr lang="en-US" sz="1600" i="0" baseline="30000" dirty="0"/>
              <a:t>1</a:t>
            </a:r>
            <a:r>
              <a:rPr lang="en-US" sz="1600" i="0" dirty="0"/>
              <a:t>Doyle, J. J. (2007a). Child protection and child outcomes: Measuring the effects of foster care. </a:t>
            </a:r>
            <a:r>
              <a:rPr lang="en-US" sz="1600" dirty="0"/>
              <a:t>The American Economic Review</a:t>
            </a:r>
            <a:r>
              <a:rPr lang="en-US" sz="1600" i="0" dirty="0"/>
              <a:t>, 97(5), 1583—1610. Doyle, J. J. (2008). Child protection and adult crime: Using investigator assignment to estimate causal effects of foster care. </a:t>
            </a:r>
            <a:r>
              <a:rPr lang="en-US" sz="1600" dirty="0"/>
              <a:t>Journal of Political Economy</a:t>
            </a:r>
            <a:r>
              <a:rPr lang="en-US" sz="1600" i="0" dirty="0"/>
              <a:t>, 116(4), 746—770.</a:t>
            </a:r>
            <a:endParaRPr lang="en-US" sz="1600" dirty="0"/>
          </a:p>
        </p:txBody>
      </p:sp>
      <p:sp>
        <p:nvSpPr>
          <p:cNvPr id="7"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245671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16EE0EA4-4E0E-497D-955C-C4D64A45234B}" type="slidenum">
              <a:rPr lang="en-US" smtClean="0"/>
              <a:pPr>
                <a:defRPr/>
              </a:pPr>
              <a:t>23</a:t>
            </a:fld>
            <a:endParaRPr lang="en-US" dirty="0"/>
          </a:p>
        </p:txBody>
      </p:sp>
      <p:sp>
        <p:nvSpPr>
          <p:cNvPr id="4" name="Text Box 3"/>
          <p:cNvSpPr txBox="1">
            <a:spLocks noChangeArrowheads="1"/>
          </p:cNvSpPr>
          <p:nvPr/>
        </p:nvSpPr>
        <p:spPr bwMode="auto">
          <a:xfrm>
            <a:off x="0" y="282714"/>
            <a:ext cx="9144000" cy="707886"/>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000066"/>
                </a:solidFill>
                <a:latin typeface="Garamond" pitchFamily="18" charset="0"/>
              </a:rPr>
              <a:t>Foresight: Prescriptive Analytics</a:t>
            </a:r>
            <a:endParaRPr lang="en-US" sz="4000" b="1" dirty="0">
              <a:solidFill>
                <a:srgbClr val="000066"/>
              </a:solidFill>
              <a:latin typeface="Garamond" pitchFamily="18" charset="0"/>
            </a:endParaRPr>
          </a:p>
        </p:txBody>
      </p:sp>
      <p:sp>
        <p:nvSpPr>
          <p:cNvPr id="5"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
        <p:nvSpPr>
          <p:cNvPr id="6" name="Rectangle 5"/>
          <p:cNvSpPr/>
          <p:nvPr/>
        </p:nvSpPr>
        <p:spPr>
          <a:xfrm>
            <a:off x="381000" y="1143000"/>
            <a:ext cx="8382000" cy="584775"/>
          </a:xfrm>
          <a:prstGeom prst="rect">
            <a:avLst/>
          </a:prstGeom>
        </p:spPr>
        <p:txBody>
          <a:bodyPr wrap="square">
            <a:spAutoFit/>
          </a:bodyPr>
          <a:lstStyle/>
          <a:p>
            <a:pPr lvl="0" algn="l"/>
            <a:r>
              <a:rPr lang="en-US" sz="3200" i="0" dirty="0" smtClean="0">
                <a:cs typeface="Times New Roman" panose="02020603050405020304" pitchFamily="18" charset="0"/>
              </a:rPr>
              <a:t>How strong is the evidence for what worked? </a:t>
            </a:r>
            <a:endParaRPr lang="en-US" sz="3200" i="0" dirty="0">
              <a:cs typeface="Times New Roman" panose="02020603050405020304" pitchFamily="18" charset="0"/>
            </a:endParaRPr>
          </a:p>
        </p:txBody>
      </p:sp>
      <p:pic>
        <p:nvPicPr>
          <p:cNvPr id="7" name="Picture 6" descr="C:\Users\efisher\AppData\Local\Microsoft\Windows\Temporary Internet Files\Content.Outlook\7KEHTTK2\PPT_Framework_Graphic_COMPARE_14FEB11-lt (2).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4936" y="2362200"/>
            <a:ext cx="3649464" cy="3657776"/>
          </a:xfrm>
          <a:prstGeom prst="rect">
            <a:avLst/>
          </a:prstGeom>
          <a:noFill/>
          <a:ln>
            <a:noFill/>
          </a:ln>
        </p:spPr>
      </p:pic>
      <p:sp>
        <p:nvSpPr>
          <p:cNvPr id="8" name="TextBox 7"/>
          <p:cNvSpPr txBox="1"/>
          <p:nvPr/>
        </p:nvSpPr>
        <p:spPr>
          <a:xfrm>
            <a:off x="228600" y="3352800"/>
            <a:ext cx="4663837" cy="1200329"/>
          </a:xfrm>
          <a:prstGeom prst="rect">
            <a:avLst/>
          </a:prstGeom>
          <a:noFill/>
        </p:spPr>
        <p:txBody>
          <a:bodyPr wrap="square" rtlCol="0">
            <a:spAutoFit/>
          </a:bodyPr>
          <a:lstStyle/>
          <a:p>
            <a:pPr algn="l"/>
            <a:r>
              <a:rPr lang="en-US" sz="3600" b="1" i="0" dirty="0" smtClean="0"/>
              <a:t>Prescriptive Analytics: </a:t>
            </a:r>
            <a:r>
              <a:rPr lang="en-US" sz="3600" i="0" dirty="0" smtClean="0"/>
              <a:t>Compare &amp; Learn</a:t>
            </a:r>
            <a:endParaRPr lang="en-US" sz="3600" i="0" dirty="0"/>
          </a:p>
        </p:txBody>
      </p:sp>
    </p:spTree>
    <p:extLst>
      <p:ext uri="{BB962C8B-B14F-4D97-AF65-F5344CB8AC3E}">
        <p14:creationId xmlns:p14="http://schemas.microsoft.com/office/powerpoint/2010/main" val="3078086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Bent Arrow 63"/>
          <p:cNvSpPr/>
          <p:nvPr/>
        </p:nvSpPr>
        <p:spPr>
          <a:xfrm flipV="1">
            <a:off x="1524000" y="5181600"/>
            <a:ext cx="18044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Bent Arrow 62"/>
          <p:cNvSpPr/>
          <p:nvPr/>
        </p:nvSpPr>
        <p:spPr>
          <a:xfrm>
            <a:off x="1600200" y="1828800"/>
            <a:ext cx="1728216" cy="86868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itle 5"/>
          <p:cNvSpPr>
            <a:spLocks noGrp="1"/>
          </p:cNvSpPr>
          <p:nvPr>
            <p:ph type="title"/>
          </p:nvPr>
        </p:nvSpPr>
        <p:spPr>
          <a:xfrm>
            <a:off x="76200" y="0"/>
            <a:ext cx="8991600" cy="1143000"/>
          </a:xfrm>
        </p:spPr>
        <p:txBody>
          <a:bodyPr>
            <a:noAutofit/>
          </a:bodyPr>
          <a:lstStyle/>
          <a:p>
            <a:pPr algn="ctr"/>
            <a:r>
              <a:rPr lang="en-US" b="1" i="1" dirty="0" smtClean="0">
                <a:latin typeface="Garamond" panose="02020404030301010803" pitchFamily="18" charset="0"/>
              </a:rPr>
              <a:t>Causation</a:t>
            </a:r>
            <a:endParaRPr lang="en-US" b="1" i="1" dirty="0">
              <a:solidFill>
                <a:schemeClr val="accent1"/>
              </a:solidFill>
              <a:latin typeface="Garamond" pitchFamily="18" charset="0"/>
            </a:endParaRPr>
          </a:p>
        </p:txBody>
      </p:sp>
      <p:sp>
        <p:nvSpPr>
          <p:cNvPr id="9" name="Slide Number Placeholder 3"/>
          <p:cNvSpPr>
            <a:spLocks noGrp="1"/>
          </p:cNvSpPr>
          <p:nvPr>
            <p:ph type="sldNum" sz="quarter" idx="12"/>
          </p:nvPr>
        </p:nvSpPr>
        <p:spPr>
          <a:xfrm>
            <a:off x="8534400" y="6210300"/>
            <a:ext cx="457200" cy="457200"/>
          </a:xfrm>
        </p:spPr>
        <p:txBody>
          <a:bodyPr/>
          <a:lstStyle/>
          <a:p>
            <a:pPr>
              <a:defRPr/>
            </a:pPr>
            <a:fld id="{D4E2F8EB-A809-42E2-B977-2F2CDE573F2F}" type="slidenum">
              <a:rPr lang="en-US"/>
              <a:pPr>
                <a:defRPr/>
              </a:pPr>
              <a:t>24</a:t>
            </a:fld>
            <a:endParaRPr lang="en-US" dirty="0"/>
          </a:p>
        </p:txBody>
      </p:sp>
      <p:sp>
        <p:nvSpPr>
          <p:cNvPr id="12" name="TextBox 11"/>
          <p:cNvSpPr txBox="1"/>
          <p:nvPr/>
        </p:nvSpPr>
        <p:spPr>
          <a:xfrm>
            <a:off x="5350460" y="4582180"/>
            <a:ext cx="1202740" cy="523220"/>
          </a:xfrm>
          <a:prstGeom prst="rect">
            <a:avLst/>
          </a:prstGeom>
          <a:noFill/>
        </p:spPr>
        <p:txBody>
          <a:bodyPr wrap="square" rtlCol="0">
            <a:spAutoFit/>
          </a:bodyPr>
          <a:lstStyle/>
          <a:p>
            <a:pPr algn="ctr"/>
            <a:r>
              <a:rPr lang="en-US" sz="1400" b="1" dirty="0" smtClean="0"/>
              <a:t>Comparison Group</a:t>
            </a:r>
            <a:endParaRPr lang="en-US" sz="1400" b="1" dirty="0"/>
          </a:p>
        </p:txBody>
      </p:sp>
      <p:sp>
        <p:nvSpPr>
          <p:cNvPr id="13" name="TextBox 12"/>
          <p:cNvSpPr txBox="1"/>
          <p:nvPr/>
        </p:nvSpPr>
        <p:spPr>
          <a:xfrm>
            <a:off x="3425190" y="3667780"/>
            <a:ext cx="2213610" cy="523220"/>
          </a:xfrm>
          <a:prstGeom prst="rect">
            <a:avLst/>
          </a:prstGeom>
          <a:noFill/>
        </p:spPr>
        <p:txBody>
          <a:bodyPr wrap="square" rtlCol="0">
            <a:spAutoFit/>
          </a:bodyPr>
          <a:lstStyle/>
          <a:p>
            <a:r>
              <a:rPr lang="en-US" sz="1400" b="1" dirty="0" smtClean="0"/>
              <a:t>Unbiased allocation of population into 2 groups</a:t>
            </a:r>
            <a:endParaRPr lang="en-US" sz="1400" b="1" dirty="0"/>
          </a:p>
        </p:txBody>
      </p:sp>
      <p:sp>
        <p:nvSpPr>
          <p:cNvPr id="8" name="Oval 7"/>
          <p:cNvSpPr/>
          <p:nvPr/>
        </p:nvSpPr>
        <p:spPr>
          <a:xfrm>
            <a:off x="381000" y="2562618"/>
            <a:ext cx="2720340" cy="27851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3"/>
          <p:cNvPicPr>
            <a:picLocks noChangeAspect="1" noChangeArrowheads="1"/>
          </p:cNvPicPr>
          <p:nvPr/>
        </p:nvPicPr>
        <p:blipFill>
          <a:blip r:embed="rId3" cstate="print"/>
          <a:stretch>
            <a:fillRect/>
          </a:stretch>
        </p:blipFill>
        <p:spPr bwMode="auto">
          <a:xfrm>
            <a:off x="2514600" y="3276600"/>
            <a:ext cx="420293" cy="663621"/>
          </a:xfrm>
          <a:prstGeom prst="rect">
            <a:avLst/>
          </a:prstGeom>
          <a:noFill/>
          <a:ln w="9525">
            <a:noFill/>
            <a:miter lim="800000"/>
            <a:headEnd/>
            <a:tailEnd/>
          </a:ln>
        </p:spPr>
      </p:pic>
      <p:pic>
        <p:nvPicPr>
          <p:cNvPr id="28" name="Picture 3"/>
          <p:cNvPicPr>
            <a:picLocks noChangeAspect="1" noChangeArrowheads="1"/>
          </p:cNvPicPr>
          <p:nvPr/>
        </p:nvPicPr>
        <p:blipFill>
          <a:blip r:embed="rId4" cstate="print"/>
          <a:stretch>
            <a:fillRect/>
          </a:stretch>
        </p:blipFill>
        <p:spPr bwMode="auto">
          <a:xfrm>
            <a:off x="2438400" y="4191000"/>
            <a:ext cx="369166" cy="663621"/>
          </a:xfrm>
          <a:prstGeom prst="rect">
            <a:avLst/>
          </a:prstGeom>
          <a:noFill/>
          <a:ln w="9525">
            <a:noFill/>
            <a:miter lim="800000"/>
            <a:headEnd/>
            <a:tailEnd/>
          </a:ln>
        </p:spPr>
      </p:pic>
      <p:pic>
        <p:nvPicPr>
          <p:cNvPr id="32" name="Picture 3"/>
          <p:cNvPicPr>
            <a:picLocks noChangeAspect="1" noChangeArrowheads="1"/>
          </p:cNvPicPr>
          <p:nvPr/>
        </p:nvPicPr>
        <p:blipFill>
          <a:blip r:embed="rId3" cstate="print"/>
          <a:stretch>
            <a:fillRect/>
          </a:stretch>
        </p:blipFill>
        <p:spPr bwMode="auto">
          <a:xfrm>
            <a:off x="1295400" y="3429000"/>
            <a:ext cx="420293" cy="663621"/>
          </a:xfrm>
          <a:prstGeom prst="rect">
            <a:avLst/>
          </a:prstGeom>
          <a:noFill/>
          <a:ln w="9525">
            <a:noFill/>
            <a:miter lim="800000"/>
            <a:headEnd/>
            <a:tailEnd/>
          </a:ln>
        </p:spPr>
      </p:pic>
      <p:pic>
        <p:nvPicPr>
          <p:cNvPr id="34" name="Picture 3"/>
          <p:cNvPicPr>
            <a:picLocks noChangeAspect="1" noChangeArrowheads="1"/>
          </p:cNvPicPr>
          <p:nvPr/>
        </p:nvPicPr>
        <p:blipFill>
          <a:blip r:embed="rId4" cstate="print"/>
          <a:stretch>
            <a:fillRect/>
          </a:stretch>
        </p:blipFill>
        <p:spPr bwMode="auto">
          <a:xfrm>
            <a:off x="1676400" y="3810000"/>
            <a:ext cx="369166" cy="663621"/>
          </a:xfrm>
          <a:prstGeom prst="rect">
            <a:avLst/>
          </a:prstGeom>
          <a:noFill/>
          <a:ln w="9525">
            <a:noFill/>
            <a:miter lim="800000"/>
            <a:headEnd/>
            <a:tailEnd/>
          </a:ln>
        </p:spPr>
      </p:pic>
      <p:pic>
        <p:nvPicPr>
          <p:cNvPr id="25" name="Picture 3"/>
          <p:cNvPicPr>
            <a:picLocks noChangeAspect="1" noChangeArrowheads="1"/>
          </p:cNvPicPr>
          <p:nvPr/>
        </p:nvPicPr>
        <p:blipFill>
          <a:blip r:embed="rId4" cstate="print"/>
          <a:stretch>
            <a:fillRect/>
          </a:stretch>
        </p:blipFill>
        <p:spPr bwMode="auto">
          <a:xfrm>
            <a:off x="1238809" y="4505718"/>
            <a:ext cx="369166" cy="663621"/>
          </a:xfrm>
          <a:prstGeom prst="rect">
            <a:avLst/>
          </a:prstGeom>
          <a:noFill/>
          <a:ln w="9525">
            <a:noFill/>
            <a:miter lim="800000"/>
            <a:headEnd/>
            <a:tailEnd/>
          </a:ln>
        </p:spPr>
      </p:pic>
      <p:pic>
        <p:nvPicPr>
          <p:cNvPr id="30" name="Picture 3"/>
          <p:cNvPicPr>
            <a:picLocks noChangeAspect="1" noChangeArrowheads="1"/>
          </p:cNvPicPr>
          <p:nvPr/>
        </p:nvPicPr>
        <p:blipFill>
          <a:blip r:embed="rId3" cstate="print"/>
          <a:stretch>
            <a:fillRect/>
          </a:stretch>
        </p:blipFill>
        <p:spPr bwMode="auto">
          <a:xfrm>
            <a:off x="1447800" y="2667000"/>
            <a:ext cx="420293" cy="663621"/>
          </a:xfrm>
          <a:prstGeom prst="rect">
            <a:avLst/>
          </a:prstGeom>
          <a:noFill/>
          <a:ln w="9525">
            <a:noFill/>
            <a:miter lim="800000"/>
            <a:headEnd/>
            <a:tailEnd/>
          </a:ln>
        </p:spPr>
      </p:pic>
      <p:sp>
        <p:nvSpPr>
          <p:cNvPr id="47" name="TextBox 46"/>
          <p:cNvSpPr txBox="1"/>
          <p:nvPr/>
        </p:nvSpPr>
        <p:spPr>
          <a:xfrm>
            <a:off x="5257800" y="1610380"/>
            <a:ext cx="1219200" cy="523220"/>
          </a:xfrm>
          <a:prstGeom prst="rect">
            <a:avLst/>
          </a:prstGeom>
          <a:noFill/>
        </p:spPr>
        <p:txBody>
          <a:bodyPr wrap="square" rtlCol="0">
            <a:spAutoFit/>
          </a:bodyPr>
          <a:lstStyle/>
          <a:p>
            <a:pPr algn="ctr"/>
            <a:r>
              <a:rPr lang="en-US" sz="1400" b="1" dirty="0" smtClean="0"/>
              <a:t>Intervention Group</a:t>
            </a:r>
            <a:endParaRPr lang="en-US" sz="1400" b="1" dirty="0"/>
          </a:p>
        </p:txBody>
      </p:sp>
      <p:sp>
        <p:nvSpPr>
          <p:cNvPr id="65" name="Right Arrow 64"/>
          <p:cNvSpPr/>
          <p:nvPr/>
        </p:nvSpPr>
        <p:spPr>
          <a:xfrm>
            <a:off x="5257800" y="2133600"/>
            <a:ext cx="11430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ight Arrow 65"/>
          <p:cNvSpPr/>
          <p:nvPr/>
        </p:nvSpPr>
        <p:spPr>
          <a:xfrm>
            <a:off x="5181600" y="5181600"/>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0" name="Picture 5"/>
          <p:cNvPicPr>
            <a:picLocks noChangeAspect="1" noChangeArrowheads="1"/>
          </p:cNvPicPr>
          <p:nvPr/>
        </p:nvPicPr>
        <p:blipFill>
          <a:blip r:embed="rId5" cstate="print"/>
          <a:stretch>
            <a:fillRect/>
          </a:stretch>
        </p:blipFill>
        <p:spPr bwMode="auto">
          <a:xfrm>
            <a:off x="6096000" y="3673212"/>
            <a:ext cx="788670" cy="448836"/>
          </a:xfrm>
          <a:prstGeom prst="rect">
            <a:avLst/>
          </a:prstGeom>
          <a:noFill/>
          <a:ln w="9525">
            <a:noFill/>
            <a:miter lim="800000"/>
            <a:headEnd/>
            <a:tailEnd/>
          </a:ln>
        </p:spPr>
      </p:pic>
      <p:sp>
        <p:nvSpPr>
          <p:cNvPr id="71" name="TextBox 70"/>
          <p:cNvSpPr txBox="1"/>
          <p:nvPr/>
        </p:nvSpPr>
        <p:spPr>
          <a:xfrm>
            <a:off x="7010400" y="3733800"/>
            <a:ext cx="1470274" cy="307777"/>
          </a:xfrm>
          <a:prstGeom prst="rect">
            <a:avLst/>
          </a:prstGeom>
          <a:noFill/>
        </p:spPr>
        <p:txBody>
          <a:bodyPr wrap="none" rtlCol="0">
            <a:spAutoFit/>
          </a:bodyPr>
          <a:lstStyle/>
          <a:p>
            <a:r>
              <a:rPr lang="en-US" sz="1400" b="1" dirty="0" smtClean="0"/>
              <a:t>= Reunification</a:t>
            </a:r>
            <a:endParaRPr lang="en-US" sz="1400" b="1" dirty="0"/>
          </a:p>
        </p:txBody>
      </p:sp>
      <p:pic>
        <p:nvPicPr>
          <p:cNvPr id="125965" name="Picture 13"/>
          <p:cNvPicPr>
            <a:picLocks noChangeAspect="1" noChangeArrowheads="1"/>
          </p:cNvPicPr>
          <p:nvPr/>
        </p:nvPicPr>
        <p:blipFill>
          <a:blip r:embed="rId4" cstate="print"/>
          <a:stretch>
            <a:fillRect/>
          </a:stretch>
        </p:blipFill>
        <p:spPr bwMode="auto">
          <a:xfrm>
            <a:off x="2133600" y="3505200"/>
            <a:ext cx="381504" cy="685800"/>
          </a:xfrm>
          <a:prstGeom prst="rect">
            <a:avLst/>
          </a:prstGeom>
          <a:noFill/>
          <a:ln w="9525">
            <a:noFill/>
            <a:miter lim="800000"/>
            <a:headEnd/>
            <a:tailEnd/>
          </a:ln>
        </p:spPr>
      </p:pic>
      <p:pic>
        <p:nvPicPr>
          <p:cNvPr id="125966" name="Picture 14"/>
          <p:cNvPicPr>
            <a:picLocks noChangeAspect="1" noChangeArrowheads="1"/>
          </p:cNvPicPr>
          <p:nvPr/>
        </p:nvPicPr>
        <p:blipFill>
          <a:blip r:embed="rId3" cstate="print"/>
          <a:stretch>
            <a:fillRect/>
          </a:stretch>
        </p:blipFill>
        <p:spPr bwMode="auto">
          <a:xfrm>
            <a:off x="1828800" y="4495800"/>
            <a:ext cx="434340" cy="685800"/>
          </a:xfrm>
          <a:prstGeom prst="rect">
            <a:avLst/>
          </a:prstGeom>
          <a:noFill/>
          <a:ln w="9525">
            <a:noFill/>
            <a:miter lim="800000"/>
            <a:headEnd/>
            <a:tailEnd/>
          </a:ln>
        </p:spPr>
      </p:pic>
      <p:pic>
        <p:nvPicPr>
          <p:cNvPr id="125967" name="Picture 15"/>
          <p:cNvPicPr>
            <a:picLocks noChangeAspect="1" noChangeArrowheads="1"/>
          </p:cNvPicPr>
          <p:nvPr/>
        </p:nvPicPr>
        <p:blipFill>
          <a:blip r:embed="rId3" cstate="print"/>
          <a:stretch>
            <a:fillRect/>
          </a:stretch>
        </p:blipFill>
        <p:spPr bwMode="auto">
          <a:xfrm>
            <a:off x="609600" y="4191000"/>
            <a:ext cx="434340" cy="685800"/>
          </a:xfrm>
          <a:prstGeom prst="rect">
            <a:avLst/>
          </a:prstGeom>
          <a:noFill/>
          <a:ln w="9525">
            <a:noFill/>
            <a:miter lim="800000"/>
            <a:headEnd/>
            <a:tailEnd/>
          </a:ln>
        </p:spPr>
      </p:pic>
      <p:pic>
        <p:nvPicPr>
          <p:cNvPr id="125968" name="Picture 16"/>
          <p:cNvPicPr>
            <a:picLocks noChangeAspect="1" noChangeArrowheads="1"/>
          </p:cNvPicPr>
          <p:nvPr/>
        </p:nvPicPr>
        <p:blipFill>
          <a:blip r:embed="rId4" cstate="print"/>
          <a:stretch>
            <a:fillRect/>
          </a:stretch>
        </p:blipFill>
        <p:spPr bwMode="auto">
          <a:xfrm>
            <a:off x="2057400" y="2743200"/>
            <a:ext cx="381504" cy="685800"/>
          </a:xfrm>
          <a:prstGeom prst="rect">
            <a:avLst/>
          </a:prstGeom>
          <a:noFill/>
          <a:ln w="9525">
            <a:noFill/>
            <a:miter lim="800000"/>
            <a:headEnd/>
            <a:tailEnd/>
          </a:ln>
        </p:spPr>
      </p:pic>
      <p:pic>
        <p:nvPicPr>
          <p:cNvPr id="125969" name="Picture 17"/>
          <p:cNvPicPr>
            <a:picLocks noChangeAspect="1" noChangeArrowheads="1"/>
          </p:cNvPicPr>
          <p:nvPr/>
        </p:nvPicPr>
        <p:blipFill>
          <a:blip r:embed="rId4" cstate="print"/>
          <a:stretch>
            <a:fillRect/>
          </a:stretch>
        </p:blipFill>
        <p:spPr bwMode="auto">
          <a:xfrm>
            <a:off x="914400" y="2819400"/>
            <a:ext cx="381504" cy="685800"/>
          </a:xfrm>
          <a:prstGeom prst="rect">
            <a:avLst/>
          </a:prstGeom>
          <a:noFill/>
          <a:ln w="9525">
            <a:noFill/>
            <a:miter lim="800000"/>
            <a:headEnd/>
            <a:tailEnd/>
          </a:ln>
        </p:spPr>
      </p:pic>
      <p:pic>
        <p:nvPicPr>
          <p:cNvPr id="33" name="Picture 3"/>
          <p:cNvPicPr>
            <a:picLocks noChangeAspect="1" noChangeArrowheads="1"/>
          </p:cNvPicPr>
          <p:nvPr/>
        </p:nvPicPr>
        <p:blipFill>
          <a:blip r:embed="rId3" cstate="print"/>
          <a:stretch>
            <a:fillRect/>
          </a:stretch>
        </p:blipFill>
        <p:spPr bwMode="auto">
          <a:xfrm>
            <a:off x="533400" y="3352800"/>
            <a:ext cx="420293" cy="663621"/>
          </a:xfrm>
          <a:prstGeom prst="rect">
            <a:avLst/>
          </a:prstGeom>
          <a:noFill/>
          <a:ln w="9525">
            <a:noFill/>
            <a:miter lim="800000"/>
            <a:headEnd/>
            <a:tailEnd/>
          </a:ln>
        </p:spPr>
      </p:pic>
      <p:grpSp>
        <p:nvGrpSpPr>
          <p:cNvPr id="2" name="Group 66"/>
          <p:cNvGrpSpPr/>
          <p:nvPr/>
        </p:nvGrpSpPr>
        <p:grpSpPr>
          <a:xfrm>
            <a:off x="3360420" y="1466850"/>
            <a:ext cx="1943100" cy="1885950"/>
            <a:chOff x="3360420" y="1600200"/>
            <a:chExt cx="1943100" cy="1885950"/>
          </a:xfrm>
        </p:grpSpPr>
        <p:sp>
          <p:nvSpPr>
            <p:cNvPr id="11" name="Oval 10"/>
            <p:cNvSpPr/>
            <p:nvPr/>
          </p:nvSpPr>
          <p:spPr>
            <a:xfrm>
              <a:off x="3360420" y="1600200"/>
              <a:ext cx="1943100" cy="1885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59"/>
            <p:cNvGrpSpPr/>
            <p:nvPr/>
          </p:nvGrpSpPr>
          <p:grpSpPr>
            <a:xfrm>
              <a:off x="3581400" y="1698579"/>
              <a:ext cx="1639493" cy="1730421"/>
              <a:chOff x="3581400" y="1676400"/>
              <a:chExt cx="1639493" cy="1730421"/>
            </a:xfrm>
          </p:grpSpPr>
          <p:pic>
            <p:nvPicPr>
              <p:cNvPr id="56" name="Picture 3"/>
              <p:cNvPicPr>
                <a:picLocks noChangeAspect="1" noChangeArrowheads="1"/>
              </p:cNvPicPr>
              <p:nvPr/>
            </p:nvPicPr>
            <p:blipFill>
              <a:blip r:embed="rId3" cstate="print"/>
              <a:stretch>
                <a:fillRect/>
              </a:stretch>
            </p:blipFill>
            <p:spPr bwMode="auto">
              <a:xfrm>
                <a:off x="4800600" y="2209800"/>
                <a:ext cx="420293" cy="663621"/>
              </a:xfrm>
              <a:prstGeom prst="rect">
                <a:avLst/>
              </a:prstGeom>
              <a:noFill/>
              <a:ln w="9525">
                <a:noFill/>
                <a:miter lim="800000"/>
                <a:headEnd/>
                <a:tailEnd/>
              </a:ln>
            </p:spPr>
          </p:pic>
          <p:pic>
            <p:nvPicPr>
              <p:cNvPr id="57" name="Picture 3"/>
              <p:cNvPicPr>
                <a:picLocks noChangeAspect="1" noChangeArrowheads="1"/>
              </p:cNvPicPr>
              <p:nvPr/>
            </p:nvPicPr>
            <p:blipFill>
              <a:blip r:embed="rId3" cstate="print"/>
              <a:stretch>
                <a:fillRect/>
              </a:stretch>
            </p:blipFill>
            <p:spPr bwMode="auto">
              <a:xfrm>
                <a:off x="3581400" y="2514600"/>
                <a:ext cx="420293" cy="663621"/>
              </a:xfrm>
              <a:prstGeom prst="rect">
                <a:avLst/>
              </a:prstGeom>
              <a:noFill/>
              <a:ln w="9525">
                <a:noFill/>
                <a:miter lim="800000"/>
                <a:headEnd/>
                <a:tailEnd/>
              </a:ln>
            </p:spPr>
          </p:pic>
          <p:pic>
            <p:nvPicPr>
              <p:cNvPr id="61" name="Picture 3"/>
              <p:cNvPicPr>
                <a:picLocks noChangeAspect="1" noChangeArrowheads="1"/>
              </p:cNvPicPr>
              <p:nvPr/>
            </p:nvPicPr>
            <p:blipFill>
              <a:blip r:embed="rId4" cstate="print"/>
              <a:stretch>
                <a:fillRect/>
              </a:stretch>
            </p:blipFill>
            <p:spPr bwMode="auto">
              <a:xfrm>
                <a:off x="4038600" y="2743200"/>
                <a:ext cx="369166" cy="663621"/>
              </a:xfrm>
              <a:prstGeom prst="rect">
                <a:avLst/>
              </a:prstGeom>
              <a:noFill/>
              <a:ln w="9525">
                <a:noFill/>
                <a:miter lim="800000"/>
                <a:headEnd/>
                <a:tailEnd/>
              </a:ln>
            </p:spPr>
          </p:pic>
          <p:pic>
            <p:nvPicPr>
              <p:cNvPr id="77" name="Picture 3"/>
              <p:cNvPicPr>
                <a:picLocks noChangeAspect="1" noChangeArrowheads="1"/>
              </p:cNvPicPr>
              <p:nvPr/>
            </p:nvPicPr>
            <p:blipFill>
              <a:blip r:embed="rId3" cstate="print"/>
              <a:stretch>
                <a:fillRect/>
              </a:stretch>
            </p:blipFill>
            <p:spPr bwMode="auto">
              <a:xfrm>
                <a:off x="3733800" y="1752600"/>
                <a:ext cx="420293" cy="663621"/>
              </a:xfrm>
              <a:prstGeom prst="rect">
                <a:avLst/>
              </a:prstGeom>
              <a:noFill/>
              <a:ln w="9525">
                <a:noFill/>
                <a:miter lim="800000"/>
                <a:headEnd/>
                <a:tailEnd/>
              </a:ln>
            </p:spPr>
          </p:pic>
          <p:pic>
            <p:nvPicPr>
              <p:cNvPr id="78" name="Picture 13"/>
              <p:cNvPicPr>
                <a:picLocks noChangeAspect="1" noChangeArrowheads="1"/>
              </p:cNvPicPr>
              <p:nvPr/>
            </p:nvPicPr>
            <p:blipFill>
              <a:blip r:embed="rId4" cstate="print"/>
              <a:stretch>
                <a:fillRect/>
              </a:stretch>
            </p:blipFill>
            <p:spPr bwMode="auto">
              <a:xfrm>
                <a:off x="4419600" y="2590800"/>
                <a:ext cx="381504" cy="685800"/>
              </a:xfrm>
              <a:prstGeom prst="rect">
                <a:avLst/>
              </a:prstGeom>
              <a:noFill/>
              <a:ln w="9525">
                <a:noFill/>
                <a:miter lim="800000"/>
                <a:headEnd/>
                <a:tailEnd/>
              </a:ln>
            </p:spPr>
          </p:pic>
          <p:pic>
            <p:nvPicPr>
              <p:cNvPr id="79" name="Picture 16"/>
              <p:cNvPicPr>
                <a:picLocks noChangeAspect="1" noChangeArrowheads="1"/>
              </p:cNvPicPr>
              <p:nvPr/>
            </p:nvPicPr>
            <p:blipFill>
              <a:blip r:embed="rId4" cstate="print"/>
              <a:stretch>
                <a:fillRect/>
              </a:stretch>
            </p:blipFill>
            <p:spPr bwMode="auto">
              <a:xfrm>
                <a:off x="4343400" y="1676400"/>
                <a:ext cx="381504" cy="685800"/>
              </a:xfrm>
              <a:prstGeom prst="rect">
                <a:avLst/>
              </a:prstGeom>
              <a:noFill/>
              <a:ln w="9525">
                <a:noFill/>
                <a:miter lim="800000"/>
                <a:headEnd/>
                <a:tailEnd/>
              </a:ln>
            </p:spPr>
          </p:pic>
        </p:grpSp>
      </p:grpSp>
      <p:grpSp>
        <p:nvGrpSpPr>
          <p:cNvPr id="4" name="Group 61"/>
          <p:cNvGrpSpPr/>
          <p:nvPr/>
        </p:nvGrpSpPr>
        <p:grpSpPr>
          <a:xfrm>
            <a:off x="3360420" y="4572000"/>
            <a:ext cx="1947672" cy="1883664"/>
            <a:chOff x="3360420" y="4343400"/>
            <a:chExt cx="1943100" cy="1885950"/>
          </a:xfrm>
        </p:grpSpPr>
        <p:grpSp>
          <p:nvGrpSpPr>
            <p:cNvPr id="5" name="Group 57"/>
            <p:cNvGrpSpPr/>
            <p:nvPr/>
          </p:nvGrpSpPr>
          <p:grpSpPr>
            <a:xfrm>
              <a:off x="3360420" y="4343400"/>
              <a:ext cx="1943100" cy="1885950"/>
              <a:chOff x="3360420" y="4312920"/>
              <a:chExt cx="1943100" cy="1885950"/>
            </a:xfrm>
          </p:grpSpPr>
          <p:sp>
            <p:nvSpPr>
              <p:cNvPr id="36" name="Oval 35"/>
              <p:cNvSpPr/>
              <p:nvPr/>
            </p:nvSpPr>
            <p:spPr>
              <a:xfrm>
                <a:off x="3360420" y="4312920"/>
                <a:ext cx="1943100" cy="1885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0" name="Picture 3"/>
              <p:cNvPicPr>
                <a:picLocks noChangeAspect="1" noChangeArrowheads="1"/>
              </p:cNvPicPr>
              <p:nvPr/>
            </p:nvPicPr>
            <p:blipFill>
              <a:blip r:embed="rId3" cstate="print"/>
              <a:stretch>
                <a:fillRect/>
              </a:stretch>
            </p:blipFill>
            <p:spPr bwMode="auto">
              <a:xfrm>
                <a:off x="4038600" y="5181600"/>
                <a:ext cx="420293" cy="663621"/>
              </a:xfrm>
              <a:prstGeom prst="rect">
                <a:avLst/>
              </a:prstGeom>
              <a:noFill/>
              <a:ln w="9525">
                <a:noFill/>
                <a:miter lim="800000"/>
                <a:headEnd/>
                <a:tailEnd/>
              </a:ln>
            </p:spPr>
          </p:pic>
          <p:pic>
            <p:nvPicPr>
              <p:cNvPr id="81" name="Picture 3"/>
              <p:cNvPicPr>
                <a:picLocks noChangeAspect="1" noChangeArrowheads="1"/>
              </p:cNvPicPr>
              <p:nvPr/>
            </p:nvPicPr>
            <p:blipFill>
              <a:blip r:embed="rId4" cstate="print"/>
              <a:stretch>
                <a:fillRect/>
              </a:stretch>
            </p:blipFill>
            <p:spPr bwMode="auto">
              <a:xfrm>
                <a:off x="4495800" y="5410200"/>
                <a:ext cx="369166" cy="663621"/>
              </a:xfrm>
              <a:prstGeom prst="rect">
                <a:avLst/>
              </a:prstGeom>
              <a:noFill/>
              <a:ln w="9525">
                <a:noFill/>
                <a:miter lim="800000"/>
                <a:headEnd/>
                <a:tailEnd/>
              </a:ln>
            </p:spPr>
          </p:pic>
          <p:pic>
            <p:nvPicPr>
              <p:cNvPr id="82" name="Picture 3"/>
              <p:cNvPicPr>
                <a:picLocks noChangeAspect="1" noChangeArrowheads="1"/>
              </p:cNvPicPr>
              <p:nvPr/>
            </p:nvPicPr>
            <p:blipFill>
              <a:blip r:embed="rId3" cstate="print"/>
              <a:stretch>
                <a:fillRect/>
              </a:stretch>
            </p:blipFill>
            <p:spPr bwMode="auto">
              <a:xfrm>
                <a:off x="4191000" y="4419600"/>
                <a:ext cx="420293" cy="663621"/>
              </a:xfrm>
              <a:prstGeom prst="rect">
                <a:avLst/>
              </a:prstGeom>
              <a:noFill/>
              <a:ln w="9525">
                <a:noFill/>
                <a:miter lim="800000"/>
                <a:headEnd/>
                <a:tailEnd/>
              </a:ln>
            </p:spPr>
          </p:pic>
          <p:pic>
            <p:nvPicPr>
              <p:cNvPr id="83" name="Picture 16"/>
              <p:cNvPicPr>
                <a:picLocks noChangeAspect="1" noChangeArrowheads="1"/>
              </p:cNvPicPr>
              <p:nvPr/>
            </p:nvPicPr>
            <p:blipFill>
              <a:blip r:embed="rId4" cstate="print"/>
              <a:stretch>
                <a:fillRect/>
              </a:stretch>
            </p:blipFill>
            <p:spPr bwMode="auto">
              <a:xfrm>
                <a:off x="4724400" y="4724400"/>
                <a:ext cx="381504" cy="685800"/>
              </a:xfrm>
              <a:prstGeom prst="rect">
                <a:avLst/>
              </a:prstGeom>
              <a:noFill/>
              <a:ln w="9525">
                <a:noFill/>
                <a:miter lim="800000"/>
                <a:headEnd/>
                <a:tailEnd/>
              </a:ln>
            </p:spPr>
          </p:pic>
          <p:pic>
            <p:nvPicPr>
              <p:cNvPr id="84" name="Picture 17"/>
              <p:cNvPicPr>
                <a:picLocks noChangeAspect="1" noChangeArrowheads="1"/>
              </p:cNvPicPr>
              <p:nvPr/>
            </p:nvPicPr>
            <p:blipFill>
              <a:blip r:embed="rId4" cstate="print"/>
              <a:stretch>
                <a:fillRect/>
              </a:stretch>
            </p:blipFill>
            <p:spPr bwMode="auto">
              <a:xfrm>
                <a:off x="3657600" y="4572000"/>
                <a:ext cx="381504" cy="685800"/>
              </a:xfrm>
              <a:prstGeom prst="rect">
                <a:avLst/>
              </a:prstGeom>
              <a:noFill/>
              <a:ln w="9525">
                <a:noFill/>
                <a:miter lim="800000"/>
                <a:headEnd/>
                <a:tailEnd/>
              </a:ln>
            </p:spPr>
          </p:pic>
        </p:grpSp>
        <p:pic>
          <p:nvPicPr>
            <p:cNvPr id="85" name="Picture 3"/>
            <p:cNvPicPr>
              <a:picLocks noChangeAspect="1" noChangeArrowheads="1"/>
            </p:cNvPicPr>
            <p:nvPr/>
          </p:nvPicPr>
          <p:blipFill>
            <a:blip r:embed="rId3" cstate="print"/>
            <a:stretch>
              <a:fillRect/>
            </a:stretch>
          </p:blipFill>
          <p:spPr bwMode="auto">
            <a:xfrm>
              <a:off x="3657600" y="5334000"/>
              <a:ext cx="420293" cy="663621"/>
            </a:xfrm>
            <a:prstGeom prst="rect">
              <a:avLst/>
            </a:prstGeom>
            <a:noFill/>
            <a:ln w="9525">
              <a:noFill/>
              <a:miter lim="800000"/>
              <a:headEnd/>
              <a:tailEnd/>
            </a:ln>
          </p:spPr>
        </p:pic>
      </p:grpSp>
      <p:grpSp>
        <p:nvGrpSpPr>
          <p:cNvPr id="7" name="Group 68"/>
          <p:cNvGrpSpPr/>
          <p:nvPr/>
        </p:nvGrpSpPr>
        <p:grpSpPr>
          <a:xfrm>
            <a:off x="6515100" y="4591050"/>
            <a:ext cx="1943100" cy="1885950"/>
            <a:chOff x="6515100" y="4343400"/>
            <a:chExt cx="1943100" cy="1885950"/>
          </a:xfrm>
        </p:grpSpPr>
        <p:sp>
          <p:nvSpPr>
            <p:cNvPr id="51" name="Oval 50"/>
            <p:cNvSpPr/>
            <p:nvPr/>
          </p:nvSpPr>
          <p:spPr>
            <a:xfrm>
              <a:off x="6515100" y="4343400"/>
              <a:ext cx="1943100" cy="1885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67"/>
            <p:cNvGrpSpPr/>
            <p:nvPr/>
          </p:nvGrpSpPr>
          <p:grpSpPr>
            <a:xfrm>
              <a:off x="6781800" y="4419600"/>
              <a:ext cx="1626870" cy="1654221"/>
              <a:chOff x="6781800" y="4419600"/>
              <a:chExt cx="1626870" cy="1654221"/>
            </a:xfrm>
          </p:grpSpPr>
          <p:pic>
            <p:nvPicPr>
              <p:cNvPr id="124936" name="Picture 8"/>
              <p:cNvPicPr>
                <a:picLocks noChangeAspect="1" noChangeArrowheads="1"/>
              </p:cNvPicPr>
              <p:nvPr/>
            </p:nvPicPr>
            <p:blipFill>
              <a:blip r:embed="rId5" cstate="print"/>
              <a:stretch>
                <a:fillRect/>
              </a:stretch>
            </p:blipFill>
            <p:spPr bwMode="auto">
              <a:xfrm>
                <a:off x="7620000" y="4876800"/>
                <a:ext cx="788670" cy="448836"/>
              </a:xfrm>
              <a:prstGeom prst="rect">
                <a:avLst/>
              </a:prstGeom>
              <a:noFill/>
              <a:ln w="9525">
                <a:noFill/>
                <a:miter lim="800000"/>
                <a:headEnd/>
                <a:tailEnd/>
              </a:ln>
            </p:spPr>
          </p:pic>
          <p:pic>
            <p:nvPicPr>
              <p:cNvPr id="86" name="Picture 3"/>
              <p:cNvPicPr>
                <a:picLocks noChangeAspect="1" noChangeArrowheads="1"/>
              </p:cNvPicPr>
              <p:nvPr/>
            </p:nvPicPr>
            <p:blipFill>
              <a:blip r:embed="rId3" cstate="print"/>
              <a:stretch>
                <a:fillRect/>
              </a:stretch>
            </p:blipFill>
            <p:spPr bwMode="auto">
              <a:xfrm>
                <a:off x="7162800" y="5181600"/>
                <a:ext cx="420293" cy="663621"/>
              </a:xfrm>
              <a:prstGeom prst="rect">
                <a:avLst/>
              </a:prstGeom>
              <a:noFill/>
              <a:ln w="9525">
                <a:noFill/>
                <a:miter lim="800000"/>
                <a:headEnd/>
                <a:tailEnd/>
              </a:ln>
            </p:spPr>
          </p:pic>
          <p:pic>
            <p:nvPicPr>
              <p:cNvPr id="87" name="Picture 3"/>
              <p:cNvPicPr>
                <a:picLocks noChangeAspect="1" noChangeArrowheads="1"/>
              </p:cNvPicPr>
              <p:nvPr/>
            </p:nvPicPr>
            <p:blipFill>
              <a:blip r:embed="rId4" cstate="print"/>
              <a:stretch>
                <a:fillRect/>
              </a:stretch>
            </p:blipFill>
            <p:spPr bwMode="auto">
              <a:xfrm>
                <a:off x="7620000" y="5410200"/>
                <a:ext cx="369166" cy="663621"/>
              </a:xfrm>
              <a:prstGeom prst="rect">
                <a:avLst/>
              </a:prstGeom>
              <a:noFill/>
              <a:ln w="9525">
                <a:noFill/>
                <a:miter lim="800000"/>
                <a:headEnd/>
                <a:tailEnd/>
              </a:ln>
            </p:spPr>
          </p:pic>
          <p:pic>
            <p:nvPicPr>
              <p:cNvPr id="88" name="Picture 3"/>
              <p:cNvPicPr>
                <a:picLocks noChangeAspect="1" noChangeArrowheads="1"/>
              </p:cNvPicPr>
              <p:nvPr/>
            </p:nvPicPr>
            <p:blipFill>
              <a:blip r:embed="rId3" cstate="print"/>
              <a:stretch>
                <a:fillRect/>
              </a:stretch>
            </p:blipFill>
            <p:spPr bwMode="auto">
              <a:xfrm>
                <a:off x="7315200" y="4419600"/>
                <a:ext cx="420293" cy="663621"/>
              </a:xfrm>
              <a:prstGeom prst="rect">
                <a:avLst/>
              </a:prstGeom>
              <a:noFill/>
              <a:ln w="9525">
                <a:noFill/>
                <a:miter lim="800000"/>
                <a:headEnd/>
                <a:tailEnd/>
              </a:ln>
            </p:spPr>
          </p:pic>
          <p:pic>
            <p:nvPicPr>
              <p:cNvPr id="89" name="Picture 17"/>
              <p:cNvPicPr>
                <a:picLocks noChangeAspect="1" noChangeArrowheads="1"/>
              </p:cNvPicPr>
              <p:nvPr/>
            </p:nvPicPr>
            <p:blipFill>
              <a:blip r:embed="rId4" cstate="print"/>
              <a:stretch>
                <a:fillRect/>
              </a:stretch>
            </p:blipFill>
            <p:spPr bwMode="auto">
              <a:xfrm>
                <a:off x="6781800" y="4572000"/>
                <a:ext cx="381504" cy="685800"/>
              </a:xfrm>
              <a:prstGeom prst="rect">
                <a:avLst/>
              </a:prstGeom>
              <a:noFill/>
              <a:ln w="9525">
                <a:noFill/>
                <a:miter lim="800000"/>
                <a:headEnd/>
                <a:tailEnd/>
              </a:ln>
            </p:spPr>
          </p:pic>
          <p:pic>
            <p:nvPicPr>
              <p:cNvPr id="90" name="Picture 3"/>
              <p:cNvPicPr>
                <a:picLocks noChangeAspect="1" noChangeArrowheads="1"/>
              </p:cNvPicPr>
              <p:nvPr/>
            </p:nvPicPr>
            <p:blipFill>
              <a:blip r:embed="rId3" cstate="print"/>
              <a:stretch>
                <a:fillRect/>
              </a:stretch>
            </p:blipFill>
            <p:spPr bwMode="auto">
              <a:xfrm>
                <a:off x="6781800" y="5334000"/>
                <a:ext cx="420293" cy="663621"/>
              </a:xfrm>
              <a:prstGeom prst="rect">
                <a:avLst/>
              </a:prstGeom>
              <a:noFill/>
              <a:ln w="9525">
                <a:noFill/>
                <a:miter lim="800000"/>
                <a:headEnd/>
                <a:tailEnd/>
              </a:ln>
            </p:spPr>
          </p:pic>
        </p:grpSp>
      </p:grpSp>
      <p:grpSp>
        <p:nvGrpSpPr>
          <p:cNvPr id="14" name="Group 72"/>
          <p:cNvGrpSpPr/>
          <p:nvPr/>
        </p:nvGrpSpPr>
        <p:grpSpPr>
          <a:xfrm>
            <a:off x="6515100" y="1600200"/>
            <a:ext cx="1943100" cy="1885950"/>
            <a:chOff x="6515100" y="1600200"/>
            <a:chExt cx="1943100" cy="1885950"/>
          </a:xfrm>
        </p:grpSpPr>
        <p:sp>
          <p:nvSpPr>
            <p:cNvPr id="50" name="Oval 49"/>
            <p:cNvSpPr/>
            <p:nvPr/>
          </p:nvSpPr>
          <p:spPr>
            <a:xfrm>
              <a:off x="6515100" y="1600200"/>
              <a:ext cx="1943100" cy="188595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71"/>
            <p:cNvGrpSpPr/>
            <p:nvPr/>
          </p:nvGrpSpPr>
          <p:grpSpPr>
            <a:xfrm>
              <a:off x="6705600" y="1676400"/>
              <a:ext cx="1703070" cy="1600200"/>
              <a:chOff x="6705600" y="1676400"/>
              <a:chExt cx="1703070" cy="1600200"/>
            </a:xfrm>
          </p:grpSpPr>
          <p:pic>
            <p:nvPicPr>
              <p:cNvPr id="124934" name="Picture 6"/>
              <p:cNvPicPr>
                <a:picLocks noChangeAspect="1" noChangeArrowheads="1"/>
              </p:cNvPicPr>
              <p:nvPr/>
            </p:nvPicPr>
            <p:blipFill>
              <a:blip r:embed="rId5" cstate="print"/>
              <a:stretch>
                <a:fillRect/>
              </a:stretch>
            </p:blipFill>
            <p:spPr bwMode="auto">
              <a:xfrm>
                <a:off x="7620000" y="2133600"/>
                <a:ext cx="788670" cy="448836"/>
              </a:xfrm>
              <a:prstGeom prst="rect">
                <a:avLst/>
              </a:prstGeom>
              <a:noFill/>
              <a:ln w="9525">
                <a:noFill/>
                <a:miter lim="800000"/>
                <a:headEnd/>
                <a:tailEnd/>
              </a:ln>
            </p:spPr>
          </p:pic>
          <p:pic>
            <p:nvPicPr>
              <p:cNvPr id="124935" name="Picture 7"/>
              <p:cNvPicPr>
                <a:picLocks noChangeAspect="1" noChangeArrowheads="1"/>
              </p:cNvPicPr>
              <p:nvPr/>
            </p:nvPicPr>
            <p:blipFill>
              <a:blip r:embed="rId5" cstate="print"/>
              <a:stretch>
                <a:fillRect/>
              </a:stretch>
            </p:blipFill>
            <p:spPr bwMode="auto">
              <a:xfrm>
                <a:off x="7315200" y="1676400"/>
                <a:ext cx="788670" cy="448836"/>
              </a:xfrm>
              <a:prstGeom prst="rect">
                <a:avLst/>
              </a:prstGeom>
              <a:noFill/>
              <a:ln w="9525">
                <a:noFill/>
                <a:miter lim="800000"/>
                <a:headEnd/>
                <a:tailEnd/>
              </a:ln>
            </p:spPr>
          </p:pic>
          <p:pic>
            <p:nvPicPr>
              <p:cNvPr id="124933" name="Picture 5"/>
              <p:cNvPicPr>
                <a:picLocks noChangeAspect="1" noChangeArrowheads="1"/>
              </p:cNvPicPr>
              <p:nvPr/>
            </p:nvPicPr>
            <p:blipFill>
              <a:blip r:embed="rId5" cstate="print"/>
              <a:stretch>
                <a:fillRect/>
              </a:stretch>
            </p:blipFill>
            <p:spPr bwMode="auto">
              <a:xfrm>
                <a:off x="7010400" y="2743200"/>
                <a:ext cx="788670" cy="448836"/>
              </a:xfrm>
              <a:prstGeom prst="rect">
                <a:avLst/>
              </a:prstGeom>
              <a:noFill/>
              <a:ln w="9525">
                <a:noFill/>
                <a:miter lim="800000"/>
                <a:headEnd/>
                <a:tailEnd/>
              </a:ln>
            </p:spPr>
          </p:pic>
          <p:pic>
            <p:nvPicPr>
              <p:cNvPr id="91" name="Picture 3"/>
              <p:cNvPicPr>
                <a:picLocks noChangeAspect="1" noChangeArrowheads="1"/>
              </p:cNvPicPr>
              <p:nvPr/>
            </p:nvPicPr>
            <p:blipFill>
              <a:blip r:embed="rId3" cstate="print"/>
              <a:stretch>
                <a:fillRect/>
              </a:stretch>
            </p:blipFill>
            <p:spPr bwMode="auto">
              <a:xfrm>
                <a:off x="6705600" y="2438400"/>
                <a:ext cx="420293" cy="663621"/>
              </a:xfrm>
              <a:prstGeom prst="rect">
                <a:avLst/>
              </a:prstGeom>
              <a:noFill/>
              <a:ln w="9525">
                <a:noFill/>
                <a:miter lim="800000"/>
                <a:headEnd/>
                <a:tailEnd/>
              </a:ln>
            </p:spPr>
          </p:pic>
          <p:pic>
            <p:nvPicPr>
              <p:cNvPr id="92" name="Picture 3"/>
              <p:cNvPicPr>
                <a:picLocks noChangeAspect="1" noChangeArrowheads="1"/>
              </p:cNvPicPr>
              <p:nvPr/>
            </p:nvPicPr>
            <p:blipFill>
              <a:blip r:embed="rId3" cstate="print"/>
              <a:stretch>
                <a:fillRect/>
              </a:stretch>
            </p:blipFill>
            <p:spPr bwMode="auto">
              <a:xfrm>
                <a:off x="6934200" y="1828800"/>
                <a:ext cx="420293" cy="663621"/>
              </a:xfrm>
              <a:prstGeom prst="rect">
                <a:avLst/>
              </a:prstGeom>
              <a:noFill/>
              <a:ln w="9525">
                <a:noFill/>
                <a:miter lim="800000"/>
                <a:headEnd/>
                <a:tailEnd/>
              </a:ln>
            </p:spPr>
          </p:pic>
          <p:pic>
            <p:nvPicPr>
              <p:cNvPr id="93" name="Picture 13"/>
              <p:cNvPicPr>
                <a:picLocks noChangeAspect="1" noChangeArrowheads="1"/>
              </p:cNvPicPr>
              <p:nvPr/>
            </p:nvPicPr>
            <p:blipFill>
              <a:blip r:embed="rId4" cstate="print"/>
              <a:stretch>
                <a:fillRect/>
              </a:stretch>
            </p:blipFill>
            <p:spPr bwMode="auto">
              <a:xfrm>
                <a:off x="7772400" y="2590800"/>
                <a:ext cx="381504" cy="685800"/>
              </a:xfrm>
              <a:prstGeom prst="rect">
                <a:avLst/>
              </a:prstGeom>
              <a:noFill/>
              <a:ln w="9525">
                <a:noFill/>
                <a:miter lim="800000"/>
                <a:headEnd/>
                <a:tailEnd/>
              </a:ln>
            </p:spPr>
          </p:pic>
        </p:grpSp>
      </p:grpSp>
      <p:sp>
        <p:nvSpPr>
          <p:cNvPr id="62" name="Line 3"/>
          <p:cNvSpPr>
            <a:spLocks noChangeShapeType="1"/>
          </p:cNvSpPr>
          <p:nvPr/>
        </p:nvSpPr>
        <p:spPr bwMode="auto">
          <a:xfrm>
            <a:off x="914400" y="11430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4228461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gn="ctr"/>
            <a:r>
              <a:rPr lang="en-US" sz="3600" b="1" i="1" dirty="0" smtClean="0">
                <a:latin typeface="Garamond" panose="02020404030301010803" pitchFamily="18" charset="0"/>
              </a:rPr>
              <a:t>Which Response? </a:t>
            </a:r>
            <a:br>
              <a:rPr lang="en-US" sz="3600" b="1" i="1" dirty="0" smtClean="0">
                <a:latin typeface="Garamond" panose="02020404030301010803" pitchFamily="18" charset="0"/>
              </a:rPr>
            </a:br>
            <a:r>
              <a:rPr lang="en-US" sz="3600" b="1" i="1" dirty="0" smtClean="0">
                <a:latin typeface="Garamond" panose="02020404030301010803" pitchFamily="18" charset="0"/>
              </a:rPr>
              <a:t>Investigation or Alternative</a:t>
            </a:r>
            <a:endParaRPr lang="en-US" sz="3600" b="1" i="1" dirty="0">
              <a:latin typeface="Garamond" panose="02020404030301010803" pitchFamily="18" charset="0"/>
            </a:endParaRPr>
          </a:p>
        </p:txBody>
      </p:sp>
      <p:pic>
        <p:nvPicPr>
          <p:cNvPr id="124930" name="Picture 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565356" cy="4307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4876800" y="3811873"/>
            <a:ext cx="2667000" cy="646331"/>
          </a:xfrm>
          <a:prstGeom prst="rect">
            <a:avLst/>
          </a:prstGeom>
          <a:solidFill>
            <a:schemeClr val="bg1"/>
          </a:solidFill>
        </p:spPr>
        <p:txBody>
          <a:bodyPr wrap="square" rtlCol="0">
            <a:spAutoFit/>
          </a:bodyPr>
          <a:lstStyle/>
          <a:p>
            <a:r>
              <a:rPr lang="en-US" dirty="0" smtClean="0"/>
              <a:t>Investigation Response (Comparison Group)</a:t>
            </a:r>
            <a:endParaRPr lang="en-US" dirty="0"/>
          </a:p>
        </p:txBody>
      </p:sp>
      <p:sp>
        <p:nvSpPr>
          <p:cNvPr id="24" name="TextBox 23"/>
          <p:cNvSpPr txBox="1"/>
          <p:nvPr/>
        </p:nvSpPr>
        <p:spPr>
          <a:xfrm>
            <a:off x="762000" y="2743200"/>
            <a:ext cx="2667000" cy="646331"/>
          </a:xfrm>
          <a:prstGeom prst="rect">
            <a:avLst/>
          </a:prstGeom>
          <a:solidFill>
            <a:schemeClr val="bg1"/>
          </a:solidFill>
        </p:spPr>
        <p:txBody>
          <a:bodyPr wrap="square" rtlCol="0">
            <a:spAutoFit/>
          </a:bodyPr>
          <a:lstStyle/>
          <a:p>
            <a:r>
              <a:rPr lang="en-US" dirty="0" smtClean="0"/>
              <a:t>Alternative Response (Intervention Group)</a:t>
            </a:r>
            <a:endParaRPr lang="en-US" dirty="0"/>
          </a:p>
        </p:txBody>
      </p:sp>
      <p:sp>
        <p:nvSpPr>
          <p:cNvPr id="25" name="TextBox 24"/>
          <p:cNvSpPr txBox="1"/>
          <p:nvPr/>
        </p:nvSpPr>
        <p:spPr>
          <a:xfrm>
            <a:off x="1524000" y="1676400"/>
            <a:ext cx="6019800" cy="646331"/>
          </a:xfrm>
          <a:prstGeom prst="rect">
            <a:avLst/>
          </a:prstGeom>
          <a:solidFill>
            <a:schemeClr val="bg1"/>
          </a:solidFill>
        </p:spPr>
        <p:txBody>
          <a:bodyPr wrap="square" rtlCol="0">
            <a:spAutoFit/>
          </a:bodyPr>
          <a:lstStyle/>
          <a:p>
            <a:pPr algn="ctr"/>
            <a:r>
              <a:rPr lang="en-US" b="1" dirty="0" smtClean="0"/>
              <a:t>Cumulative Probability of Maltreatment Re-Report within 18 Months of Case Closing</a:t>
            </a:r>
            <a:endParaRPr lang="en-US" b="1" dirty="0"/>
          </a:p>
        </p:txBody>
      </p:sp>
    </p:spTree>
    <p:extLst>
      <p:ext uri="{BB962C8B-B14F-4D97-AF65-F5344CB8AC3E}">
        <p14:creationId xmlns:p14="http://schemas.microsoft.com/office/powerpoint/2010/main" val="22631304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76200" y="152400"/>
            <a:ext cx="9067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4800" b="1" dirty="0" smtClean="0">
                <a:solidFill>
                  <a:srgbClr val="000066"/>
                </a:solidFill>
                <a:latin typeface="Garamond" pitchFamily="18" charset="0"/>
                <a:ea typeface="Calibri" pitchFamily="34" charset="0"/>
                <a:cs typeface="Calibri" pitchFamily="34" charset="0"/>
              </a:rPr>
              <a:t>Attachment &amp; Brain Development</a:t>
            </a:r>
            <a:endParaRPr lang="en-US" altLang="en-US" sz="4000" b="1" dirty="0">
              <a:solidFill>
                <a:srgbClr val="000066"/>
              </a:solidFill>
              <a:latin typeface="Garamond" pitchFamily="18" charset="0"/>
              <a:ea typeface="Calibri" pitchFamily="34" charset="0"/>
              <a:cs typeface="Calibri" pitchFamily="34" charset="0"/>
            </a:endParaRPr>
          </a:p>
        </p:txBody>
      </p:sp>
      <p:sp>
        <p:nvSpPr>
          <p:cNvPr id="32771" name="Slide Number Placeholder 3"/>
          <p:cNvSpPr>
            <a:spLocks noGrp="1"/>
          </p:cNvSpPr>
          <p:nvPr>
            <p:ph type="sldNum" sz="quarter" idx="12"/>
          </p:nvPr>
        </p:nvSpPr>
        <p:spPr>
          <a:xfrm>
            <a:off x="8534400" y="6210300"/>
            <a:ext cx="4572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fld id="{9EC78B7E-EFD1-4E2B-B491-B8831E9B8A5B}" type="slidenum">
              <a:rPr lang="en-US" altLang="en-US" smtClean="0">
                <a:solidFill>
                  <a:srgbClr val="000000"/>
                </a:solidFill>
              </a:rPr>
              <a:pPr eaLnBrk="1" fontAlgn="base" hangingPunct="1">
                <a:spcBef>
                  <a:spcPct val="0"/>
                </a:spcBef>
                <a:spcAft>
                  <a:spcPct val="0"/>
                </a:spcAft>
              </a:pPr>
              <a:t>26</a:t>
            </a:fld>
            <a:endParaRPr lang="en-US" altLang="en-US" smtClean="0">
              <a:solidFill>
                <a:srgbClr val="000000"/>
              </a:solidFill>
            </a:endParaRPr>
          </a:p>
        </p:txBody>
      </p:sp>
      <p:pic>
        <p:nvPicPr>
          <p:cNvPr id="3277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7815262" cy="455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a:p>
        </p:txBody>
      </p:sp>
    </p:spTree>
    <p:extLst>
      <p:ext uri="{BB962C8B-B14F-4D97-AF65-F5344CB8AC3E}">
        <p14:creationId xmlns:p14="http://schemas.microsoft.com/office/powerpoint/2010/main" val="207646736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p:cNvSpPr>
          <p:nvPr/>
        </p:nvSpPr>
        <p:spPr bwMode="auto">
          <a:xfrm>
            <a:off x="4576763" y="762000"/>
            <a:ext cx="4567237"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54864" tIns="91440"/>
          <a:lstStyle>
            <a:lvl1pPr marL="438150" indent="-319088">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l">
              <a:lnSpc>
                <a:spcPct val="90000"/>
              </a:lnSpc>
              <a:spcBef>
                <a:spcPts val="0"/>
              </a:spcBef>
              <a:buClr>
                <a:schemeClr val="accent1"/>
              </a:buClr>
              <a:buSzPct val="80000"/>
              <a:buFont typeface="Wingdings 2" panose="05020102010507070707" pitchFamily="18" charset="2"/>
              <a:buNone/>
            </a:pPr>
            <a:r>
              <a:rPr lang="en-US" altLang="en-US" sz="2400" i="0" u="sng" dirty="0">
                <a:solidFill>
                  <a:srgbClr val="000000"/>
                </a:solidFill>
                <a:latin typeface="Calibri" panose="020F0502020204030204" pitchFamily="34" charset="0"/>
              </a:rPr>
              <a:t>Cognitive development</a:t>
            </a:r>
          </a:p>
          <a:p>
            <a:pPr algn="l">
              <a:lnSpc>
                <a:spcPct val="90000"/>
              </a:lnSpc>
              <a:spcBef>
                <a:spcPts val="0"/>
              </a:spcBef>
              <a:buClr>
                <a:schemeClr val="accent1"/>
              </a:buClr>
              <a:buSzPct val="80000"/>
              <a:buFont typeface="Wingdings 2" panose="05020102010507070707" pitchFamily="18" charset="2"/>
              <a:buNone/>
            </a:pPr>
            <a:r>
              <a:rPr lang="en-US" altLang="en-US" sz="2400" i="0" dirty="0">
                <a:solidFill>
                  <a:srgbClr val="000000"/>
                </a:solidFill>
                <a:latin typeface="Calibri" panose="020F0502020204030204" pitchFamily="34" charset="0"/>
              </a:rPr>
              <a:t>	</a:t>
            </a:r>
            <a:r>
              <a:rPr lang="en-US" altLang="en-US" sz="2000" i="0" dirty="0">
                <a:solidFill>
                  <a:srgbClr val="000000"/>
                </a:solidFill>
                <a:latin typeface="Calibri" panose="020F0502020204030204" pitchFamily="34" charset="0"/>
              </a:rPr>
              <a:t>Higher IQs</a:t>
            </a:r>
          </a:p>
          <a:p>
            <a:pPr algn="l">
              <a:lnSpc>
                <a:spcPct val="90000"/>
              </a:lnSpc>
              <a:spcBef>
                <a:spcPts val="0"/>
              </a:spcBef>
              <a:buClr>
                <a:schemeClr val="accent1"/>
              </a:buClr>
              <a:buSzPct val="80000"/>
              <a:buFont typeface="Wingdings 2" panose="05020102010507070707" pitchFamily="18" charset="2"/>
              <a:buNone/>
            </a:pPr>
            <a:r>
              <a:rPr lang="en-US" altLang="en-US" sz="2000" i="0" dirty="0">
                <a:solidFill>
                  <a:srgbClr val="000000"/>
                </a:solidFill>
                <a:latin typeface="Calibri" panose="020F0502020204030204" pitchFamily="34" charset="0"/>
              </a:rPr>
              <a:t>	Enhanced expressive and receptive language</a:t>
            </a:r>
          </a:p>
          <a:p>
            <a:pPr algn="l">
              <a:lnSpc>
                <a:spcPct val="90000"/>
              </a:lnSpc>
              <a:spcBef>
                <a:spcPts val="0"/>
              </a:spcBef>
              <a:buClr>
                <a:schemeClr val="accent1"/>
              </a:buClr>
              <a:buSzPct val="80000"/>
              <a:buFont typeface="Wingdings 2" panose="05020102010507070707" pitchFamily="18" charset="2"/>
              <a:buNone/>
            </a:pPr>
            <a:r>
              <a:rPr lang="en-US" altLang="en-US" sz="2400" i="0" u="sng" dirty="0">
                <a:solidFill>
                  <a:srgbClr val="000000"/>
                </a:solidFill>
                <a:latin typeface="Calibri" panose="020F0502020204030204" pitchFamily="34" charset="0"/>
              </a:rPr>
              <a:t>Physical development</a:t>
            </a:r>
          </a:p>
          <a:p>
            <a:pPr algn="l">
              <a:lnSpc>
                <a:spcPct val="90000"/>
              </a:lnSpc>
              <a:spcBef>
                <a:spcPts val="0"/>
              </a:spcBef>
              <a:buClr>
                <a:schemeClr val="accent1"/>
              </a:buClr>
              <a:buSzPct val="80000"/>
              <a:buFont typeface="Wingdings 2" panose="05020102010507070707" pitchFamily="18" charset="2"/>
              <a:buNone/>
            </a:pPr>
            <a:r>
              <a:rPr lang="en-US" altLang="en-US" sz="2400" i="0" dirty="0">
                <a:solidFill>
                  <a:srgbClr val="000000"/>
                </a:solidFill>
                <a:latin typeface="Calibri" panose="020F0502020204030204" pitchFamily="34" charset="0"/>
              </a:rPr>
              <a:t>	</a:t>
            </a:r>
            <a:r>
              <a:rPr lang="en-US" altLang="en-US" sz="2000" i="0" dirty="0">
                <a:solidFill>
                  <a:srgbClr val="000000"/>
                </a:solidFill>
                <a:latin typeface="Calibri" panose="020F0502020204030204" pitchFamily="34" charset="0"/>
              </a:rPr>
              <a:t>Greater height and weight</a:t>
            </a:r>
          </a:p>
          <a:p>
            <a:pPr algn="l">
              <a:lnSpc>
                <a:spcPct val="90000"/>
              </a:lnSpc>
              <a:spcBef>
                <a:spcPts val="0"/>
              </a:spcBef>
              <a:buClr>
                <a:schemeClr val="accent1"/>
              </a:buClr>
              <a:buSzPct val="80000"/>
              <a:buFont typeface="Wingdings 2" panose="05020102010507070707" pitchFamily="18" charset="2"/>
              <a:buNone/>
            </a:pPr>
            <a:r>
              <a:rPr lang="en-US" altLang="en-US" sz="2000" i="0" dirty="0">
                <a:solidFill>
                  <a:srgbClr val="000000"/>
                </a:solidFill>
                <a:latin typeface="Calibri" panose="020F0502020204030204" pitchFamily="34" charset="0"/>
              </a:rPr>
              <a:t>	Fewer stereotypies</a:t>
            </a:r>
          </a:p>
          <a:p>
            <a:pPr algn="l">
              <a:lnSpc>
                <a:spcPct val="90000"/>
              </a:lnSpc>
              <a:spcBef>
                <a:spcPts val="0"/>
              </a:spcBef>
              <a:buClr>
                <a:schemeClr val="accent1"/>
              </a:buClr>
              <a:buSzPct val="80000"/>
              <a:buFont typeface="Wingdings 2" panose="05020102010507070707" pitchFamily="18" charset="2"/>
              <a:buNone/>
            </a:pPr>
            <a:r>
              <a:rPr lang="en-US" altLang="en-US" sz="2400" i="0" u="sng" dirty="0">
                <a:solidFill>
                  <a:srgbClr val="000000"/>
                </a:solidFill>
                <a:latin typeface="Calibri" panose="020F0502020204030204" pitchFamily="34" charset="0"/>
              </a:rPr>
              <a:t>Emotional development</a:t>
            </a:r>
          </a:p>
          <a:p>
            <a:pPr algn="l">
              <a:lnSpc>
                <a:spcPct val="90000"/>
              </a:lnSpc>
              <a:spcBef>
                <a:spcPts val="0"/>
              </a:spcBef>
              <a:buClr>
                <a:schemeClr val="accent1"/>
              </a:buClr>
              <a:buSzPct val="80000"/>
              <a:buFont typeface="Wingdings 2" panose="05020102010507070707" pitchFamily="18" charset="2"/>
              <a:buNone/>
            </a:pPr>
            <a:r>
              <a:rPr lang="en-US" altLang="en-US" sz="2400" i="0" dirty="0">
                <a:solidFill>
                  <a:srgbClr val="000000"/>
                </a:solidFill>
                <a:latin typeface="Calibri" panose="020F0502020204030204" pitchFamily="34" charset="0"/>
              </a:rPr>
              <a:t>	</a:t>
            </a:r>
            <a:r>
              <a:rPr lang="en-US" altLang="en-US" sz="2000" i="0" dirty="0">
                <a:solidFill>
                  <a:srgbClr val="000000"/>
                </a:solidFill>
                <a:latin typeface="Calibri" panose="020F0502020204030204" pitchFamily="34" charset="0"/>
              </a:rPr>
              <a:t>More positive emotion expressed</a:t>
            </a:r>
          </a:p>
          <a:p>
            <a:pPr algn="l">
              <a:lnSpc>
                <a:spcPct val="90000"/>
              </a:lnSpc>
              <a:spcBef>
                <a:spcPts val="0"/>
              </a:spcBef>
              <a:buClr>
                <a:schemeClr val="accent1"/>
              </a:buClr>
              <a:buSzPct val="80000"/>
            </a:pPr>
            <a:r>
              <a:rPr lang="en-US" altLang="en-US" sz="2000" i="0" dirty="0">
                <a:solidFill>
                  <a:srgbClr val="000000"/>
                </a:solidFill>
                <a:latin typeface="Calibri" panose="020F0502020204030204" pitchFamily="34" charset="0"/>
              </a:rPr>
              <a:t>	Less anxiety and depression</a:t>
            </a:r>
          </a:p>
          <a:p>
            <a:pPr algn="l">
              <a:lnSpc>
                <a:spcPct val="90000"/>
              </a:lnSpc>
              <a:spcBef>
                <a:spcPts val="0"/>
              </a:spcBef>
              <a:buClr>
                <a:schemeClr val="accent1"/>
              </a:buClr>
              <a:buSzPct val="80000"/>
              <a:buFont typeface="Wingdings 2" panose="05020102010507070707" pitchFamily="18" charset="2"/>
              <a:buNone/>
            </a:pPr>
            <a:r>
              <a:rPr lang="en-US" altLang="en-US" sz="2400" i="0" u="sng" dirty="0">
                <a:solidFill>
                  <a:srgbClr val="000000"/>
                </a:solidFill>
                <a:latin typeface="Calibri" panose="020F0502020204030204" pitchFamily="34" charset="0"/>
              </a:rPr>
              <a:t>Social development</a:t>
            </a:r>
          </a:p>
          <a:p>
            <a:pPr algn="l">
              <a:lnSpc>
                <a:spcPct val="90000"/>
              </a:lnSpc>
              <a:spcBef>
                <a:spcPts val="0"/>
              </a:spcBef>
              <a:buClr>
                <a:schemeClr val="accent1"/>
              </a:buClr>
              <a:buSzPct val="80000"/>
              <a:buFont typeface="Wingdings 2" panose="05020102010507070707" pitchFamily="18" charset="2"/>
              <a:buNone/>
            </a:pPr>
            <a:r>
              <a:rPr lang="en-US" altLang="en-US" sz="2400" i="0" dirty="0">
                <a:solidFill>
                  <a:srgbClr val="000000"/>
                </a:solidFill>
                <a:latin typeface="Calibri" panose="020F0502020204030204" pitchFamily="34" charset="0"/>
              </a:rPr>
              <a:t>	</a:t>
            </a:r>
            <a:r>
              <a:rPr lang="en-US" altLang="en-US" sz="2000" i="0" dirty="0">
                <a:solidFill>
                  <a:srgbClr val="000000"/>
                </a:solidFill>
                <a:latin typeface="Calibri" panose="020F0502020204030204" pitchFamily="34" charset="0"/>
              </a:rPr>
              <a:t>Enhanced competence</a:t>
            </a:r>
          </a:p>
          <a:p>
            <a:pPr algn="l">
              <a:lnSpc>
                <a:spcPct val="90000"/>
              </a:lnSpc>
              <a:spcBef>
                <a:spcPts val="0"/>
              </a:spcBef>
              <a:buClr>
                <a:schemeClr val="accent1"/>
              </a:buClr>
              <a:buSzPct val="80000"/>
              <a:buFont typeface="Wingdings 2" panose="05020102010507070707" pitchFamily="18" charset="2"/>
              <a:buNone/>
            </a:pPr>
            <a:r>
              <a:rPr lang="en-US" altLang="en-US" sz="2000" i="0" dirty="0">
                <a:solidFill>
                  <a:srgbClr val="000000"/>
                </a:solidFill>
                <a:latin typeface="Calibri" panose="020F0502020204030204" pitchFamily="34" charset="0"/>
              </a:rPr>
              <a:t>	More secure and organized attachments</a:t>
            </a:r>
          </a:p>
          <a:p>
            <a:pPr algn="l">
              <a:lnSpc>
                <a:spcPct val="90000"/>
              </a:lnSpc>
              <a:spcBef>
                <a:spcPts val="0"/>
              </a:spcBef>
              <a:buClr>
                <a:schemeClr val="accent1"/>
              </a:buClr>
              <a:buSzPct val="80000"/>
              <a:buFont typeface="Wingdings 2" panose="05020102010507070707" pitchFamily="18" charset="2"/>
              <a:buNone/>
            </a:pPr>
            <a:r>
              <a:rPr lang="en-US" altLang="en-US" sz="2000" i="0" dirty="0">
                <a:solidFill>
                  <a:srgbClr val="000000"/>
                </a:solidFill>
                <a:latin typeface="Calibri" panose="020F0502020204030204" pitchFamily="34" charset="0"/>
              </a:rPr>
              <a:t>	Fewer attachment disorders</a:t>
            </a:r>
          </a:p>
          <a:p>
            <a:pPr algn="l">
              <a:lnSpc>
                <a:spcPct val="90000"/>
              </a:lnSpc>
              <a:spcBef>
                <a:spcPts val="0"/>
              </a:spcBef>
              <a:buClr>
                <a:schemeClr val="accent1"/>
              </a:buClr>
              <a:buSzPct val="80000"/>
              <a:buFont typeface="Wingdings 2" panose="05020102010507070707" pitchFamily="18" charset="2"/>
              <a:buNone/>
            </a:pPr>
            <a:r>
              <a:rPr lang="en-US" altLang="en-US" sz="2400" i="0" u="sng" dirty="0">
                <a:solidFill>
                  <a:srgbClr val="000000"/>
                </a:solidFill>
                <a:latin typeface="Calibri" panose="020F0502020204030204" pitchFamily="34" charset="0"/>
              </a:rPr>
              <a:t>Psychopathology</a:t>
            </a:r>
          </a:p>
          <a:p>
            <a:pPr algn="l">
              <a:lnSpc>
                <a:spcPct val="90000"/>
              </a:lnSpc>
              <a:spcBef>
                <a:spcPts val="0"/>
              </a:spcBef>
              <a:buClr>
                <a:schemeClr val="accent1"/>
              </a:buClr>
              <a:buSzPct val="80000"/>
              <a:buFont typeface="Wingdings 2" panose="05020102010507070707" pitchFamily="18" charset="2"/>
              <a:buNone/>
            </a:pPr>
            <a:r>
              <a:rPr lang="en-US" altLang="en-US" sz="2000" i="0" dirty="0">
                <a:solidFill>
                  <a:srgbClr val="000000"/>
                </a:solidFill>
                <a:latin typeface="Calibri" panose="020F0502020204030204" pitchFamily="34" charset="0"/>
              </a:rPr>
              <a:t>	Fewer psychiatric symptoms, disorders and less impairment</a:t>
            </a:r>
          </a:p>
          <a:p>
            <a:pPr>
              <a:lnSpc>
                <a:spcPct val="90000"/>
              </a:lnSpc>
              <a:spcBef>
                <a:spcPts val="0"/>
              </a:spcBef>
              <a:buClr>
                <a:schemeClr val="accent1"/>
              </a:buClr>
              <a:buSzPct val="80000"/>
              <a:buFont typeface="Wingdings 2" panose="05020102010507070707" pitchFamily="18" charset="2"/>
              <a:buNone/>
            </a:pPr>
            <a:endParaRPr lang="en-US" altLang="en-US" sz="2400" dirty="0">
              <a:solidFill>
                <a:srgbClr val="000000"/>
              </a:solidFill>
              <a:latin typeface="Calibri" panose="020F0502020204030204" pitchFamily="34" charset="0"/>
            </a:endParaRPr>
          </a:p>
        </p:txBody>
      </p:sp>
      <p:pic>
        <p:nvPicPr>
          <p:cNvPr id="35844" name="Picture 5" descr="Image-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104" y="950682"/>
            <a:ext cx="4405313" cy="295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5" name="Picture 1" descr="IMG_9972_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104" y="3733800"/>
            <a:ext cx="4405313" cy="293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6" name="TextBox 5"/>
          <p:cNvSpPr txBox="1">
            <a:spLocks noChangeArrowheads="1"/>
          </p:cNvSpPr>
          <p:nvPr/>
        </p:nvSpPr>
        <p:spPr bwMode="auto">
          <a:xfrm>
            <a:off x="427499" y="6397823"/>
            <a:ext cx="848790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1400" dirty="0" smtClean="0"/>
              <a:t>Humphrey et al. (October, 2015). Presentation at Wicked Problems of Child Welfare Institute. Chicago, IL</a:t>
            </a:r>
            <a:endParaRPr lang="en-US" altLang="en-US" sz="1400" i="1" dirty="0"/>
          </a:p>
        </p:txBody>
      </p:sp>
      <p:sp>
        <p:nvSpPr>
          <p:cNvPr id="7" name="Rectangle 6"/>
          <p:cNvSpPr/>
          <p:nvPr/>
        </p:nvSpPr>
        <p:spPr>
          <a:xfrm>
            <a:off x="76200" y="76200"/>
            <a:ext cx="8991599" cy="584775"/>
          </a:xfrm>
          <a:prstGeom prst="rect">
            <a:avLst/>
          </a:prstGeom>
        </p:spPr>
        <p:txBody>
          <a:bodyPr wrap="square">
            <a:spAutoFit/>
          </a:bodyPr>
          <a:lstStyle/>
          <a:p>
            <a:r>
              <a:rPr lang="en-US" altLang="en-US" sz="3200" b="1" dirty="0" smtClean="0">
                <a:solidFill>
                  <a:srgbClr val="000066"/>
                </a:solidFill>
                <a:latin typeface="Garamond" pitchFamily="18" charset="0"/>
                <a:ea typeface="Calibri" pitchFamily="34" charset="0"/>
                <a:cs typeface="Calibri" pitchFamily="34" charset="0"/>
              </a:rPr>
              <a:t>Effects of Bucharest Early Intervention Program</a:t>
            </a:r>
            <a:endParaRPr lang="en-US" sz="3200" dirty="0"/>
          </a:p>
        </p:txBody>
      </p:sp>
      <p:sp>
        <p:nvSpPr>
          <p:cNvPr id="8" name="Line 3"/>
          <p:cNvSpPr>
            <a:spLocks noChangeShapeType="1"/>
          </p:cNvSpPr>
          <p:nvPr/>
        </p:nvSpPr>
        <p:spPr bwMode="auto">
          <a:xfrm>
            <a:off x="762000" y="838200"/>
            <a:ext cx="7848600" cy="0"/>
          </a:xfrm>
          <a:prstGeom prst="line">
            <a:avLst/>
          </a:prstGeom>
          <a:noFill/>
          <a:ln w="9525">
            <a:solidFill>
              <a:srgbClr val="6699CC"/>
            </a:solidFill>
            <a:round/>
            <a:headEnd/>
            <a:tailEnd/>
          </a:ln>
        </p:spPr>
        <p:txBody>
          <a:bodyPr wrap="none" anchor="ctr"/>
          <a:lstStyle/>
          <a:p>
            <a:endParaRPr lang="en-US"/>
          </a:p>
        </p:txBody>
      </p:sp>
    </p:spTree>
    <p:extLst>
      <p:ext uri="{BB962C8B-B14F-4D97-AF65-F5344CB8AC3E}">
        <p14:creationId xmlns:p14="http://schemas.microsoft.com/office/powerpoint/2010/main" val="1850348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295400"/>
          </a:xfrm>
        </p:spPr>
        <p:txBody>
          <a:bodyPr>
            <a:noAutofit/>
          </a:bodyPr>
          <a:lstStyle/>
          <a:p>
            <a:pPr algn="ctr"/>
            <a:r>
              <a:rPr lang="en-US" b="1" i="1" dirty="0" smtClean="0">
                <a:latin typeface="Garamond" panose="02020404030301010803" pitchFamily="18" charset="0"/>
              </a:rPr>
              <a:t>What’s More Permanent?                              </a:t>
            </a:r>
            <a:r>
              <a:rPr lang="en-US" sz="3600" b="1" i="1" dirty="0" smtClean="0">
                <a:latin typeface="Garamond" panose="02020404030301010803" pitchFamily="18" charset="0"/>
              </a:rPr>
              <a:t>TPR or Kinship Guardianship</a:t>
            </a:r>
            <a:endParaRPr lang="en-US" sz="3600" b="1" i="1" dirty="0">
              <a:latin typeface="Garamond" panose="02020404030301010803" pitchFamily="18" charset="0"/>
            </a:endParaRPr>
          </a:p>
        </p:txBody>
      </p:sp>
      <p:sp>
        <p:nvSpPr>
          <p:cNvPr id="4" name="Slide Number Placeholder 3"/>
          <p:cNvSpPr>
            <a:spLocks noGrp="1"/>
          </p:cNvSpPr>
          <p:nvPr>
            <p:ph type="sldNum" sz="quarter" idx="12"/>
          </p:nvPr>
        </p:nvSpPr>
        <p:spPr/>
        <p:txBody>
          <a:bodyPr/>
          <a:lstStyle/>
          <a:p>
            <a:pPr>
              <a:defRPr/>
            </a:pPr>
            <a:fld id="{96408AF0-C702-4BF1-A618-E94A6977EE5A}" type="slidenum">
              <a:rPr lang="en-US" altLang="en-US" smtClean="0"/>
              <a:pPr>
                <a:defRPr/>
              </a:pPr>
              <a:t>28</a:t>
            </a:fld>
            <a:endParaRPr lang="en-US" altLang="en-US" dirty="0"/>
          </a:p>
        </p:txBody>
      </p:sp>
      <p:graphicFrame>
        <p:nvGraphicFramePr>
          <p:cNvPr id="13" name="Object 13"/>
          <p:cNvGraphicFramePr>
            <a:graphicFrameLocks noChangeAspect="1"/>
          </p:cNvGraphicFramePr>
          <p:nvPr>
            <p:extLst/>
          </p:nvPr>
        </p:nvGraphicFramePr>
        <p:xfrm>
          <a:off x="506413" y="2378544"/>
          <a:ext cx="2903474" cy="4136136"/>
        </p:xfrm>
        <a:graphic>
          <a:graphicData uri="http://schemas.openxmlformats.org/presentationml/2006/ole">
            <mc:AlternateContent xmlns:mc="http://schemas.openxmlformats.org/markup-compatibility/2006">
              <mc:Choice xmlns:v="urn:schemas-microsoft-com:vml" Requires="v">
                <p:oleObj spid="_x0000_s219361" name="Drawing" r:id="rId4" imgW="1076400" imgH="1540800" progId="FLW3Drawing">
                  <p:embed/>
                </p:oleObj>
              </mc:Choice>
              <mc:Fallback>
                <p:oleObj name="Drawing" r:id="rId4" imgW="1076400" imgH="1540800" progId="FLW3Drawing">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413" y="2378544"/>
                        <a:ext cx="2903474" cy="4136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6" name="Text Box 4"/>
          <p:cNvSpPr txBox="1">
            <a:spLocks noChangeArrowheads="1"/>
          </p:cNvSpPr>
          <p:nvPr/>
        </p:nvSpPr>
        <p:spPr bwMode="auto">
          <a:xfrm>
            <a:off x="1842770" y="2790952"/>
            <a:ext cx="985838" cy="481965"/>
          </a:xfrm>
          <a:prstGeom prst="rect">
            <a:avLst/>
          </a:prstGeom>
          <a:noFill/>
          <a:ln w="9525">
            <a:noFill/>
            <a:miter lim="800000"/>
            <a:headEnd/>
            <a:tailEnd/>
          </a:ln>
        </p:spPr>
        <p:txBody>
          <a:bodyPr wrap="none">
            <a:spAutoFit/>
          </a:bodyPr>
          <a:lstStyle/>
          <a:p>
            <a:r>
              <a:rPr lang="en-US" sz="2800" dirty="0">
                <a:latin typeface="Garamond" pitchFamily="18" charset="0"/>
                <a:cs typeface="Times New Roman" pitchFamily="-128" charset="0"/>
              </a:rPr>
              <a:t>} </a:t>
            </a:r>
            <a:r>
              <a:rPr lang="en-US" sz="2400" b="1" dirty="0">
                <a:latin typeface="Garamond" pitchFamily="18" charset="0"/>
                <a:cs typeface="Times New Roman" pitchFamily="-128" charset="0"/>
              </a:rPr>
              <a:t>6.6%</a:t>
            </a:r>
          </a:p>
        </p:txBody>
      </p:sp>
      <p:sp>
        <p:nvSpPr>
          <p:cNvPr id="19" name="Text Box 5"/>
          <p:cNvSpPr txBox="1">
            <a:spLocks noChangeArrowheads="1"/>
          </p:cNvSpPr>
          <p:nvPr/>
        </p:nvSpPr>
        <p:spPr bwMode="auto">
          <a:xfrm>
            <a:off x="1329874" y="1809496"/>
            <a:ext cx="1353478" cy="764517"/>
          </a:xfrm>
          <a:prstGeom prst="rect">
            <a:avLst/>
          </a:prstGeom>
          <a:solidFill>
            <a:srgbClr val="FFFFFF"/>
          </a:solidFill>
          <a:ln w="9525">
            <a:noFill/>
            <a:miter lim="800000"/>
            <a:headEnd/>
            <a:tailEnd/>
          </a:ln>
        </p:spPr>
        <p:txBody>
          <a:bodyPr wrap="none">
            <a:spAutoFit/>
          </a:bodyPr>
          <a:lstStyle/>
          <a:p>
            <a:pPr algn="ctr" eaLnBrk="0" hangingPunct="0">
              <a:spcBef>
                <a:spcPts val="0"/>
              </a:spcBef>
            </a:pPr>
            <a:r>
              <a:rPr lang="en-US" sz="2800" b="1" dirty="0">
                <a:latin typeface="Garamond" pitchFamily="18" charset="0"/>
                <a:cs typeface="Times New Roman" pitchFamily="-128" charset="0"/>
              </a:rPr>
              <a:t>Illinois</a:t>
            </a:r>
          </a:p>
          <a:p>
            <a:pPr algn="ctr" eaLnBrk="0" hangingPunct="0">
              <a:spcBef>
                <a:spcPts val="0"/>
              </a:spcBef>
            </a:pPr>
            <a:r>
              <a:rPr lang="en-US" sz="2000" b="1" dirty="0">
                <a:latin typeface="Garamond" pitchFamily="18" charset="0"/>
                <a:cs typeface="Times New Roman" pitchFamily="-128" charset="0"/>
              </a:rPr>
              <a:t>(June, 2007)</a:t>
            </a:r>
          </a:p>
        </p:txBody>
      </p:sp>
      <p:grpSp>
        <p:nvGrpSpPr>
          <p:cNvPr id="22" name="Group 21"/>
          <p:cNvGrpSpPr/>
          <p:nvPr/>
        </p:nvGrpSpPr>
        <p:grpSpPr>
          <a:xfrm>
            <a:off x="3084195" y="1809496"/>
            <a:ext cx="2894711" cy="4705184"/>
            <a:chOff x="3084195" y="1809496"/>
            <a:chExt cx="2894711" cy="4705184"/>
          </a:xfrm>
        </p:grpSpPr>
        <p:graphicFrame>
          <p:nvGraphicFramePr>
            <p:cNvPr id="14" name="Object 13"/>
            <p:cNvGraphicFramePr>
              <a:graphicFrameLocks noChangeAspect="1"/>
            </p:cNvGraphicFramePr>
            <p:nvPr>
              <p:extLst/>
            </p:nvPr>
          </p:nvGraphicFramePr>
          <p:xfrm>
            <a:off x="3084195" y="2378544"/>
            <a:ext cx="2894711" cy="4136136"/>
          </p:xfrm>
          <a:graphic>
            <a:graphicData uri="http://schemas.openxmlformats.org/presentationml/2006/ole">
              <mc:AlternateContent xmlns:mc="http://schemas.openxmlformats.org/markup-compatibility/2006">
                <mc:Choice xmlns:v="urn:schemas-microsoft-com:vml" Requires="v">
                  <p:oleObj spid="_x0000_s219362" name="Drawing" r:id="rId6" imgW="1072800" imgH="1540800" progId="FLW3Drawing">
                    <p:embed/>
                  </p:oleObj>
                </mc:Choice>
                <mc:Fallback>
                  <p:oleObj name="Drawing" r:id="rId6" imgW="1072800" imgH="1540800" progId="FLW3Drawing">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4195" y="2378544"/>
                          <a:ext cx="2894711" cy="4136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7" name="Text Box 4"/>
            <p:cNvSpPr txBox="1">
              <a:spLocks noChangeArrowheads="1"/>
            </p:cNvSpPr>
            <p:nvPr/>
          </p:nvSpPr>
          <p:spPr bwMode="auto">
            <a:xfrm>
              <a:off x="4366514" y="3351784"/>
              <a:ext cx="1162408" cy="849464"/>
            </a:xfrm>
            <a:prstGeom prst="rect">
              <a:avLst/>
            </a:prstGeom>
            <a:noFill/>
            <a:ln w="9525">
              <a:noFill/>
              <a:miter lim="800000"/>
              <a:headEnd/>
              <a:tailEnd/>
            </a:ln>
          </p:spPr>
          <p:txBody>
            <a:bodyPr wrap="none">
              <a:spAutoFit/>
            </a:bodyPr>
            <a:lstStyle/>
            <a:p>
              <a:r>
                <a:rPr lang="en-US" sz="5400" dirty="0" smtClean="0">
                  <a:latin typeface="Garamond" pitchFamily="18" charset="0"/>
                  <a:cs typeface="Times New Roman" pitchFamily="-128" charset="0"/>
                </a:rPr>
                <a:t>}</a:t>
              </a:r>
              <a:r>
                <a:rPr lang="en-US" sz="2400" b="1" dirty="0" smtClean="0">
                  <a:latin typeface="Garamond" pitchFamily="18" charset="0"/>
                  <a:cs typeface="Times New Roman" pitchFamily="-128" charset="0"/>
                </a:rPr>
                <a:t>18.8%</a:t>
              </a:r>
              <a:endParaRPr lang="en-US" sz="2400" b="1" dirty="0">
                <a:latin typeface="Garamond" pitchFamily="18" charset="0"/>
                <a:cs typeface="Times New Roman" pitchFamily="-128" charset="0"/>
              </a:endParaRPr>
            </a:p>
          </p:txBody>
        </p:sp>
        <p:sp>
          <p:nvSpPr>
            <p:cNvPr id="20" name="Text Box 5"/>
            <p:cNvSpPr txBox="1">
              <a:spLocks noChangeArrowheads="1"/>
            </p:cNvSpPr>
            <p:nvPr/>
          </p:nvSpPr>
          <p:spPr bwMode="auto">
            <a:xfrm>
              <a:off x="3555333" y="1809496"/>
              <a:ext cx="1975770" cy="821148"/>
            </a:xfrm>
            <a:prstGeom prst="rect">
              <a:avLst/>
            </a:prstGeom>
            <a:solidFill>
              <a:srgbClr val="FFFFFF"/>
            </a:solidFill>
            <a:ln w="9525">
              <a:noFill/>
              <a:miter lim="800000"/>
              <a:headEnd/>
              <a:tailEnd/>
            </a:ln>
          </p:spPr>
          <p:txBody>
            <a:bodyPr wrap="none">
              <a:spAutoFit/>
            </a:bodyPr>
            <a:lstStyle/>
            <a:p>
              <a:pPr algn="ctr" eaLnBrk="0" hangingPunct="0">
                <a:spcBef>
                  <a:spcPts val="0"/>
                </a:spcBef>
              </a:pPr>
              <a:r>
                <a:rPr lang="en-US" sz="2800" b="1" dirty="0">
                  <a:latin typeface="Garamond" pitchFamily="18" charset="0"/>
                  <a:cs typeface="Times New Roman" pitchFamily="-128" charset="0"/>
                </a:rPr>
                <a:t>Wisconsin</a:t>
              </a:r>
            </a:p>
            <a:p>
              <a:pPr algn="ctr" eaLnBrk="0" hangingPunct="0">
                <a:spcBef>
                  <a:spcPts val="0"/>
                </a:spcBef>
              </a:pPr>
              <a:r>
                <a:rPr lang="en-US" sz="2400" b="1" dirty="0" smtClean="0">
                  <a:latin typeface="Garamond" pitchFamily="18" charset="0"/>
                  <a:cs typeface="Times New Roman" pitchFamily="-128" charset="0"/>
                </a:rPr>
                <a:t>(</a:t>
              </a:r>
              <a:r>
                <a:rPr lang="en-US" sz="2000" b="1" dirty="0" smtClean="0">
                  <a:latin typeface="Garamond" pitchFamily="18" charset="0"/>
                  <a:cs typeface="Times New Roman" pitchFamily="-128" charset="0"/>
                </a:rPr>
                <a:t>September</a:t>
              </a:r>
              <a:r>
                <a:rPr lang="en-US" sz="2000" b="1" dirty="0">
                  <a:latin typeface="Garamond" pitchFamily="18" charset="0"/>
                  <a:cs typeface="Times New Roman" pitchFamily="-128" charset="0"/>
                </a:rPr>
                <a:t>, </a:t>
              </a:r>
              <a:r>
                <a:rPr lang="en-US" sz="2000" b="1" dirty="0" smtClean="0">
                  <a:latin typeface="Garamond" pitchFamily="18" charset="0"/>
                  <a:cs typeface="Times New Roman" pitchFamily="-128" charset="0"/>
                </a:rPr>
                <a:t>2009)</a:t>
              </a:r>
              <a:endParaRPr lang="en-US" sz="2000" b="1" dirty="0">
                <a:latin typeface="Garamond" pitchFamily="18" charset="0"/>
                <a:cs typeface="Times New Roman" pitchFamily="-128" charset="0"/>
              </a:endParaRPr>
            </a:p>
          </p:txBody>
        </p:sp>
      </p:grpSp>
      <p:grpSp>
        <p:nvGrpSpPr>
          <p:cNvPr id="23" name="Group 22"/>
          <p:cNvGrpSpPr/>
          <p:nvPr/>
        </p:nvGrpSpPr>
        <p:grpSpPr>
          <a:xfrm>
            <a:off x="5558282" y="1826283"/>
            <a:ext cx="2894711" cy="4726917"/>
            <a:chOff x="5558282" y="1826283"/>
            <a:chExt cx="2894711" cy="4726917"/>
          </a:xfrm>
        </p:grpSpPr>
        <p:graphicFrame>
          <p:nvGraphicFramePr>
            <p:cNvPr id="15" name="Object 14"/>
            <p:cNvGraphicFramePr>
              <a:graphicFrameLocks noChangeAspect="1"/>
            </p:cNvGraphicFramePr>
            <p:nvPr>
              <p:extLst/>
            </p:nvPr>
          </p:nvGraphicFramePr>
          <p:xfrm>
            <a:off x="5558282" y="2417064"/>
            <a:ext cx="2894711" cy="4136136"/>
          </p:xfrm>
          <a:graphic>
            <a:graphicData uri="http://schemas.openxmlformats.org/presentationml/2006/ole">
              <mc:AlternateContent xmlns:mc="http://schemas.openxmlformats.org/markup-compatibility/2006">
                <mc:Choice xmlns:v="urn:schemas-microsoft-com:vml" Requires="v">
                  <p:oleObj spid="_x0000_s219363" name="Drawing" r:id="rId8" imgW="1072800" imgH="1540800" progId="FLW3Drawing">
                    <p:embed/>
                  </p:oleObj>
                </mc:Choice>
                <mc:Fallback>
                  <p:oleObj name="Drawing" r:id="rId8" imgW="1072800" imgH="1540800" progId="FLW3Drawing">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58282" y="2417064"/>
                          <a:ext cx="2894711" cy="4136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8" name="Text Box 4"/>
            <p:cNvSpPr txBox="1">
              <a:spLocks noChangeArrowheads="1"/>
            </p:cNvSpPr>
            <p:nvPr/>
          </p:nvSpPr>
          <p:spPr bwMode="auto">
            <a:xfrm>
              <a:off x="6960362" y="3071368"/>
              <a:ext cx="1146186" cy="594625"/>
            </a:xfrm>
            <a:prstGeom prst="rect">
              <a:avLst/>
            </a:prstGeom>
            <a:noFill/>
            <a:ln w="9525">
              <a:noFill/>
              <a:miter lim="800000"/>
              <a:headEnd/>
              <a:tailEnd/>
            </a:ln>
          </p:spPr>
          <p:txBody>
            <a:bodyPr wrap="none">
              <a:spAutoFit/>
            </a:bodyPr>
            <a:lstStyle/>
            <a:p>
              <a:r>
                <a:rPr lang="en-US" sz="3600" dirty="0">
                  <a:latin typeface="Garamond" pitchFamily="18" charset="0"/>
                  <a:cs typeface="Times New Roman" pitchFamily="-128" charset="0"/>
                </a:rPr>
                <a:t>} </a:t>
              </a:r>
              <a:r>
                <a:rPr lang="en-US" sz="2400" b="1" dirty="0" smtClean="0">
                  <a:latin typeface="Garamond" pitchFamily="18" charset="0"/>
                  <a:cs typeface="Times New Roman" pitchFamily="-128" charset="0"/>
                </a:rPr>
                <a:t>11.2%</a:t>
              </a:r>
              <a:endParaRPr lang="en-US" sz="2400" b="1" dirty="0">
                <a:latin typeface="Garamond" pitchFamily="18" charset="0"/>
                <a:cs typeface="Times New Roman" pitchFamily="-128" charset="0"/>
              </a:endParaRPr>
            </a:p>
          </p:txBody>
        </p:sp>
        <p:sp>
          <p:nvSpPr>
            <p:cNvPr id="21" name="Text Box 5"/>
            <p:cNvSpPr txBox="1">
              <a:spLocks noChangeArrowheads="1"/>
            </p:cNvSpPr>
            <p:nvPr/>
          </p:nvSpPr>
          <p:spPr bwMode="auto">
            <a:xfrm>
              <a:off x="6202326" y="1826283"/>
              <a:ext cx="1708837" cy="764517"/>
            </a:xfrm>
            <a:prstGeom prst="rect">
              <a:avLst/>
            </a:prstGeom>
            <a:solidFill>
              <a:srgbClr val="FFFFFF"/>
            </a:solidFill>
            <a:ln w="9525">
              <a:noFill/>
              <a:miter lim="800000"/>
              <a:headEnd/>
              <a:tailEnd/>
            </a:ln>
          </p:spPr>
          <p:txBody>
            <a:bodyPr wrap="none">
              <a:spAutoFit/>
            </a:bodyPr>
            <a:lstStyle/>
            <a:p>
              <a:pPr algn="ctr" eaLnBrk="0" hangingPunct="0">
                <a:spcBef>
                  <a:spcPts val="0"/>
                </a:spcBef>
              </a:pPr>
              <a:r>
                <a:rPr lang="en-US" sz="2800" b="1" dirty="0">
                  <a:latin typeface="Garamond" pitchFamily="18" charset="0"/>
                  <a:cs typeface="Times New Roman" pitchFamily="-128" charset="0"/>
                </a:rPr>
                <a:t>Tennessee</a:t>
              </a:r>
            </a:p>
            <a:p>
              <a:pPr algn="ctr" eaLnBrk="0" hangingPunct="0">
                <a:spcBef>
                  <a:spcPts val="0"/>
                </a:spcBef>
              </a:pPr>
              <a:r>
                <a:rPr lang="en-US" sz="2000" b="1" dirty="0" smtClean="0">
                  <a:latin typeface="Garamond" pitchFamily="18" charset="0"/>
                  <a:cs typeface="Times New Roman" pitchFamily="-128" charset="0"/>
                </a:rPr>
                <a:t>(October, 2009)</a:t>
              </a:r>
              <a:endParaRPr lang="en-US" sz="2000" b="1" dirty="0">
                <a:latin typeface="Garamond" pitchFamily="18" charset="0"/>
                <a:cs typeface="Times New Roman" pitchFamily="-128" charset="0"/>
              </a:endParaRPr>
            </a:p>
          </p:txBody>
        </p:sp>
      </p:grpSp>
      <p:sp>
        <p:nvSpPr>
          <p:cNvPr id="24" name="Line 3"/>
          <p:cNvSpPr>
            <a:spLocks noChangeShapeType="1"/>
          </p:cNvSpPr>
          <p:nvPr/>
        </p:nvSpPr>
        <p:spPr bwMode="auto">
          <a:xfrm>
            <a:off x="762000" y="15240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253029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38300"/>
            <a:ext cx="8753475" cy="4991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srcRect/>
          <a:stretch>
            <a:fillRect/>
          </a:stretch>
        </p:blipFill>
        <p:spPr bwMode="auto">
          <a:xfrm>
            <a:off x="304800" y="1676400"/>
            <a:ext cx="8458200" cy="5029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96408AF0-C702-4BF1-A618-E94A6977EE5A}" type="slidenum">
              <a:rPr lang="en-US" altLang="en-US" smtClean="0"/>
              <a:pPr>
                <a:defRPr/>
              </a:pPr>
              <a:t>29</a:t>
            </a:fld>
            <a:endParaRPr lang="en-US" altLang="en-US" dirty="0"/>
          </a:p>
        </p:txBody>
      </p:sp>
      <p:sp>
        <p:nvSpPr>
          <p:cNvPr id="10" name="Title 1"/>
          <p:cNvSpPr>
            <a:spLocks noGrp="1"/>
          </p:cNvSpPr>
          <p:nvPr>
            <p:ph type="title"/>
          </p:nvPr>
        </p:nvSpPr>
        <p:spPr>
          <a:xfrm>
            <a:off x="228600" y="122238"/>
            <a:ext cx="8763000" cy="1295400"/>
          </a:xfrm>
        </p:spPr>
        <p:txBody>
          <a:bodyPr>
            <a:noAutofit/>
          </a:bodyPr>
          <a:lstStyle/>
          <a:p>
            <a:pPr algn="ctr"/>
            <a:r>
              <a:rPr lang="en-US" b="1" i="1" dirty="0" smtClean="0">
                <a:latin typeface="Garamond" panose="02020404030301010803" pitchFamily="18" charset="0"/>
              </a:rPr>
              <a:t>Automated Alternation Routine:</a:t>
            </a:r>
            <a:r>
              <a:rPr lang="en-US" b="1" i="1" dirty="0">
                <a:latin typeface="Garamond" panose="02020404030301010803" pitchFamily="18" charset="0"/>
              </a:rPr>
              <a:t/>
            </a:r>
            <a:br>
              <a:rPr lang="en-US" b="1" i="1" dirty="0">
                <a:latin typeface="Garamond" panose="02020404030301010803" pitchFamily="18" charset="0"/>
              </a:rPr>
            </a:br>
            <a:r>
              <a:rPr lang="en-US" sz="3600" b="1" i="1" dirty="0">
                <a:latin typeface="Garamond" panose="02020404030301010803" pitchFamily="18" charset="0"/>
              </a:rPr>
              <a:t>Unbiased Assignment </a:t>
            </a:r>
            <a:r>
              <a:rPr lang="en-US" sz="3600" b="1" i="1" dirty="0" smtClean="0">
                <a:latin typeface="Garamond" panose="02020404030301010803" pitchFamily="18" charset="0"/>
              </a:rPr>
              <a:t>Mechanism</a:t>
            </a:r>
            <a:endParaRPr lang="en-US" sz="3600" b="1" i="1" dirty="0">
              <a:latin typeface="Garamond" panose="02020404030301010803" pitchFamily="18" charset="0"/>
            </a:endParaRPr>
          </a:p>
        </p:txBody>
      </p:sp>
      <p:sp>
        <p:nvSpPr>
          <p:cNvPr id="15" name="Title 1"/>
          <p:cNvSpPr txBox="1">
            <a:spLocks/>
          </p:cNvSpPr>
          <p:nvPr/>
        </p:nvSpPr>
        <p:spPr bwMode="auto">
          <a:xfrm>
            <a:off x="6019800" y="1676400"/>
            <a:ext cx="2828925"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US" sz="3200" kern="0" dirty="0" smtClean="0"/>
              <a:t>Intervention</a:t>
            </a:r>
            <a:endParaRPr lang="en-US" sz="3200" kern="0" dirty="0"/>
          </a:p>
        </p:txBody>
      </p:sp>
      <p:sp>
        <p:nvSpPr>
          <p:cNvPr id="8" name="Title 1"/>
          <p:cNvSpPr txBox="1">
            <a:spLocks/>
          </p:cNvSpPr>
          <p:nvPr/>
        </p:nvSpPr>
        <p:spPr bwMode="auto">
          <a:xfrm>
            <a:off x="5943600" y="1676400"/>
            <a:ext cx="3124200" cy="685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r>
              <a:rPr lang="en-US" sz="3200" kern="0" dirty="0" smtClean="0"/>
              <a:t>Comparison</a:t>
            </a:r>
            <a:endParaRPr lang="en-US" sz="3200" kern="0" dirty="0"/>
          </a:p>
        </p:txBody>
      </p:sp>
    </p:spTree>
    <p:extLst>
      <p:ext uri="{BB962C8B-B14F-4D97-AF65-F5344CB8AC3E}">
        <p14:creationId xmlns:p14="http://schemas.microsoft.com/office/powerpoint/2010/main" val="294102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
          <p:cNvGraphicFramePr>
            <a:graphicFrameLocks/>
          </p:cNvGraphicFramePr>
          <p:nvPr>
            <p:extLst/>
          </p:nvPr>
        </p:nvGraphicFramePr>
        <p:xfrm>
          <a:off x="2667000" y="1920081"/>
          <a:ext cx="3581400" cy="3803408"/>
        </p:xfrm>
        <a:graphic>
          <a:graphicData uri="http://schemas.openxmlformats.org/drawingml/2006/table">
            <a:tbl>
              <a:tblPr/>
              <a:tblGrid>
                <a:gridCol w="1790700"/>
                <a:gridCol w="1790700"/>
              </a:tblGrid>
              <a:tr h="153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70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475" name="Text Box 3"/>
          <p:cNvSpPr txBox="1">
            <a:spLocks noChangeArrowheads="1"/>
          </p:cNvSpPr>
          <p:nvPr/>
        </p:nvSpPr>
        <p:spPr bwMode="auto">
          <a:xfrm>
            <a:off x="0" y="282714"/>
            <a:ext cx="9144000" cy="707886"/>
          </a:xfrm>
          <a:prstGeom prst="rect">
            <a:avLst/>
          </a:prstGeom>
          <a:noFill/>
          <a:ln w="9525">
            <a:noFill/>
            <a:miter lim="800000"/>
            <a:headEnd/>
            <a:tailEnd/>
          </a:ln>
          <a:effectLst/>
        </p:spPr>
        <p:txBody>
          <a:bodyPr>
            <a:spAutoFit/>
          </a:bodyPr>
          <a:lstStyle/>
          <a:p>
            <a:r>
              <a:rPr lang="en-US" sz="4000" b="1" dirty="0" smtClean="0">
                <a:solidFill>
                  <a:schemeClr val="accent1"/>
                </a:solidFill>
                <a:latin typeface="Garamond" pitchFamily="18" charset="0"/>
                <a:cs typeface="Arial" charset="0"/>
              </a:rPr>
              <a:t>Question One</a:t>
            </a:r>
            <a:endParaRPr lang="en-US" sz="4000" b="1" dirty="0">
              <a:solidFill>
                <a:schemeClr val="accent1"/>
              </a:solidFill>
              <a:latin typeface="Garamond" pitchFamily="18" charset="0"/>
              <a:cs typeface="Arial" charset="0"/>
            </a:endParaRPr>
          </a:p>
        </p:txBody>
      </p:sp>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a:p>
        </p:txBody>
      </p:sp>
      <p:sp>
        <p:nvSpPr>
          <p:cNvPr id="12" name="Text Box 15"/>
          <p:cNvSpPr txBox="1">
            <a:spLocks noChangeArrowheads="1"/>
          </p:cNvSpPr>
          <p:nvPr/>
        </p:nvSpPr>
        <p:spPr bwMode="auto">
          <a:xfrm>
            <a:off x="2702814" y="1130953"/>
            <a:ext cx="3648208" cy="615553"/>
          </a:xfrm>
          <a:prstGeom prst="rect">
            <a:avLst/>
          </a:prstGeom>
          <a:noFill/>
          <a:ln w="9525">
            <a:noFill/>
            <a:miter lim="800000"/>
            <a:headEnd/>
            <a:tailEnd/>
          </a:ln>
        </p:spPr>
        <p:txBody>
          <a:bodyPr wrap="square">
            <a:spAutoFit/>
          </a:bodyPr>
          <a:lstStyle/>
          <a:p>
            <a:pPr algn="ctr">
              <a:spcBef>
                <a:spcPts val="0"/>
              </a:spcBef>
            </a:pPr>
            <a:r>
              <a:rPr lang="en-US" sz="2000" b="1" i="0" dirty="0" smtClean="0"/>
              <a:t>CONSTRAINED</a:t>
            </a:r>
          </a:p>
          <a:p>
            <a:pPr algn="ctr">
              <a:spcBef>
                <a:spcPts val="0"/>
              </a:spcBef>
            </a:pPr>
            <a:r>
              <a:rPr lang="en-US" sz="1400" i="0" dirty="0" smtClean="0"/>
              <a:t>(Narrow Scope of Public Interest)</a:t>
            </a:r>
            <a:endParaRPr lang="en-US" sz="1400" i="0" dirty="0"/>
          </a:p>
        </p:txBody>
      </p:sp>
      <p:sp>
        <p:nvSpPr>
          <p:cNvPr id="13" name="Text Box 16"/>
          <p:cNvSpPr txBox="1">
            <a:spLocks noChangeArrowheads="1"/>
          </p:cNvSpPr>
          <p:nvPr/>
        </p:nvSpPr>
        <p:spPr bwMode="auto">
          <a:xfrm>
            <a:off x="2576957" y="5867400"/>
            <a:ext cx="3991483" cy="615553"/>
          </a:xfrm>
          <a:prstGeom prst="rect">
            <a:avLst/>
          </a:prstGeom>
          <a:noFill/>
          <a:ln w="9525">
            <a:noFill/>
            <a:miter lim="800000"/>
            <a:headEnd/>
            <a:tailEnd/>
          </a:ln>
        </p:spPr>
        <p:txBody>
          <a:bodyPr wrap="square">
            <a:spAutoFit/>
          </a:bodyPr>
          <a:lstStyle/>
          <a:p>
            <a:pPr algn="ctr">
              <a:spcBef>
                <a:spcPts val="0"/>
              </a:spcBef>
            </a:pPr>
            <a:r>
              <a:rPr lang="en-US" sz="2000" b="1" i="0" dirty="0" smtClean="0"/>
              <a:t>UNCONSTRAINED</a:t>
            </a:r>
          </a:p>
          <a:p>
            <a:pPr algn="ctr">
              <a:spcBef>
                <a:spcPts val="0"/>
              </a:spcBef>
            </a:pPr>
            <a:r>
              <a:rPr lang="en-US" sz="1400" i="0" dirty="0" smtClean="0"/>
              <a:t>(Diffuse Scope of Public Interest)</a:t>
            </a:r>
            <a:endParaRPr lang="en-US" sz="1400" i="0" dirty="0"/>
          </a:p>
        </p:txBody>
      </p:sp>
      <p:sp>
        <p:nvSpPr>
          <p:cNvPr id="15" name="Text Box 29"/>
          <p:cNvSpPr txBox="1">
            <a:spLocks noChangeArrowheads="1"/>
          </p:cNvSpPr>
          <p:nvPr/>
        </p:nvSpPr>
        <p:spPr bwMode="auto">
          <a:xfrm>
            <a:off x="3821740" y="5494889"/>
            <a:ext cx="1359860" cy="4001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2000" b="1" i="1" dirty="0" smtClean="0">
                <a:latin typeface="Times New Roman" pitchFamily="18" charset="0"/>
              </a:rPr>
              <a:t>Well-Being</a:t>
            </a:r>
            <a:endParaRPr lang="en-US" altLang="en-US" sz="2000" b="1" i="1" dirty="0">
              <a:latin typeface="Times New Roman" pitchFamily="18" charset="0"/>
            </a:endParaRPr>
          </a:p>
        </p:txBody>
      </p:sp>
      <p:sp>
        <p:nvSpPr>
          <p:cNvPr id="16" name="Text Box 30"/>
          <p:cNvSpPr txBox="1">
            <a:spLocks noChangeArrowheads="1"/>
          </p:cNvSpPr>
          <p:nvPr/>
        </p:nvSpPr>
        <p:spPr bwMode="auto">
          <a:xfrm>
            <a:off x="4114309" y="1684889"/>
            <a:ext cx="838691" cy="4001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2000" b="1" i="1" dirty="0" smtClean="0">
                <a:latin typeface="Times New Roman" pitchFamily="18" charset="0"/>
              </a:rPr>
              <a:t>Safety</a:t>
            </a:r>
            <a:endParaRPr lang="en-US" altLang="en-US" sz="2000" b="1" i="1" dirty="0">
              <a:latin typeface="Times New Roman" pitchFamily="18" charset="0"/>
            </a:endParaRPr>
          </a:p>
        </p:txBody>
      </p:sp>
      <p:sp>
        <p:nvSpPr>
          <p:cNvPr id="2" name="TextBox 1"/>
          <p:cNvSpPr txBox="1"/>
          <p:nvPr/>
        </p:nvSpPr>
        <p:spPr>
          <a:xfrm>
            <a:off x="2819400" y="2193191"/>
            <a:ext cx="3312280" cy="3293209"/>
          </a:xfrm>
          <a:prstGeom prst="rect">
            <a:avLst/>
          </a:prstGeom>
          <a:noFill/>
        </p:spPr>
        <p:txBody>
          <a:bodyPr wrap="square" rtlCol="0">
            <a:spAutoFit/>
          </a:bodyPr>
          <a:lstStyle/>
          <a:p>
            <a:r>
              <a:rPr lang="en-US" sz="1600" i="0" dirty="0" smtClean="0"/>
              <a:t>Should </a:t>
            </a:r>
            <a:r>
              <a:rPr lang="en-US" sz="1600" i="0" dirty="0"/>
              <a:t>public child welfare be satisfied primarily with the safe reduction in the number of children entering foster care or should it set its sights on a diffuse </a:t>
            </a:r>
            <a:r>
              <a:rPr lang="en-US" sz="1600" i="0" dirty="0" smtClean="0"/>
              <a:t>array </a:t>
            </a:r>
            <a:r>
              <a:rPr lang="en-US" sz="1600" i="0" dirty="0"/>
              <a:t>of child well-being </a:t>
            </a:r>
            <a:r>
              <a:rPr lang="en-US" sz="1600" i="0" dirty="0" smtClean="0"/>
              <a:t>improvements, such as fostering </a:t>
            </a:r>
            <a:r>
              <a:rPr lang="en-US" sz="1600" i="0" dirty="0"/>
              <a:t>secure parent-child </a:t>
            </a:r>
            <a:r>
              <a:rPr lang="en-US" sz="1600" i="0" dirty="0" smtClean="0"/>
              <a:t>attachments, </a:t>
            </a:r>
            <a:r>
              <a:rPr lang="en-US" sz="1600" i="0" dirty="0"/>
              <a:t>intervening when child development lags behind normative milestones</a:t>
            </a:r>
            <a:r>
              <a:rPr lang="en-US" sz="1600" i="0" dirty="0" smtClean="0"/>
              <a:t>, and offering post-permanency support to families who adopt or assume legal guardianship of foster youth?</a:t>
            </a:r>
            <a:endParaRPr lang="en-US" sz="1600" i="0" dirty="0"/>
          </a:p>
        </p:txBody>
      </p:sp>
      <p:sp>
        <p:nvSpPr>
          <p:cNvPr id="3" name="Slide Number Placeholder 2"/>
          <p:cNvSpPr>
            <a:spLocks noGrp="1"/>
          </p:cNvSpPr>
          <p:nvPr>
            <p:ph type="sldNum" sz="quarter" idx="12"/>
          </p:nvPr>
        </p:nvSpPr>
        <p:spPr>
          <a:xfrm>
            <a:off x="8458200" y="6187533"/>
            <a:ext cx="457200" cy="457200"/>
          </a:xfrm>
        </p:spPr>
        <p:txBody>
          <a:bodyPr/>
          <a:lstStyle/>
          <a:p>
            <a:pPr>
              <a:defRPr/>
            </a:pPr>
            <a:fld id="{2E0195E1-D1C3-4DA5-B3B8-66D19BEB3420}" type="slidenum">
              <a:rPr lang="en-US" smtClean="0"/>
              <a:pPr>
                <a:defRPr/>
              </a:pPr>
              <a:t>3</a:t>
            </a:fld>
            <a:endParaRPr lang="en-US"/>
          </a:p>
        </p:txBody>
      </p:sp>
    </p:spTree>
    <p:extLst>
      <p:ext uri="{BB962C8B-B14F-4D97-AF65-F5344CB8AC3E}">
        <p14:creationId xmlns:p14="http://schemas.microsoft.com/office/powerpoint/2010/main" val="352061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Autofit/>
          </a:bodyPr>
          <a:lstStyle/>
          <a:p>
            <a:pPr algn="ctr"/>
            <a:r>
              <a:rPr lang="en-US" b="1" i="1" dirty="0" smtClean="0">
                <a:latin typeface="Garamond" panose="02020404030301010803" pitchFamily="18" charset="0"/>
              </a:rPr>
              <a:t>Challenges</a:t>
            </a:r>
            <a:endParaRPr lang="en-US" b="1" i="1" dirty="0">
              <a:latin typeface="Garamond" panose="02020404030301010803" pitchFamily="18" charset="0"/>
            </a:endParaRPr>
          </a:p>
        </p:txBody>
      </p:sp>
      <p:sp>
        <p:nvSpPr>
          <p:cNvPr id="3" name="Slide Number Placeholder 2"/>
          <p:cNvSpPr>
            <a:spLocks noGrp="1"/>
          </p:cNvSpPr>
          <p:nvPr>
            <p:ph type="sldNum" sz="quarter" idx="12"/>
          </p:nvPr>
        </p:nvSpPr>
        <p:spPr/>
        <p:txBody>
          <a:bodyPr/>
          <a:lstStyle/>
          <a:p>
            <a:pPr>
              <a:defRPr/>
            </a:pPr>
            <a:fld id="{2E0195E1-D1C3-4DA5-B3B8-66D19BEB3420}" type="slidenum">
              <a:rPr lang="en-US" smtClean="0"/>
              <a:pPr>
                <a:defRPr/>
              </a:pPr>
              <a:t>30</a:t>
            </a:fld>
            <a:endParaRPr lang="en-US" dirty="0"/>
          </a:p>
        </p:txBody>
      </p:sp>
      <p:sp>
        <p:nvSpPr>
          <p:cNvPr id="4" name="Content Placeholder 3"/>
          <p:cNvSpPr>
            <a:spLocks noGrp="1"/>
          </p:cNvSpPr>
          <p:nvPr>
            <p:ph sz="quarter" idx="1"/>
          </p:nvPr>
        </p:nvSpPr>
        <p:spPr>
          <a:xfrm>
            <a:off x="914400" y="1752600"/>
            <a:ext cx="7772400" cy="4572000"/>
          </a:xfrm>
        </p:spPr>
        <p:txBody>
          <a:bodyPr>
            <a:normAutofit/>
          </a:bodyPr>
          <a:lstStyle/>
          <a:p>
            <a:r>
              <a:rPr lang="en-US" sz="4000" dirty="0" smtClean="0">
                <a:latin typeface="Garamond" panose="02020404030301010803" pitchFamily="18" charset="0"/>
              </a:rPr>
              <a:t>Rossi’s Iron Law of Evaluation</a:t>
            </a:r>
          </a:p>
          <a:p>
            <a:r>
              <a:rPr lang="en-US" sz="4000" dirty="0" smtClean="0">
                <a:latin typeface="Garamond" panose="02020404030301010803" pitchFamily="18" charset="0"/>
              </a:rPr>
              <a:t>Motivated Reasoning</a:t>
            </a:r>
          </a:p>
          <a:p>
            <a:r>
              <a:rPr lang="en-US" sz="4000" dirty="0" smtClean="0">
                <a:latin typeface="Garamond" panose="02020404030301010803" pitchFamily="18" charset="0"/>
              </a:rPr>
              <a:t>When Prophesy </a:t>
            </a:r>
            <a:r>
              <a:rPr lang="en-US" sz="4000" dirty="0">
                <a:latin typeface="Garamond" panose="02020404030301010803" pitchFamily="18" charset="0"/>
              </a:rPr>
              <a:t>F</a:t>
            </a:r>
            <a:r>
              <a:rPr lang="en-US" sz="4000" dirty="0" smtClean="0">
                <a:latin typeface="Garamond" panose="02020404030301010803" pitchFamily="18" charset="0"/>
              </a:rPr>
              <a:t>ails</a:t>
            </a:r>
            <a:endParaRPr lang="en-US" sz="4000" dirty="0">
              <a:latin typeface="Garamond" panose="02020404030301010803" pitchFamily="18" charset="0"/>
            </a:endParaRPr>
          </a:p>
        </p:txBody>
      </p:sp>
      <p:sp>
        <p:nvSpPr>
          <p:cNvPr id="5"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2896084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r>
              <a:rPr lang="en-US" b="1" i="1" dirty="0" smtClean="0">
                <a:latin typeface="Garamond" panose="02020404030301010803" pitchFamily="18" charset="0"/>
              </a:rPr>
              <a:t>Rossi’s Iron Law of Evaluation</a:t>
            </a:r>
            <a:r>
              <a:rPr lang="en-US" dirty="0" smtClean="0"/>
              <a:t> </a:t>
            </a:r>
            <a:endParaRPr lang="en-US" dirty="0"/>
          </a:p>
        </p:txBody>
      </p:sp>
      <p:sp>
        <p:nvSpPr>
          <p:cNvPr id="3" name="Slide Number Placeholder 2"/>
          <p:cNvSpPr>
            <a:spLocks noGrp="1"/>
          </p:cNvSpPr>
          <p:nvPr>
            <p:ph type="sldNum" sz="quarter" idx="12"/>
          </p:nvPr>
        </p:nvSpPr>
        <p:spPr/>
        <p:txBody>
          <a:bodyPr/>
          <a:lstStyle/>
          <a:p>
            <a:pPr>
              <a:defRPr/>
            </a:pPr>
            <a:fld id="{2E0195E1-D1C3-4DA5-B3B8-66D19BEB3420}" type="slidenum">
              <a:rPr lang="en-US" smtClean="0"/>
              <a:pPr>
                <a:defRPr/>
              </a:pPr>
              <a:t>31</a:t>
            </a:fld>
            <a:endParaRPr lang="en-US" dirty="0"/>
          </a:p>
        </p:txBody>
      </p:sp>
      <p:sp>
        <p:nvSpPr>
          <p:cNvPr id="4" name="Content Placeholder 3"/>
          <p:cNvSpPr>
            <a:spLocks noGrp="1"/>
          </p:cNvSpPr>
          <p:nvPr>
            <p:ph sz="quarter" idx="1"/>
          </p:nvPr>
        </p:nvSpPr>
        <p:spPr>
          <a:xfrm>
            <a:off x="914400" y="1447800"/>
            <a:ext cx="7772400" cy="4800600"/>
          </a:xfrm>
        </p:spPr>
        <p:txBody>
          <a:bodyPr>
            <a:normAutofit fontScale="92500"/>
          </a:bodyPr>
          <a:lstStyle/>
          <a:p>
            <a:pPr marL="0" indent="0">
              <a:buNone/>
            </a:pPr>
            <a:r>
              <a:rPr lang="en-US" sz="3300" dirty="0">
                <a:latin typeface="Times New Roman" panose="02020603050405020304" pitchFamily="18" charset="0"/>
                <a:cs typeface="Times New Roman" panose="02020603050405020304" pitchFamily="18" charset="0"/>
              </a:rPr>
              <a:t>“If there is any empirical law that is emerging from the past decade of widespread evaluation research activities, it is that the expected value for any measured effect of a social program is zero. In short, most programs, when properly evaluated, turn out to be ineffective or at best marginally accomplishing their set aims</a:t>
            </a:r>
            <a:r>
              <a:rPr lang="en-US" sz="3300" dirty="0" smtClean="0">
                <a:latin typeface="Times New Roman" panose="02020603050405020304" pitchFamily="18" charset="0"/>
                <a:cs typeface="Times New Roman" panose="02020603050405020304" pitchFamily="18" charset="0"/>
              </a:rPr>
              <a:t>.”</a:t>
            </a:r>
          </a:p>
          <a:p>
            <a:pPr marL="0" indent="0">
              <a:buNone/>
            </a:pPr>
            <a:endParaRPr lang="en-US" sz="3300" dirty="0" smtClean="0">
              <a:latin typeface="Times New Roman" panose="02020603050405020304" pitchFamily="18" charset="0"/>
              <a:cs typeface="Times New Roman" panose="02020603050405020304" pitchFamily="18" charset="0"/>
            </a:endParaRPr>
          </a:p>
          <a:p>
            <a:pPr marL="0" indent="0">
              <a:buNone/>
            </a:pPr>
            <a:r>
              <a:rPr lang="en-US" dirty="0" smtClean="0"/>
              <a:t>Rossi, P.H. (1978) Issues in the evaluation of human services delivery. </a:t>
            </a:r>
            <a:r>
              <a:rPr lang="en-US" i="1" dirty="0" smtClean="0"/>
              <a:t>Evaluation Quarterly, 2</a:t>
            </a:r>
            <a:r>
              <a:rPr lang="en-US" dirty="0" smtClean="0"/>
              <a:t>(4), 573-599.</a:t>
            </a:r>
          </a:p>
        </p:txBody>
      </p:sp>
      <p:sp>
        <p:nvSpPr>
          <p:cNvPr id="5" name="TextBox 4"/>
          <p:cNvSpPr txBox="1"/>
          <p:nvPr/>
        </p:nvSpPr>
        <p:spPr>
          <a:xfrm>
            <a:off x="2041234" y="4876800"/>
            <a:ext cx="184731" cy="369332"/>
          </a:xfrm>
          <a:prstGeom prst="rect">
            <a:avLst/>
          </a:prstGeom>
          <a:noFill/>
        </p:spPr>
        <p:txBody>
          <a:bodyPr wrap="none" rtlCol="0">
            <a:spAutoFit/>
          </a:bodyPr>
          <a:lstStyle/>
          <a:p>
            <a:endParaRPr lang="en-US" dirty="0"/>
          </a:p>
        </p:txBody>
      </p:sp>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2323418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44269"/>
            <a:ext cx="9144000" cy="707886"/>
          </a:xfrm>
          <a:prstGeom prst="rect">
            <a:avLst/>
          </a:prstGeom>
        </p:spPr>
        <p:txBody>
          <a:bodyPr wrap="square">
            <a:spAutoFit/>
          </a:bodyPr>
          <a:lstStyle/>
          <a:p>
            <a:r>
              <a:rPr lang="en-US" sz="4000" b="1" dirty="0" smtClean="0">
                <a:solidFill>
                  <a:srgbClr val="000066"/>
                </a:solidFill>
                <a:latin typeface="Garamond" pitchFamily="18" charset="0"/>
                <a:cs typeface="Times New Roman" pitchFamily="18" charset="0"/>
              </a:rPr>
              <a:t>Motivated Reasoning</a:t>
            </a:r>
            <a:endParaRPr lang="en-US" sz="4000" dirty="0">
              <a:solidFill>
                <a:srgbClr val="000066"/>
              </a:solidFill>
              <a:latin typeface="Garamond" pitchFamily="18" charset="0"/>
              <a:cs typeface="Times New Roman" pitchFamily="18" charset="0"/>
            </a:endParaRPr>
          </a:p>
        </p:txBody>
      </p:sp>
      <p:sp>
        <p:nvSpPr>
          <p:cNvPr id="7" name="Slide Number Placeholder 3"/>
          <p:cNvSpPr>
            <a:spLocks noGrp="1"/>
          </p:cNvSpPr>
          <p:nvPr>
            <p:ph type="sldNum" sz="quarter" idx="12"/>
          </p:nvPr>
        </p:nvSpPr>
        <p:spPr/>
        <p:txBody>
          <a:bodyPr/>
          <a:lstStyle/>
          <a:p>
            <a:pPr>
              <a:defRPr/>
            </a:pPr>
            <a:fld id="{D4E2F8EB-A809-42E2-B977-2F2CDE573F2F}" type="slidenum">
              <a:rPr lang="en-US"/>
              <a:pPr>
                <a:defRPr/>
              </a:pPr>
              <a:t>32</a:t>
            </a:fld>
            <a:endParaRPr lang="en-US" dirty="0"/>
          </a:p>
        </p:txBody>
      </p:sp>
      <p:sp>
        <p:nvSpPr>
          <p:cNvPr id="3" name="Content Placeholder 2"/>
          <p:cNvSpPr>
            <a:spLocks noGrp="1"/>
          </p:cNvSpPr>
          <p:nvPr>
            <p:ph sz="quarter" idx="1"/>
          </p:nvPr>
        </p:nvSpPr>
        <p:spPr/>
        <p:txBody>
          <a:bodyPr>
            <a:normAutofit/>
          </a:bodyPr>
          <a:lstStyle/>
          <a:p>
            <a:r>
              <a:rPr lang="en-US" dirty="0" smtClean="0">
                <a:latin typeface="Times New Roman" panose="02020603050405020304" pitchFamily="18" charset="0"/>
                <a:cs typeface="Times New Roman" panose="02020603050405020304" pitchFamily="18" charset="0"/>
              </a:rPr>
              <a:t>Motivated reasoning drives people to form </a:t>
            </a:r>
            <a:r>
              <a:rPr lang="en-US" dirty="0">
                <a:latin typeface="Times New Roman" panose="02020603050405020304" pitchFamily="18" charset="0"/>
                <a:cs typeface="Times New Roman" panose="02020603050405020304" pitchFamily="18" charset="0"/>
              </a:rPr>
              <a:t>beliefs about </a:t>
            </a:r>
            <a:r>
              <a:rPr lang="en-US" dirty="0" smtClean="0">
                <a:latin typeface="Times New Roman" panose="02020603050405020304" pitchFamily="18" charset="0"/>
                <a:cs typeface="Times New Roman" panose="02020603050405020304" pitchFamily="18" charset="0"/>
              </a:rPr>
              <a:t>wicked problems, which reflect </a:t>
            </a:r>
            <a:r>
              <a:rPr lang="en-US" dirty="0">
                <a:latin typeface="Times New Roman" panose="02020603050405020304" pitchFamily="18" charset="0"/>
                <a:cs typeface="Times New Roman" panose="02020603050405020304" pitchFamily="18" charset="0"/>
              </a:rPr>
              <a:t>and reinforce their commitments to one or another idealized form of social ordering</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Motivated </a:t>
            </a:r>
            <a:r>
              <a:rPr lang="en-US" dirty="0">
                <a:latin typeface="Times New Roman" panose="02020603050405020304" pitchFamily="18" charset="0"/>
                <a:cs typeface="Times New Roman" panose="02020603050405020304" pitchFamily="18" charset="0"/>
              </a:rPr>
              <a:t>reasoning responds defensively to contrary evidence, actively discrediting such evidence or its source without logical or evidentiary justification</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 Motivated reasoning pushes people to develop elaborate rationalizations to justify holding beliefs that evidence has shown to be wrong.</a:t>
            </a:r>
            <a:endParaRPr lang="en-US" dirty="0">
              <a:latin typeface="Times New Roman" panose="02020603050405020304" pitchFamily="18" charset="0"/>
              <a:cs typeface="Times New Roman" panose="02020603050405020304" pitchFamily="18" charset="0"/>
            </a:endParaRPr>
          </a:p>
        </p:txBody>
      </p:sp>
      <p:sp>
        <p:nvSpPr>
          <p:cNvPr id="8"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Tree>
    <p:extLst>
      <p:ext uri="{BB962C8B-B14F-4D97-AF65-F5344CB8AC3E}">
        <p14:creationId xmlns:p14="http://schemas.microsoft.com/office/powerpoint/2010/main" val="2081612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4"/>
          <p:cNvGraphicFramePr>
            <a:graphicFrameLocks/>
          </p:cNvGraphicFramePr>
          <p:nvPr>
            <p:extLst/>
          </p:nvPr>
        </p:nvGraphicFramePr>
        <p:xfrm>
          <a:off x="2667000" y="1920081"/>
          <a:ext cx="3581400" cy="3803408"/>
        </p:xfrm>
        <a:graphic>
          <a:graphicData uri="http://schemas.openxmlformats.org/drawingml/2006/table">
            <a:tbl>
              <a:tblPr/>
              <a:tblGrid>
                <a:gridCol w="1790700"/>
                <a:gridCol w="1790700"/>
              </a:tblGrid>
              <a:tr h="153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70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475" name="Text Box 3"/>
          <p:cNvSpPr txBox="1">
            <a:spLocks noChangeArrowheads="1"/>
          </p:cNvSpPr>
          <p:nvPr/>
        </p:nvSpPr>
        <p:spPr bwMode="auto">
          <a:xfrm>
            <a:off x="0" y="282714"/>
            <a:ext cx="9144000" cy="707886"/>
          </a:xfrm>
          <a:prstGeom prst="rect">
            <a:avLst/>
          </a:prstGeom>
          <a:noFill/>
          <a:ln w="9525">
            <a:noFill/>
            <a:miter lim="800000"/>
            <a:headEnd/>
            <a:tailEnd/>
          </a:ln>
          <a:effectLst/>
        </p:spPr>
        <p:txBody>
          <a:bodyPr>
            <a:spAutoFit/>
          </a:bodyPr>
          <a:lstStyle/>
          <a:p>
            <a:r>
              <a:rPr lang="en-US" sz="4000" b="1" dirty="0" smtClean="0">
                <a:solidFill>
                  <a:schemeClr val="accent1"/>
                </a:solidFill>
                <a:latin typeface="Garamond" pitchFamily="18" charset="0"/>
                <a:cs typeface="Arial" charset="0"/>
              </a:rPr>
              <a:t>Results-Oriented Accountability</a:t>
            </a:r>
            <a:endParaRPr lang="en-US" sz="4000" b="1" dirty="0">
              <a:solidFill>
                <a:schemeClr val="accent1"/>
              </a:solidFill>
              <a:latin typeface="Garamond" pitchFamily="18" charset="0"/>
              <a:cs typeface="Arial" charset="0"/>
            </a:endParaRPr>
          </a:p>
        </p:txBody>
      </p:sp>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
        <p:nvSpPr>
          <p:cNvPr id="10" name="Text Box 29"/>
          <p:cNvSpPr txBox="1">
            <a:spLocks noChangeArrowheads="1"/>
          </p:cNvSpPr>
          <p:nvPr/>
        </p:nvSpPr>
        <p:spPr bwMode="auto">
          <a:xfrm>
            <a:off x="3821740" y="5486400"/>
            <a:ext cx="1359860" cy="400110"/>
          </a:xfrm>
          <a:prstGeom prst="rect">
            <a:avLst/>
          </a:prstGeom>
          <a:solidFill>
            <a:schemeClr val="bg1"/>
          </a:solidFill>
          <a:ln>
            <a:noFill/>
          </a:ln>
          <a:effectLst/>
          <a:extLst/>
        </p:spPr>
        <p:txBody>
          <a:bodyPr wrap="none">
            <a:spAutoFit/>
          </a:bodyPr>
          <a:lstStyle/>
          <a:p>
            <a:pPr algn="ctr">
              <a:spcBef>
                <a:spcPts val="0"/>
              </a:spcBef>
            </a:pPr>
            <a:r>
              <a:rPr lang="en-US" altLang="en-US" sz="2000" b="1" i="1" dirty="0" smtClean="0">
                <a:latin typeface="Times New Roman" pitchFamily="18" charset="0"/>
              </a:rPr>
              <a:t>Well-Being</a:t>
            </a:r>
            <a:endParaRPr lang="en-US" altLang="en-US" sz="2000" b="1" i="1" dirty="0">
              <a:latin typeface="Times New Roman" pitchFamily="18" charset="0"/>
            </a:endParaRPr>
          </a:p>
        </p:txBody>
      </p:sp>
      <p:sp>
        <p:nvSpPr>
          <p:cNvPr id="11" name="Text Box 30"/>
          <p:cNvSpPr txBox="1">
            <a:spLocks noChangeArrowheads="1"/>
          </p:cNvSpPr>
          <p:nvPr/>
        </p:nvSpPr>
        <p:spPr bwMode="auto">
          <a:xfrm>
            <a:off x="4038600" y="1676400"/>
            <a:ext cx="838691" cy="400110"/>
          </a:xfrm>
          <a:prstGeom prst="rect">
            <a:avLst/>
          </a:prstGeom>
          <a:solidFill>
            <a:schemeClr val="bg1"/>
          </a:solidFill>
          <a:ln>
            <a:noFill/>
          </a:ln>
          <a:effectLst/>
          <a:extLst/>
        </p:spPr>
        <p:txBody>
          <a:bodyPr wrap="none">
            <a:spAutoFit/>
          </a:bodyPr>
          <a:lstStyle/>
          <a:p>
            <a:pPr algn="ctr">
              <a:spcBef>
                <a:spcPts val="0"/>
              </a:spcBef>
            </a:pPr>
            <a:r>
              <a:rPr lang="en-US" altLang="en-US" sz="2000" b="1" i="1" dirty="0" smtClean="0">
                <a:latin typeface="Times New Roman" pitchFamily="18" charset="0"/>
              </a:rPr>
              <a:t>Safety</a:t>
            </a:r>
            <a:endParaRPr lang="en-US" altLang="en-US" sz="2000" b="1" i="1" dirty="0">
              <a:latin typeface="Times New Roman" pitchFamily="18" charset="0"/>
            </a:endParaRPr>
          </a:p>
        </p:txBody>
      </p:sp>
      <p:sp>
        <p:nvSpPr>
          <p:cNvPr id="18" name="Text Box 15"/>
          <p:cNvSpPr txBox="1">
            <a:spLocks noChangeArrowheads="1"/>
          </p:cNvSpPr>
          <p:nvPr/>
        </p:nvSpPr>
        <p:spPr bwMode="auto">
          <a:xfrm>
            <a:off x="2702814" y="1130953"/>
            <a:ext cx="3648208" cy="615553"/>
          </a:xfrm>
          <a:prstGeom prst="rect">
            <a:avLst/>
          </a:prstGeom>
          <a:noFill/>
          <a:ln w="9525">
            <a:noFill/>
            <a:miter lim="800000"/>
            <a:headEnd/>
            <a:tailEnd/>
          </a:ln>
        </p:spPr>
        <p:txBody>
          <a:bodyPr wrap="square">
            <a:spAutoFit/>
          </a:bodyPr>
          <a:lstStyle/>
          <a:p>
            <a:pPr algn="ctr">
              <a:spcBef>
                <a:spcPts val="0"/>
              </a:spcBef>
            </a:pPr>
            <a:r>
              <a:rPr lang="en-US" sz="2000" b="1" i="0" dirty="0" smtClean="0"/>
              <a:t>CONSTRAINED</a:t>
            </a:r>
          </a:p>
          <a:p>
            <a:pPr algn="ctr">
              <a:spcBef>
                <a:spcPts val="0"/>
              </a:spcBef>
            </a:pPr>
            <a:r>
              <a:rPr lang="en-US" sz="1400" i="0" dirty="0" smtClean="0"/>
              <a:t>(Narrow Scope of Public Interest)</a:t>
            </a:r>
            <a:endParaRPr lang="en-US" sz="1400" i="0" dirty="0"/>
          </a:p>
        </p:txBody>
      </p:sp>
      <p:sp>
        <p:nvSpPr>
          <p:cNvPr id="19" name="Text Box 16"/>
          <p:cNvSpPr txBox="1">
            <a:spLocks noChangeArrowheads="1"/>
          </p:cNvSpPr>
          <p:nvPr/>
        </p:nvSpPr>
        <p:spPr bwMode="auto">
          <a:xfrm>
            <a:off x="2576957" y="5867400"/>
            <a:ext cx="3991483" cy="615553"/>
          </a:xfrm>
          <a:prstGeom prst="rect">
            <a:avLst/>
          </a:prstGeom>
          <a:noFill/>
          <a:ln w="9525">
            <a:noFill/>
            <a:miter lim="800000"/>
            <a:headEnd/>
            <a:tailEnd/>
          </a:ln>
        </p:spPr>
        <p:txBody>
          <a:bodyPr wrap="square">
            <a:spAutoFit/>
          </a:bodyPr>
          <a:lstStyle/>
          <a:p>
            <a:pPr algn="ctr">
              <a:spcBef>
                <a:spcPts val="0"/>
              </a:spcBef>
            </a:pPr>
            <a:r>
              <a:rPr lang="en-US" sz="2000" b="1" i="0" dirty="0" smtClean="0"/>
              <a:t>UNCONSTRAINED</a:t>
            </a:r>
          </a:p>
          <a:p>
            <a:pPr algn="ctr">
              <a:spcBef>
                <a:spcPts val="0"/>
              </a:spcBef>
            </a:pPr>
            <a:r>
              <a:rPr lang="en-US" sz="1400" i="0" dirty="0" smtClean="0"/>
              <a:t>(Diffuse Scope of Public Interest)</a:t>
            </a:r>
            <a:endParaRPr lang="en-US" sz="1400" i="0" dirty="0"/>
          </a:p>
        </p:txBody>
      </p:sp>
      <p:sp>
        <p:nvSpPr>
          <p:cNvPr id="46" name="TextBox 45"/>
          <p:cNvSpPr txBox="1"/>
          <p:nvPr/>
        </p:nvSpPr>
        <p:spPr>
          <a:xfrm>
            <a:off x="4572000" y="2286000"/>
            <a:ext cx="1447800" cy="1323439"/>
          </a:xfrm>
          <a:prstGeom prst="rect">
            <a:avLst/>
          </a:prstGeom>
          <a:solidFill>
            <a:schemeClr val="bg1"/>
          </a:solidFill>
        </p:spPr>
        <p:txBody>
          <a:bodyPr wrap="square" rtlCol="0">
            <a:spAutoFit/>
          </a:bodyPr>
          <a:lstStyle/>
          <a:p>
            <a:r>
              <a:rPr lang="en-US" sz="1600" dirty="0"/>
              <a:t>T</a:t>
            </a:r>
            <a:r>
              <a:rPr lang="en-US" sz="1600" dirty="0" smtClean="0"/>
              <a:t>ax-free</a:t>
            </a:r>
            <a:r>
              <a:rPr lang="en-US" sz="1600" dirty="0"/>
              <a:t>, guardianship </a:t>
            </a:r>
            <a:r>
              <a:rPr lang="en-US" sz="1600" dirty="0" smtClean="0"/>
              <a:t>payments will swell foster care caseloads</a:t>
            </a:r>
            <a:endParaRPr lang="en-US" sz="1600" dirty="0"/>
          </a:p>
        </p:txBody>
      </p:sp>
      <p:sp>
        <p:nvSpPr>
          <p:cNvPr id="47" name="TextBox 46"/>
          <p:cNvSpPr txBox="1"/>
          <p:nvPr/>
        </p:nvSpPr>
        <p:spPr>
          <a:xfrm>
            <a:off x="2928812" y="2334161"/>
            <a:ext cx="1643188" cy="1323439"/>
          </a:xfrm>
          <a:prstGeom prst="rect">
            <a:avLst/>
          </a:prstGeom>
          <a:solidFill>
            <a:schemeClr val="bg1"/>
          </a:solidFill>
        </p:spPr>
        <p:txBody>
          <a:bodyPr wrap="square" rtlCol="0">
            <a:spAutoFit/>
          </a:bodyPr>
          <a:lstStyle/>
          <a:p>
            <a:r>
              <a:rPr lang="en-US" sz="1600" dirty="0"/>
              <a:t>S</a:t>
            </a:r>
            <a:r>
              <a:rPr lang="en-US" sz="1600" dirty="0" smtClean="0"/>
              <a:t>ubstitution       of </a:t>
            </a:r>
            <a:r>
              <a:rPr lang="en-US" sz="1600" dirty="0"/>
              <a:t>legally fragile guardianships for more permanent adoptions</a:t>
            </a:r>
          </a:p>
        </p:txBody>
      </p:sp>
      <p:sp>
        <p:nvSpPr>
          <p:cNvPr id="48" name="TextBox 47"/>
          <p:cNvSpPr txBox="1"/>
          <p:nvPr/>
        </p:nvSpPr>
        <p:spPr>
          <a:xfrm>
            <a:off x="2971800" y="4180582"/>
            <a:ext cx="1490788" cy="1077218"/>
          </a:xfrm>
          <a:prstGeom prst="rect">
            <a:avLst/>
          </a:prstGeom>
          <a:solidFill>
            <a:schemeClr val="bg1"/>
          </a:solidFill>
        </p:spPr>
        <p:txBody>
          <a:bodyPr wrap="square" rtlCol="0">
            <a:spAutoFit/>
          </a:bodyPr>
          <a:lstStyle/>
          <a:p>
            <a:r>
              <a:rPr lang="en-US" sz="1600" dirty="0"/>
              <a:t>K</a:t>
            </a:r>
            <a:r>
              <a:rPr lang="en-US" sz="1600" dirty="0" smtClean="0"/>
              <a:t>eeps extended families and sibling groups intact.</a:t>
            </a:r>
            <a:endParaRPr lang="en-US" sz="1600" dirty="0"/>
          </a:p>
        </p:txBody>
      </p:sp>
      <p:sp>
        <p:nvSpPr>
          <p:cNvPr id="49" name="TextBox 48"/>
          <p:cNvSpPr txBox="1"/>
          <p:nvPr/>
        </p:nvSpPr>
        <p:spPr>
          <a:xfrm>
            <a:off x="4700521" y="4180582"/>
            <a:ext cx="1243079" cy="1077218"/>
          </a:xfrm>
          <a:prstGeom prst="rect">
            <a:avLst/>
          </a:prstGeom>
          <a:solidFill>
            <a:schemeClr val="bg1"/>
          </a:solidFill>
        </p:spPr>
        <p:txBody>
          <a:bodyPr wrap="square" rtlCol="0">
            <a:spAutoFit/>
          </a:bodyPr>
          <a:lstStyle/>
          <a:p>
            <a:r>
              <a:rPr lang="en-US" sz="1600" dirty="0" smtClean="0"/>
              <a:t>Equalizes </a:t>
            </a:r>
            <a:r>
              <a:rPr lang="en-US" sz="1600" dirty="0"/>
              <a:t>the financial assistance package </a:t>
            </a:r>
          </a:p>
        </p:txBody>
      </p:sp>
      <p:sp useBgFill="1">
        <p:nvSpPr>
          <p:cNvPr id="50" name="Text Box 29"/>
          <p:cNvSpPr txBox="1">
            <a:spLocks noChangeArrowheads="1"/>
          </p:cNvSpPr>
          <p:nvPr/>
        </p:nvSpPr>
        <p:spPr bwMode="auto">
          <a:xfrm>
            <a:off x="960580" y="5553455"/>
            <a:ext cx="1782620" cy="313945"/>
          </a:xfrm>
          <a:prstGeom prst="rect">
            <a:avLst/>
          </a:prstGeom>
          <a:ln w="9525">
            <a:solidFill>
              <a:schemeClr val="accent1"/>
            </a:solidFill>
            <a:miter lim="800000"/>
            <a:headEnd/>
            <a:tailEnd/>
          </a:ln>
        </p:spPr>
        <p:txBody>
          <a:bodyPr wrap="square">
            <a:spAutoFit/>
          </a:bodyPr>
          <a:lstStyle/>
          <a:p>
            <a:pPr algn="ctr">
              <a:spcBef>
                <a:spcPts val="0"/>
              </a:spcBef>
            </a:pPr>
            <a:r>
              <a:rPr lang="en-US" sz="1400" b="1" i="1" dirty="0" smtClean="0">
                <a:latin typeface="Times New Roman" pitchFamily="18" charset="0"/>
              </a:rPr>
              <a:t>COMMUNITY</a:t>
            </a:r>
          </a:p>
        </p:txBody>
      </p:sp>
      <p:sp useBgFill="1">
        <p:nvSpPr>
          <p:cNvPr id="51" name="Text Box 26"/>
          <p:cNvSpPr txBox="1">
            <a:spLocks noChangeArrowheads="1"/>
          </p:cNvSpPr>
          <p:nvPr/>
        </p:nvSpPr>
        <p:spPr bwMode="auto">
          <a:xfrm>
            <a:off x="6172200" y="5553455"/>
            <a:ext cx="1815311" cy="313945"/>
          </a:xfrm>
          <a:prstGeom prst="rect">
            <a:avLst/>
          </a:prstGeom>
          <a:ln w="9525">
            <a:solidFill>
              <a:schemeClr val="accent1"/>
            </a:solidFill>
            <a:miter lim="800000"/>
            <a:headEnd/>
            <a:tailEnd/>
          </a:ln>
        </p:spPr>
        <p:txBody>
          <a:bodyPr wrap="square">
            <a:spAutoFit/>
          </a:bodyPr>
          <a:lstStyle/>
          <a:p>
            <a:pPr algn="ctr">
              <a:spcBef>
                <a:spcPts val="0"/>
              </a:spcBef>
            </a:pPr>
            <a:r>
              <a:rPr lang="en-US" sz="1400" b="1" i="1" dirty="0" smtClean="0">
                <a:latin typeface="Times New Roman" pitchFamily="18" charset="0"/>
              </a:rPr>
              <a:t>EQUALITY</a:t>
            </a:r>
          </a:p>
        </p:txBody>
      </p:sp>
      <p:sp useBgFill="1">
        <p:nvSpPr>
          <p:cNvPr id="52" name="Text Box 28"/>
          <p:cNvSpPr txBox="1">
            <a:spLocks noChangeArrowheads="1"/>
          </p:cNvSpPr>
          <p:nvPr/>
        </p:nvSpPr>
        <p:spPr bwMode="auto">
          <a:xfrm>
            <a:off x="960580" y="1752600"/>
            <a:ext cx="1782620" cy="313945"/>
          </a:xfrm>
          <a:prstGeom prst="rect">
            <a:avLst/>
          </a:prstGeom>
          <a:ln w="9525">
            <a:solidFill>
              <a:schemeClr val="accent1"/>
            </a:solidFill>
            <a:miter lim="800000"/>
            <a:headEnd/>
            <a:tailEnd/>
          </a:ln>
        </p:spPr>
        <p:txBody>
          <a:bodyPr wrap="square">
            <a:spAutoFit/>
          </a:bodyPr>
          <a:lstStyle/>
          <a:p>
            <a:pPr algn="ctr">
              <a:spcBef>
                <a:spcPts val="0"/>
              </a:spcBef>
            </a:pPr>
            <a:r>
              <a:rPr lang="en-US" sz="1400" b="1" i="1" dirty="0" smtClean="0">
                <a:latin typeface="Times New Roman" pitchFamily="18" charset="0"/>
              </a:rPr>
              <a:t>AUTHORITY</a:t>
            </a:r>
          </a:p>
        </p:txBody>
      </p:sp>
      <p:sp useBgFill="1">
        <p:nvSpPr>
          <p:cNvPr id="53" name="Text Box 27"/>
          <p:cNvSpPr txBox="1">
            <a:spLocks noChangeArrowheads="1"/>
          </p:cNvSpPr>
          <p:nvPr/>
        </p:nvSpPr>
        <p:spPr bwMode="auto">
          <a:xfrm>
            <a:off x="6128921" y="1752599"/>
            <a:ext cx="1815311" cy="313945"/>
          </a:xfrm>
          <a:prstGeom prst="rect">
            <a:avLst/>
          </a:prstGeom>
          <a:ln w="9525">
            <a:solidFill>
              <a:schemeClr val="accent1"/>
            </a:solidFill>
            <a:miter lim="800000"/>
            <a:headEnd/>
            <a:tailEnd/>
          </a:ln>
        </p:spPr>
        <p:txBody>
          <a:bodyPr wrap="square">
            <a:spAutoFit/>
          </a:bodyPr>
          <a:lstStyle/>
          <a:p>
            <a:pPr algn="ctr">
              <a:spcBef>
                <a:spcPts val="0"/>
              </a:spcBef>
            </a:pPr>
            <a:r>
              <a:rPr lang="en-US" sz="1400" b="1" i="1" dirty="0" smtClean="0">
                <a:latin typeface="Times New Roman" pitchFamily="18" charset="0"/>
              </a:rPr>
              <a:t>LIBERTY</a:t>
            </a:r>
          </a:p>
        </p:txBody>
      </p:sp>
      <p:sp>
        <p:nvSpPr>
          <p:cNvPr id="22" name="Text Box 18"/>
          <p:cNvSpPr txBox="1">
            <a:spLocks noChangeArrowheads="1"/>
          </p:cNvSpPr>
          <p:nvPr/>
        </p:nvSpPr>
        <p:spPr bwMode="auto">
          <a:xfrm rot="5400000">
            <a:off x="6052066" y="3311604"/>
            <a:ext cx="2517338" cy="923330"/>
          </a:xfrm>
          <a:prstGeom prst="rect">
            <a:avLst/>
          </a:prstGeom>
          <a:solidFill>
            <a:schemeClr val="bg1"/>
          </a:solidFill>
          <a:ln w="9525">
            <a:noFill/>
            <a:miter lim="800000"/>
            <a:headEnd/>
            <a:tailEnd/>
          </a:ln>
        </p:spPr>
        <p:txBody>
          <a:bodyPr wrap="square">
            <a:spAutoFit/>
          </a:bodyPr>
          <a:lstStyle/>
          <a:p>
            <a:pPr algn="ctr">
              <a:spcBef>
                <a:spcPts val="0"/>
              </a:spcBef>
            </a:pPr>
            <a:r>
              <a:rPr lang="en-US" sz="2000" b="1" i="0" dirty="0" smtClean="0"/>
              <a:t> SECONDARY SYSTEMS</a:t>
            </a:r>
            <a:endParaRPr lang="en-US" i="0" dirty="0" smtClean="0"/>
          </a:p>
          <a:p>
            <a:pPr algn="ctr">
              <a:spcBef>
                <a:spcPts val="0"/>
              </a:spcBef>
            </a:pPr>
            <a:r>
              <a:rPr lang="en-US" sz="1400" i="0" dirty="0" smtClean="0"/>
              <a:t>(Achievement-Universalism)</a:t>
            </a:r>
            <a:endParaRPr lang="en-US" sz="1400" i="0" dirty="0"/>
          </a:p>
        </p:txBody>
      </p:sp>
      <p:sp>
        <p:nvSpPr>
          <p:cNvPr id="23" name="Text Box 17"/>
          <p:cNvSpPr txBox="1">
            <a:spLocks noChangeArrowheads="1"/>
          </p:cNvSpPr>
          <p:nvPr/>
        </p:nvSpPr>
        <p:spPr bwMode="auto">
          <a:xfrm rot="16200000">
            <a:off x="432880" y="3337411"/>
            <a:ext cx="2307848" cy="923330"/>
          </a:xfrm>
          <a:prstGeom prst="rect">
            <a:avLst/>
          </a:prstGeom>
          <a:solidFill>
            <a:schemeClr val="bg1"/>
          </a:solidFill>
          <a:ln w="9525">
            <a:noFill/>
            <a:miter lim="800000"/>
            <a:headEnd/>
            <a:tailEnd/>
          </a:ln>
        </p:spPr>
        <p:txBody>
          <a:bodyPr wrap="square">
            <a:spAutoFit/>
          </a:bodyPr>
          <a:lstStyle/>
          <a:p>
            <a:pPr algn="ctr">
              <a:spcBef>
                <a:spcPts val="0"/>
              </a:spcBef>
            </a:pPr>
            <a:r>
              <a:rPr lang="en-US" sz="2000" b="1" i="0" dirty="0" smtClean="0"/>
              <a:t>PRIMARY GROUPS</a:t>
            </a:r>
            <a:endParaRPr lang="en-US" sz="2000" i="0" dirty="0" smtClean="0"/>
          </a:p>
          <a:p>
            <a:pPr algn="ctr">
              <a:spcBef>
                <a:spcPts val="0"/>
              </a:spcBef>
            </a:pPr>
            <a:r>
              <a:rPr lang="en-US" sz="1400" i="0" dirty="0" smtClean="0"/>
              <a:t>(</a:t>
            </a:r>
            <a:r>
              <a:rPr lang="en-US" sz="1400" i="0" dirty="0"/>
              <a:t>Particularism-Ascription)</a:t>
            </a:r>
          </a:p>
        </p:txBody>
      </p:sp>
      <p:pic>
        <p:nvPicPr>
          <p:cNvPr id="2" name="Picture 1"/>
          <p:cNvPicPr>
            <a:picLocks noChangeAspect="1"/>
          </p:cNvPicPr>
          <p:nvPr/>
        </p:nvPicPr>
        <p:blipFill>
          <a:blip r:embed="rId3"/>
          <a:stretch>
            <a:fillRect/>
          </a:stretch>
        </p:blipFill>
        <p:spPr>
          <a:xfrm>
            <a:off x="2718435" y="5031938"/>
            <a:ext cx="506730" cy="491490"/>
          </a:xfrm>
          <a:prstGeom prst="rect">
            <a:avLst/>
          </a:prstGeom>
        </p:spPr>
      </p:pic>
      <p:pic>
        <p:nvPicPr>
          <p:cNvPr id="24" name="Picture 23"/>
          <p:cNvPicPr>
            <a:picLocks noChangeAspect="1"/>
          </p:cNvPicPr>
          <p:nvPr/>
        </p:nvPicPr>
        <p:blipFill>
          <a:blip r:embed="rId3"/>
          <a:stretch>
            <a:fillRect/>
          </a:stretch>
        </p:blipFill>
        <p:spPr>
          <a:xfrm flipH="1">
            <a:off x="5665470" y="5071110"/>
            <a:ext cx="506730" cy="491490"/>
          </a:xfrm>
          <a:prstGeom prst="rect">
            <a:avLst/>
          </a:prstGeom>
        </p:spPr>
      </p:pic>
      <p:pic>
        <p:nvPicPr>
          <p:cNvPr id="3" name="Picture 2"/>
          <p:cNvPicPr>
            <a:picLocks noChangeAspect="1"/>
          </p:cNvPicPr>
          <p:nvPr/>
        </p:nvPicPr>
        <p:blipFill>
          <a:blip r:embed="rId4"/>
          <a:stretch>
            <a:fillRect/>
          </a:stretch>
        </p:blipFill>
        <p:spPr>
          <a:xfrm>
            <a:off x="2736532" y="1976437"/>
            <a:ext cx="540068" cy="538163"/>
          </a:xfrm>
          <a:prstGeom prst="rect">
            <a:avLst/>
          </a:prstGeom>
        </p:spPr>
      </p:pic>
      <p:pic>
        <p:nvPicPr>
          <p:cNvPr id="26" name="Picture 25"/>
          <p:cNvPicPr>
            <a:picLocks noChangeAspect="1"/>
          </p:cNvPicPr>
          <p:nvPr/>
        </p:nvPicPr>
        <p:blipFill>
          <a:blip r:embed="rId4"/>
          <a:stretch>
            <a:fillRect/>
          </a:stretch>
        </p:blipFill>
        <p:spPr>
          <a:xfrm flipH="1">
            <a:off x="5632132" y="1981200"/>
            <a:ext cx="540068" cy="538163"/>
          </a:xfrm>
          <a:prstGeom prst="rect">
            <a:avLst/>
          </a:prstGeom>
        </p:spPr>
      </p:pic>
    </p:spTree>
    <p:extLst>
      <p:ext uri="{BB962C8B-B14F-4D97-AF65-F5344CB8AC3E}">
        <p14:creationId xmlns:p14="http://schemas.microsoft.com/office/powerpoint/2010/main" val="199998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09600" y="319156"/>
            <a:ext cx="7924800" cy="15096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0" b="1" dirty="0">
                <a:solidFill>
                  <a:srgbClr val="6699CC"/>
                </a:solidFill>
                <a:latin typeface="Garamond" panose="02020404030301010803" pitchFamily="18" charset="0"/>
              </a:rPr>
              <a:t>Contact Information</a:t>
            </a:r>
            <a:endParaRPr lang="en-US" altLang="en-US" sz="4000" b="1" dirty="0">
              <a:latin typeface="Garamond" panose="02020404030301010803" pitchFamily="18" charset="0"/>
            </a:endParaRPr>
          </a:p>
          <a:p>
            <a:pPr eaLnBrk="1" hangingPunct="1"/>
            <a:endParaRPr lang="en-US" altLang="en-US" sz="2400" dirty="0"/>
          </a:p>
          <a:p>
            <a:pPr eaLnBrk="1" hangingPunct="1">
              <a:lnSpc>
                <a:spcPct val="20000"/>
              </a:lnSpc>
            </a:pPr>
            <a:endParaRPr lang="en-US" altLang="en-US" sz="2300" dirty="0"/>
          </a:p>
        </p:txBody>
      </p:sp>
      <p:sp>
        <p:nvSpPr>
          <p:cNvPr id="54275" name="Line 3"/>
          <p:cNvSpPr>
            <a:spLocks noChangeShapeType="1"/>
          </p:cNvSpPr>
          <p:nvPr/>
        </p:nvSpPr>
        <p:spPr bwMode="auto">
          <a:xfrm>
            <a:off x="762000" y="990600"/>
            <a:ext cx="7848600" cy="0"/>
          </a:xfrm>
          <a:prstGeom prst="line">
            <a:avLst/>
          </a:prstGeom>
          <a:noFill/>
          <a:ln w="9525">
            <a:solidFill>
              <a:srgbClr val="6699CC"/>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276" name="Text Box 5"/>
          <p:cNvSpPr txBox="1">
            <a:spLocks noChangeArrowheads="1"/>
          </p:cNvSpPr>
          <p:nvPr/>
        </p:nvSpPr>
        <p:spPr bwMode="auto">
          <a:xfrm>
            <a:off x="3763963" y="812800"/>
            <a:ext cx="184150"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sz="3500">
              <a:solidFill>
                <a:srgbClr val="FFFDFD"/>
              </a:solidFill>
              <a:latin typeface="Bembo"/>
            </a:endParaRPr>
          </a:p>
        </p:txBody>
      </p:sp>
      <p:sp>
        <p:nvSpPr>
          <p:cNvPr id="54277" name="Content Placeholder 14"/>
          <p:cNvSpPr>
            <a:spLocks noGrp="1"/>
          </p:cNvSpPr>
          <p:nvPr>
            <p:ph sz="half" idx="4294967295"/>
          </p:nvPr>
        </p:nvSpPr>
        <p:spPr>
          <a:xfrm>
            <a:off x="457200" y="2174875"/>
            <a:ext cx="4040188" cy="3951288"/>
          </a:xfrm>
        </p:spPr>
        <p:txBody>
          <a:bodyPr/>
          <a:lstStyle/>
          <a:p>
            <a:pPr>
              <a:buFont typeface="Wingdings" pitchFamily="2" charset="2"/>
              <a:buNone/>
            </a:pPr>
            <a:r>
              <a:rPr lang="en-US" altLang="en-US" sz="1600" smtClean="0"/>
              <a:t>	</a:t>
            </a:r>
            <a:endParaRPr lang="en-US" altLang="en-US" sz="1800" smtClean="0">
              <a:latin typeface="Times New Roman" pitchFamily="18" charset="0"/>
              <a:cs typeface="Times New Roman" pitchFamily="18" charset="0"/>
            </a:endParaRPr>
          </a:p>
        </p:txBody>
      </p:sp>
      <p:sp>
        <p:nvSpPr>
          <p:cNvPr id="54278" name="Content Placeholder 11"/>
          <p:cNvSpPr>
            <a:spLocks noGrp="1"/>
          </p:cNvSpPr>
          <p:nvPr>
            <p:ph sz="quarter" idx="4294967295"/>
          </p:nvPr>
        </p:nvSpPr>
        <p:spPr>
          <a:xfrm>
            <a:off x="762000" y="1371600"/>
            <a:ext cx="7924800" cy="3951288"/>
          </a:xfrm>
        </p:spPr>
        <p:txBody>
          <a:bodyPr>
            <a:normAutofit fontScale="92500" lnSpcReduction="10000"/>
          </a:bodyPr>
          <a:lstStyle/>
          <a:p>
            <a:pPr algn="ctr">
              <a:buFont typeface="Wingdings" pitchFamily="2" charset="2"/>
              <a:buNone/>
            </a:pPr>
            <a:r>
              <a:rPr lang="en-US" altLang="en-US" sz="2800" b="1" dirty="0" smtClean="0">
                <a:latin typeface="Times New Roman" pitchFamily="18" charset="0"/>
                <a:cs typeface="Times New Roman" pitchFamily="18" charset="0"/>
              </a:rPr>
              <a:t>Mark F. Testa</a:t>
            </a:r>
          </a:p>
          <a:p>
            <a:pPr algn="ctr">
              <a:buFont typeface="Wingdings" pitchFamily="2" charset="2"/>
              <a:buNone/>
            </a:pPr>
            <a:r>
              <a:rPr lang="en-US" altLang="en-US" sz="2400" i="1" dirty="0" smtClean="0">
                <a:latin typeface="Times New Roman" pitchFamily="18" charset="0"/>
                <a:cs typeface="Times New Roman" pitchFamily="18" charset="0"/>
              </a:rPr>
              <a:t>Spears-Turner Distinguished Professor</a:t>
            </a:r>
          </a:p>
          <a:p>
            <a:pPr algn="ctr">
              <a:buFont typeface="Wingdings" pitchFamily="2" charset="2"/>
              <a:buNone/>
            </a:pPr>
            <a:r>
              <a:rPr lang="en-US" altLang="en-US" sz="2400" i="1" dirty="0" smtClean="0">
                <a:latin typeface="Times New Roman" pitchFamily="18" charset="0"/>
                <a:cs typeface="Times New Roman" pitchFamily="18" charset="0"/>
              </a:rPr>
              <a:t> </a:t>
            </a:r>
            <a:r>
              <a:rPr lang="en-US" altLang="en-US" sz="2400" u="sng" dirty="0" smtClean="0">
                <a:latin typeface="Times New Roman" pitchFamily="18" charset="0"/>
                <a:cs typeface="Times New Roman" pitchFamily="18" charset="0"/>
                <a:hlinkClick r:id="rId3"/>
              </a:rPr>
              <a:t>mtesta@unc.edu</a:t>
            </a:r>
            <a:endParaRPr lang="en-US" altLang="en-US" sz="2400" dirty="0" smtClean="0">
              <a:latin typeface="Times New Roman" pitchFamily="18" charset="0"/>
              <a:cs typeface="Times New Roman" pitchFamily="18" charset="0"/>
            </a:endParaRPr>
          </a:p>
          <a:p>
            <a:pPr algn="ctr">
              <a:buFont typeface="Wingdings" pitchFamily="2" charset="2"/>
              <a:buNone/>
            </a:pPr>
            <a:endParaRPr lang="en-US" altLang="en-US" sz="2400" dirty="0" smtClean="0">
              <a:latin typeface="Times New Roman" pitchFamily="18" charset="0"/>
              <a:cs typeface="Times New Roman" pitchFamily="18" charset="0"/>
            </a:endParaRPr>
          </a:p>
          <a:p>
            <a:pPr algn="ctr">
              <a:buFont typeface="Wingdings" pitchFamily="2" charset="2"/>
              <a:buNone/>
            </a:pPr>
            <a:r>
              <a:rPr lang="en-US" altLang="en-US" sz="2400" dirty="0" smtClean="0">
                <a:latin typeface="Times New Roman" pitchFamily="18" charset="0"/>
                <a:cs typeface="Times New Roman" pitchFamily="18" charset="0"/>
              </a:rPr>
              <a:t>School of Social Work</a:t>
            </a:r>
          </a:p>
          <a:p>
            <a:pPr algn="ctr">
              <a:buFont typeface="Wingdings" pitchFamily="2" charset="2"/>
              <a:buNone/>
            </a:pPr>
            <a:r>
              <a:rPr lang="en-US" altLang="en-US" sz="2400" dirty="0" smtClean="0">
                <a:latin typeface="Times New Roman" pitchFamily="18" charset="0"/>
                <a:cs typeface="Times New Roman" pitchFamily="18" charset="0"/>
              </a:rPr>
              <a:t>The University of North Carolina at Chapel Hill</a:t>
            </a:r>
          </a:p>
          <a:p>
            <a:pPr algn="ctr">
              <a:buFont typeface="Wingdings" pitchFamily="2" charset="2"/>
              <a:buNone/>
            </a:pPr>
            <a:r>
              <a:rPr lang="en-US" altLang="en-US" sz="2400" dirty="0" smtClean="0">
                <a:latin typeface="Times New Roman" pitchFamily="18" charset="0"/>
                <a:cs typeface="Times New Roman" pitchFamily="18" charset="0"/>
              </a:rPr>
              <a:t> Tel. 919-962-6496</a:t>
            </a:r>
          </a:p>
          <a:p>
            <a:pPr algn="ctr">
              <a:buFont typeface="Wingdings" pitchFamily="2" charset="2"/>
              <a:buNone/>
            </a:pPr>
            <a:endParaRPr lang="en-US" altLang="en-US" sz="2400" dirty="0" smtClean="0">
              <a:latin typeface="Times New Roman" pitchFamily="18" charset="0"/>
              <a:cs typeface="Times New Roman" pitchFamily="18" charset="0"/>
            </a:endParaRPr>
          </a:p>
          <a:p>
            <a:pPr algn="ctr">
              <a:buFont typeface="Wingdings" pitchFamily="2" charset="2"/>
              <a:buNone/>
            </a:pPr>
            <a:r>
              <a:rPr lang="en-US" altLang="en-US" sz="2400" dirty="0" smtClean="0">
                <a:latin typeface="Times New Roman" pitchFamily="18" charset="0"/>
                <a:cs typeface="Times New Roman" pitchFamily="18" charset="0"/>
              </a:rPr>
              <a:t>Fall 2016: Children’s Home + Aid</a:t>
            </a:r>
          </a:p>
          <a:p>
            <a:pPr algn="ctr">
              <a:buFont typeface="Wingdings" pitchFamily="2" charset="2"/>
              <a:buNone/>
            </a:pPr>
            <a:r>
              <a:rPr lang="en-US" altLang="en-US" sz="2400" dirty="0" smtClean="0">
                <a:latin typeface="Times New Roman" pitchFamily="18" charset="0"/>
                <a:cs typeface="Times New Roman" pitchFamily="18" charset="0"/>
              </a:rPr>
              <a:t>Tel: 312-424-6852</a:t>
            </a:r>
          </a:p>
          <a:p>
            <a:endParaRPr lang="en-US" altLang="en-US" sz="2400" dirty="0" smtClean="0">
              <a:latin typeface="Times New Roman" pitchFamily="18" charset="0"/>
              <a:cs typeface="Times New Roman" pitchFamily="18" charset="0"/>
            </a:endParaRPr>
          </a:p>
        </p:txBody>
      </p:sp>
      <p:pic>
        <p:nvPicPr>
          <p:cNvPr id="5427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5638800"/>
            <a:ext cx="2743200" cy="754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79873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ext Box 3"/>
          <p:cNvSpPr txBox="1">
            <a:spLocks noChangeArrowheads="1"/>
          </p:cNvSpPr>
          <p:nvPr/>
        </p:nvSpPr>
        <p:spPr bwMode="auto">
          <a:xfrm>
            <a:off x="0" y="349250"/>
            <a:ext cx="9144000" cy="707886"/>
          </a:xfrm>
          <a:prstGeom prst="rect">
            <a:avLst/>
          </a:prstGeom>
          <a:noFill/>
          <a:ln w="9525">
            <a:noFill/>
            <a:miter lim="800000"/>
            <a:headEnd/>
            <a:tailEnd/>
          </a:ln>
          <a:effectLst/>
        </p:spPr>
        <p:txBody>
          <a:bodyPr>
            <a:spAutoFit/>
          </a:bodyPr>
          <a:lstStyle/>
          <a:p>
            <a:r>
              <a:rPr lang="en-US" sz="4000" b="1" dirty="0" smtClean="0">
                <a:solidFill>
                  <a:schemeClr val="accent1"/>
                </a:solidFill>
                <a:latin typeface="Garamond" pitchFamily="18" charset="0"/>
                <a:cs typeface="Arial" charset="0"/>
              </a:rPr>
              <a:t>Divided Opinions</a:t>
            </a:r>
            <a:endParaRPr lang="en-US" sz="4000" b="1" dirty="0">
              <a:solidFill>
                <a:schemeClr val="accent1"/>
              </a:solidFill>
              <a:latin typeface="Garamond" pitchFamily="18" charset="0"/>
              <a:cs typeface="Arial" charset="0"/>
            </a:endParaRPr>
          </a:p>
        </p:txBody>
      </p:sp>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a:p>
        </p:txBody>
      </p:sp>
      <p:sp>
        <p:nvSpPr>
          <p:cNvPr id="7" name="Slide Number Placeholder 3"/>
          <p:cNvSpPr txBox="1">
            <a:spLocks/>
          </p:cNvSpPr>
          <p:nvPr/>
        </p:nvSpPr>
        <p:spPr>
          <a:xfrm>
            <a:off x="8534400" y="6210300"/>
            <a:ext cx="457200" cy="457200"/>
          </a:xfrm>
          <a:prstGeom prst="ellipse">
            <a:avLst/>
          </a:prstGeom>
          <a:solidFill>
            <a:srgbClr val="0070C0"/>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4E2F8EB-A809-42E2-B977-2F2CDE573F2F}" type="slidenum">
              <a:rPr kumimoji="0" lang="en-US" sz="1400" b="0" i="1" u="none" strike="noStrike" kern="1200" cap="none" spc="0" normalizeH="0" baseline="0" noProof="0" smtClean="0">
                <a:ln>
                  <a:noFill/>
                </a:ln>
                <a:solidFill>
                  <a:srgbClr val="FFFFFF"/>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4</a:t>
            </a:fld>
            <a:endParaRPr kumimoji="0" lang="en-US" sz="1400" b="0" i="1" u="none" strike="noStrike" kern="1200" cap="none" spc="0" normalizeH="0" baseline="0" noProof="0" dirty="0">
              <a:ln>
                <a:noFill/>
              </a:ln>
              <a:solidFill>
                <a:srgbClr val="FFFFFF"/>
              </a:solidFill>
              <a:effectLst/>
              <a:uLnTx/>
              <a:uFillTx/>
              <a:latin typeface="+mj-lt"/>
              <a:ea typeface="+mj-ea"/>
              <a:cs typeface="+mj-cs"/>
            </a:endParaRPr>
          </a:p>
        </p:txBody>
      </p:sp>
      <p:graphicFrame>
        <p:nvGraphicFramePr>
          <p:cNvPr id="9" name="Group 4"/>
          <p:cNvGraphicFramePr>
            <a:graphicFrameLocks/>
          </p:cNvGraphicFramePr>
          <p:nvPr>
            <p:extLst/>
          </p:nvPr>
        </p:nvGraphicFramePr>
        <p:xfrm>
          <a:off x="2362200" y="1920081"/>
          <a:ext cx="4203682" cy="3803408"/>
        </p:xfrm>
        <a:graphic>
          <a:graphicData uri="http://schemas.openxmlformats.org/drawingml/2006/table">
            <a:tbl>
              <a:tblPr/>
              <a:tblGrid>
                <a:gridCol w="2101841"/>
                <a:gridCol w="2101841"/>
              </a:tblGrid>
              <a:tr h="153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70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0" name="Straight Connector 9"/>
          <p:cNvCxnSpPr/>
          <p:nvPr/>
        </p:nvCxnSpPr>
        <p:spPr>
          <a:xfrm flipH="1">
            <a:off x="4533900" y="1942034"/>
            <a:ext cx="5734" cy="3749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62200" y="3694634"/>
            <a:ext cx="41634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Box 15"/>
          <p:cNvSpPr txBox="1">
            <a:spLocks noChangeArrowheads="1"/>
          </p:cNvSpPr>
          <p:nvPr/>
        </p:nvSpPr>
        <p:spPr bwMode="auto">
          <a:xfrm>
            <a:off x="2702814" y="1130953"/>
            <a:ext cx="3648208" cy="615553"/>
          </a:xfrm>
          <a:prstGeom prst="rect">
            <a:avLst/>
          </a:prstGeom>
          <a:noFill/>
          <a:ln w="9525">
            <a:noFill/>
            <a:miter lim="800000"/>
            <a:headEnd/>
            <a:tailEnd/>
          </a:ln>
        </p:spPr>
        <p:txBody>
          <a:bodyPr wrap="square">
            <a:spAutoFit/>
          </a:bodyPr>
          <a:lstStyle/>
          <a:p>
            <a:pPr algn="ctr">
              <a:spcBef>
                <a:spcPts val="0"/>
              </a:spcBef>
            </a:pPr>
            <a:r>
              <a:rPr lang="en-US" sz="2000" b="1" i="0" dirty="0" smtClean="0"/>
              <a:t>CONSTRAINED</a:t>
            </a:r>
          </a:p>
          <a:p>
            <a:pPr algn="ctr">
              <a:spcBef>
                <a:spcPts val="0"/>
              </a:spcBef>
            </a:pPr>
            <a:r>
              <a:rPr lang="en-US" sz="1400" i="0" dirty="0" smtClean="0"/>
              <a:t>(Narrow Scope of Public Interest)</a:t>
            </a:r>
            <a:endParaRPr lang="en-US" sz="1400" i="0" dirty="0"/>
          </a:p>
        </p:txBody>
      </p:sp>
      <p:sp>
        <p:nvSpPr>
          <p:cNvPr id="13" name="Text Box 16"/>
          <p:cNvSpPr txBox="1">
            <a:spLocks noChangeArrowheads="1"/>
          </p:cNvSpPr>
          <p:nvPr/>
        </p:nvSpPr>
        <p:spPr bwMode="auto">
          <a:xfrm>
            <a:off x="2576957" y="6013847"/>
            <a:ext cx="3991483" cy="615553"/>
          </a:xfrm>
          <a:prstGeom prst="rect">
            <a:avLst/>
          </a:prstGeom>
          <a:noFill/>
          <a:ln w="9525">
            <a:noFill/>
            <a:miter lim="800000"/>
            <a:headEnd/>
            <a:tailEnd/>
          </a:ln>
        </p:spPr>
        <p:txBody>
          <a:bodyPr wrap="square">
            <a:spAutoFit/>
          </a:bodyPr>
          <a:lstStyle/>
          <a:p>
            <a:pPr algn="ctr">
              <a:spcBef>
                <a:spcPts val="0"/>
              </a:spcBef>
            </a:pPr>
            <a:r>
              <a:rPr lang="en-US" sz="2000" b="1" i="0" dirty="0" smtClean="0"/>
              <a:t>UNCONSTRAINED</a:t>
            </a:r>
          </a:p>
          <a:p>
            <a:pPr algn="ctr">
              <a:spcBef>
                <a:spcPts val="0"/>
              </a:spcBef>
            </a:pPr>
            <a:r>
              <a:rPr lang="en-US" sz="1400" i="0" dirty="0" smtClean="0"/>
              <a:t>(Diffuse Scope of Public Interest)</a:t>
            </a:r>
            <a:endParaRPr lang="en-US" sz="1400" i="0" dirty="0"/>
          </a:p>
        </p:txBody>
      </p:sp>
      <p:sp>
        <p:nvSpPr>
          <p:cNvPr id="3" name="TextBox 2"/>
          <p:cNvSpPr txBox="1"/>
          <p:nvPr/>
        </p:nvSpPr>
        <p:spPr>
          <a:xfrm>
            <a:off x="4071396" y="2057400"/>
            <a:ext cx="936475" cy="584775"/>
          </a:xfrm>
          <a:prstGeom prst="rect">
            <a:avLst/>
          </a:prstGeom>
          <a:solidFill>
            <a:schemeClr val="bg1"/>
          </a:solidFill>
        </p:spPr>
        <p:txBody>
          <a:bodyPr wrap="none" rtlCol="0">
            <a:spAutoFit/>
          </a:bodyPr>
          <a:lstStyle/>
          <a:p>
            <a:r>
              <a:rPr lang="en-US" sz="3200" b="1" dirty="0" smtClean="0">
                <a:solidFill>
                  <a:srgbClr val="FF0000"/>
                </a:solidFill>
              </a:rPr>
              <a:t>33%</a:t>
            </a:r>
            <a:endParaRPr lang="en-US" sz="3200" b="1" dirty="0">
              <a:solidFill>
                <a:srgbClr val="FF0000"/>
              </a:solidFill>
            </a:endParaRPr>
          </a:p>
        </p:txBody>
      </p:sp>
      <p:sp>
        <p:nvSpPr>
          <p:cNvPr id="27" name="TextBox 26"/>
          <p:cNvSpPr txBox="1"/>
          <p:nvPr/>
        </p:nvSpPr>
        <p:spPr>
          <a:xfrm>
            <a:off x="4092725" y="4953000"/>
            <a:ext cx="936475" cy="584775"/>
          </a:xfrm>
          <a:prstGeom prst="rect">
            <a:avLst/>
          </a:prstGeom>
          <a:solidFill>
            <a:schemeClr val="bg1"/>
          </a:solidFill>
        </p:spPr>
        <p:txBody>
          <a:bodyPr wrap="none" rtlCol="0">
            <a:spAutoFit/>
          </a:bodyPr>
          <a:lstStyle/>
          <a:p>
            <a:r>
              <a:rPr lang="en-US" sz="3200" b="1" dirty="0" smtClean="0">
                <a:solidFill>
                  <a:srgbClr val="FF0000"/>
                </a:solidFill>
              </a:rPr>
              <a:t>34%</a:t>
            </a:r>
            <a:endParaRPr lang="en-US" sz="3200" b="1" dirty="0">
              <a:solidFill>
                <a:srgbClr val="FF0000"/>
              </a:solidFill>
            </a:endParaRPr>
          </a:p>
        </p:txBody>
      </p:sp>
      <p:sp>
        <p:nvSpPr>
          <p:cNvPr id="28" name="TextBox 27"/>
          <p:cNvSpPr txBox="1"/>
          <p:nvPr/>
        </p:nvSpPr>
        <p:spPr>
          <a:xfrm>
            <a:off x="4092725" y="3453825"/>
            <a:ext cx="936475" cy="584775"/>
          </a:xfrm>
          <a:prstGeom prst="rect">
            <a:avLst/>
          </a:prstGeom>
          <a:solidFill>
            <a:schemeClr val="bg1"/>
          </a:solidFill>
        </p:spPr>
        <p:txBody>
          <a:bodyPr wrap="none" rtlCol="0">
            <a:spAutoFit/>
          </a:bodyPr>
          <a:lstStyle/>
          <a:p>
            <a:r>
              <a:rPr lang="en-US" sz="3200" b="1" dirty="0" smtClean="0">
                <a:solidFill>
                  <a:srgbClr val="FF0000"/>
                </a:solidFill>
              </a:rPr>
              <a:t>33%</a:t>
            </a:r>
            <a:endParaRPr lang="en-US" sz="3200" b="1" dirty="0">
              <a:solidFill>
                <a:srgbClr val="FF0000"/>
              </a:solidFill>
            </a:endParaRPr>
          </a:p>
        </p:txBody>
      </p:sp>
      <p:sp>
        <p:nvSpPr>
          <p:cNvPr id="2" name="TextBox 1"/>
          <p:cNvSpPr txBox="1"/>
          <p:nvPr/>
        </p:nvSpPr>
        <p:spPr>
          <a:xfrm>
            <a:off x="6765962" y="3371468"/>
            <a:ext cx="1107997" cy="646331"/>
          </a:xfrm>
          <a:prstGeom prst="rect">
            <a:avLst/>
          </a:prstGeom>
          <a:noFill/>
        </p:spPr>
        <p:txBody>
          <a:bodyPr wrap="none" rtlCol="0">
            <a:spAutoFit/>
          </a:bodyPr>
          <a:lstStyle/>
          <a:p>
            <a:r>
              <a:rPr lang="en-US" sz="3600" b="1" dirty="0" smtClean="0"/>
              <a:t>2010</a:t>
            </a:r>
            <a:endParaRPr lang="en-US" sz="3600" b="1" dirty="0"/>
          </a:p>
        </p:txBody>
      </p:sp>
    </p:spTree>
    <p:extLst>
      <p:ext uri="{BB962C8B-B14F-4D97-AF65-F5344CB8AC3E}">
        <p14:creationId xmlns:p14="http://schemas.microsoft.com/office/powerpoint/2010/main" val="313747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a:p>
        </p:txBody>
      </p:sp>
      <p:sp>
        <p:nvSpPr>
          <p:cNvPr id="7" name="Slide Number Placeholder 3"/>
          <p:cNvSpPr txBox="1">
            <a:spLocks/>
          </p:cNvSpPr>
          <p:nvPr/>
        </p:nvSpPr>
        <p:spPr>
          <a:xfrm>
            <a:off x="8534400" y="6210300"/>
            <a:ext cx="457200" cy="457200"/>
          </a:xfrm>
          <a:prstGeom prst="ellipse">
            <a:avLst/>
          </a:prstGeom>
          <a:solidFill>
            <a:srgbClr val="0070C0"/>
          </a:solidFill>
        </p:spPr>
        <p:txBody>
          <a:bodyPr wrap="none" lIns="0" tIns="0" rIns="0" bIns="0" anchor="ctr" anchorCtr="1">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4E2F8EB-A809-42E2-B977-2F2CDE573F2F}" type="slidenum">
              <a:rPr kumimoji="0" lang="en-US" sz="1400" b="0" i="1" u="none" strike="noStrike" kern="1200" cap="none" spc="0" normalizeH="0" baseline="0" noProof="0" smtClean="0">
                <a:ln>
                  <a:noFill/>
                </a:ln>
                <a:solidFill>
                  <a:srgbClr val="FFFFFF"/>
                </a:solidFill>
                <a:effectLst/>
                <a:uLnTx/>
                <a:uFillTx/>
                <a:latin typeface="+mj-lt"/>
                <a:ea typeface="+mj-ea"/>
                <a:cs typeface="+mj-cs"/>
              </a:rPr>
              <a:pPr marL="0" marR="0" lvl="0" indent="0" algn="ctr" defTabSz="914400" rtl="0" eaLnBrk="1" fontAlgn="base" latinLnBrk="0" hangingPunct="1">
                <a:lnSpc>
                  <a:spcPct val="100000"/>
                </a:lnSpc>
                <a:spcBef>
                  <a:spcPct val="0"/>
                </a:spcBef>
                <a:spcAft>
                  <a:spcPct val="0"/>
                </a:spcAft>
                <a:buClrTx/>
                <a:buSzTx/>
                <a:buFontTx/>
                <a:buNone/>
                <a:tabLst/>
                <a:defRPr/>
              </a:pPr>
              <a:t>5</a:t>
            </a:fld>
            <a:endParaRPr kumimoji="0" lang="en-US" sz="1400" b="0" i="1" u="none" strike="noStrike" kern="1200" cap="none" spc="0" normalizeH="0" baseline="0" noProof="0" dirty="0">
              <a:ln>
                <a:noFill/>
              </a:ln>
              <a:solidFill>
                <a:srgbClr val="FFFFFF"/>
              </a:solidFill>
              <a:effectLst/>
              <a:uLnTx/>
              <a:uFillTx/>
              <a:latin typeface="+mj-lt"/>
              <a:ea typeface="+mj-ea"/>
              <a:cs typeface="+mj-cs"/>
            </a:endParaRPr>
          </a:p>
        </p:txBody>
      </p:sp>
      <p:graphicFrame>
        <p:nvGraphicFramePr>
          <p:cNvPr id="9" name="Group 4"/>
          <p:cNvGraphicFramePr>
            <a:graphicFrameLocks/>
          </p:cNvGraphicFramePr>
          <p:nvPr>
            <p:extLst/>
          </p:nvPr>
        </p:nvGraphicFramePr>
        <p:xfrm>
          <a:off x="2362200" y="1920081"/>
          <a:ext cx="4203682" cy="3803408"/>
        </p:xfrm>
        <a:graphic>
          <a:graphicData uri="http://schemas.openxmlformats.org/drawingml/2006/table">
            <a:tbl>
              <a:tblPr/>
              <a:tblGrid>
                <a:gridCol w="2101841"/>
                <a:gridCol w="2101841"/>
              </a:tblGrid>
              <a:tr h="153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70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0" name="Straight Connector 9"/>
          <p:cNvCxnSpPr/>
          <p:nvPr/>
        </p:nvCxnSpPr>
        <p:spPr>
          <a:xfrm flipH="1">
            <a:off x="4533900" y="1942034"/>
            <a:ext cx="5734" cy="3749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362200" y="3694634"/>
            <a:ext cx="416342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 Box 15"/>
          <p:cNvSpPr txBox="1">
            <a:spLocks noChangeArrowheads="1"/>
          </p:cNvSpPr>
          <p:nvPr/>
        </p:nvSpPr>
        <p:spPr bwMode="auto">
          <a:xfrm>
            <a:off x="2702814" y="1130953"/>
            <a:ext cx="3648208" cy="615553"/>
          </a:xfrm>
          <a:prstGeom prst="rect">
            <a:avLst/>
          </a:prstGeom>
          <a:noFill/>
          <a:ln w="9525">
            <a:noFill/>
            <a:miter lim="800000"/>
            <a:headEnd/>
            <a:tailEnd/>
          </a:ln>
        </p:spPr>
        <p:txBody>
          <a:bodyPr wrap="square">
            <a:spAutoFit/>
          </a:bodyPr>
          <a:lstStyle/>
          <a:p>
            <a:pPr algn="ctr">
              <a:spcBef>
                <a:spcPts val="0"/>
              </a:spcBef>
            </a:pPr>
            <a:r>
              <a:rPr lang="en-US" sz="2000" b="1" i="0" dirty="0" smtClean="0"/>
              <a:t>CONSTRAINED</a:t>
            </a:r>
          </a:p>
          <a:p>
            <a:pPr algn="ctr">
              <a:spcBef>
                <a:spcPts val="0"/>
              </a:spcBef>
            </a:pPr>
            <a:r>
              <a:rPr lang="en-US" sz="1400" i="0" dirty="0" smtClean="0"/>
              <a:t>(Narrow Scope of Public Interest)</a:t>
            </a:r>
            <a:endParaRPr lang="en-US" sz="1400" i="0" dirty="0"/>
          </a:p>
        </p:txBody>
      </p:sp>
      <p:sp>
        <p:nvSpPr>
          <p:cNvPr id="13" name="Text Box 16"/>
          <p:cNvSpPr txBox="1">
            <a:spLocks noChangeArrowheads="1"/>
          </p:cNvSpPr>
          <p:nvPr/>
        </p:nvSpPr>
        <p:spPr bwMode="auto">
          <a:xfrm>
            <a:off x="2576957" y="6013847"/>
            <a:ext cx="3991483" cy="615553"/>
          </a:xfrm>
          <a:prstGeom prst="rect">
            <a:avLst/>
          </a:prstGeom>
          <a:noFill/>
          <a:ln w="9525">
            <a:noFill/>
            <a:miter lim="800000"/>
            <a:headEnd/>
            <a:tailEnd/>
          </a:ln>
        </p:spPr>
        <p:txBody>
          <a:bodyPr wrap="square">
            <a:spAutoFit/>
          </a:bodyPr>
          <a:lstStyle/>
          <a:p>
            <a:pPr algn="ctr">
              <a:spcBef>
                <a:spcPts val="0"/>
              </a:spcBef>
            </a:pPr>
            <a:r>
              <a:rPr lang="en-US" sz="2000" b="1" i="0" dirty="0" smtClean="0"/>
              <a:t>UNCONSTRAINED</a:t>
            </a:r>
          </a:p>
          <a:p>
            <a:pPr algn="ctr">
              <a:spcBef>
                <a:spcPts val="0"/>
              </a:spcBef>
            </a:pPr>
            <a:r>
              <a:rPr lang="en-US" sz="1400" i="0" dirty="0" smtClean="0"/>
              <a:t>(Diffuse Scope of Public Interest)</a:t>
            </a:r>
            <a:endParaRPr lang="en-US" sz="1400" i="0" dirty="0"/>
          </a:p>
        </p:txBody>
      </p:sp>
      <p:sp>
        <p:nvSpPr>
          <p:cNvPr id="14" name="Text Box 3"/>
          <p:cNvSpPr txBox="1">
            <a:spLocks noChangeArrowheads="1"/>
          </p:cNvSpPr>
          <p:nvPr/>
        </p:nvSpPr>
        <p:spPr bwMode="auto">
          <a:xfrm>
            <a:off x="0" y="349250"/>
            <a:ext cx="9144000" cy="707886"/>
          </a:xfrm>
          <a:prstGeom prst="rect">
            <a:avLst/>
          </a:prstGeom>
          <a:noFill/>
          <a:ln w="9525">
            <a:noFill/>
            <a:miter lim="800000"/>
            <a:headEnd/>
            <a:tailEnd/>
          </a:ln>
          <a:effectLst/>
        </p:spPr>
        <p:txBody>
          <a:bodyPr>
            <a:spAutoFit/>
          </a:bodyPr>
          <a:lstStyle/>
          <a:p>
            <a:r>
              <a:rPr lang="en-US" sz="4000" b="1" dirty="0" smtClean="0">
                <a:solidFill>
                  <a:schemeClr val="accent1"/>
                </a:solidFill>
                <a:latin typeface="Garamond" pitchFamily="18" charset="0"/>
                <a:cs typeface="Arial" charset="0"/>
              </a:rPr>
              <a:t>Divided Opinions</a:t>
            </a:r>
            <a:endParaRPr lang="en-US" sz="4000" b="1" dirty="0">
              <a:solidFill>
                <a:schemeClr val="accent1"/>
              </a:solidFill>
              <a:latin typeface="Garamond" pitchFamily="18" charset="0"/>
              <a:cs typeface="Arial" charset="0"/>
            </a:endParaRPr>
          </a:p>
        </p:txBody>
      </p:sp>
      <p:sp>
        <p:nvSpPr>
          <p:cNvPr id="19" name="TextBox 18"/>
          <p:cNvSpPr txBox="1"/>
          <p:nvPr/>
        </p:nvSpPr>
        <p:spPr>
          <a:xfrm>
            <a:off x="6819900" y="4517648"/>
            <a:ext cx="1752600" cy="1292662"/>
          </a:xfrm>
          <a:prstGeom prst="rect">
            <a:avLst/>
          </a:prstGeom>
          <a:noFill/>
        </p:spPr>
        <p:txBody>
          <a:bodyPr wrap="square" rtlCol="0">
            <a:spAutoFit/>
          </a:bodyPr>
          <a:lstStyle/>
          <a:p>
            <a:r>
              <a:rPr lang="en-US" sz="1200" dirty="0"/>
              <a:t>Gallup </a:t>
            </a:r>
            <a:r>
              <a:rPr lang="en-US" sz="1200" dirty="0" smtClean="0"/>
              <a:t>9/9-13/15</a:t>
            </a:r>
            <a:endParaRPr lang="en-US" sz="1200" dirty="0"/>
          </a:p>
          <a:p>
            <a:r>
              <a:rPr lang="en-US" sz="1200" dirty="0" smtClean="0">
                <a:hlinkClick r:id="rId3"/>
              </a:rPr>
              <a:t>http</a:t>
            </a:r>
            <a:r>
              <a:rPr lang="en-US" sz="1200" dirty="0">
                <a:hlinkClick r:id="rId3"/>
              </a:rPr>
              <a:t>://</a:t>
            </a:r>
            <a:r>
              <a:rPr lang="en-US" sz="1200" dirty="0" smtClean="0">
                <a:hlinkClick r:id="rId3"/>
              </a:rPr>
              <a:t>www.gallup.com/poll/186032/role-gov-remains-key-source-party-differences.aspx</a:t>
            </a:r>
            <a:endParaRPr lang="en-US" sz="1200" dirty="0" smtClean="0"/>
          </a:p>
          <a:p>
            <a:endParaRPr lang="en-US" dirty="0"/>
          </a:p>
        </p:txBody>
      </p:sp>
      <p:sp>
        <p:nvSpPr>
          <p:cNvPr id="20" name="TextBox 19"/>
          <p:cNvSpPr txBox="1"/>
          <p:nvPr/>
        </p:nvSpPr>
        <p:spPr>
          <a:xfrm>
            <a:off x="4071396" y="2057400"/>
            <a:ext cx="936475" cy="584775"/>
          </a:xfrm>
          <a:prstGeom prst="rect">
            <a:avLst/>
          </a:prstGeom>
          <a:solidFill>
            <a:schemeClr val="bg1"/>
          </a:solidFill>
        </p:spPr>
        <p:txBody>
          <a:bodyPr wrap="none" rtlCol="0">
            <a:spAutoFit/>
          </a:bodyPr>
          <a:lstStyle/>
          <a:p>
            <a:r>
              <a:rPr lang="en-US" sz="3200" b="1" dirty="0" smtClean="0">
                <a:solidFill>
                  <a:srgbClr val="FF0000"/>
                </a:solidFill>
              </a:rPr>
              <a:t>33%</a:t>
            </a:r>
            <a:endParaRPr lang="en-US" sz="3200" b="1" dirty="0">
              <a:solidFill>
                <a:srgbClr val="FF0000"/>
              </a:solidFill>
            </a:endParaRPr>
          </a:p>
        </p:txBody>
      </p:sp>
      <p:sp>
        <p:nvSpPr>
          <p:cNvPr id="21" name="TextBox 20"/>
          <p:cNvSpPr txBox="1"/>
          <p:nvPr/>
        </p:nvSpPr>
        <p:spPr>
          <a:xfrm>
            <a:off x="4092725" y="4953000"/>
            <a:ext cx="936475" cy="584775"/>
          </a:xfrm>
          <a:prstGeom prst="rect">
            <a:avLst/>
          </a:prstGeom>
          <a:solidFill>
            <a:schemeClr val="bg1"/>
          </a:solidFill>
        </p:spPr>
        <p:txBody>
          <a:bodyPr wrap="none" rtlCol="0">
            <a:spAutoFit/>
          </a:bodyPr>
          <a:lstStyle/>
          <a:p>
            <a:r>
              <a:rPr lang="en-US" sz="3200" b="1" dirty="0" smtClean="0">
                <a:solidFill>
                  <a:srgbClr val="FF0000"/>
                </a:solidFill>
              </a:rPr>
              <a:t>35%</a:t>
            </a:r>
            <a:endParaRPr lang="en-US" sz="3200" b="1" dirty="0">
              <a:solidFill>
                <a:srgbClr val="FF0000"/>
              </a:solidFill>
            </a:endParaRPr>
          </a:p>
        </p:txBody>
      </p:sp>
      <p:sp>
        <p:nvSpPr>
          <p:cNvPr id="22" name="TextBox 21"/>
          <p:cNvSpPr txBox="1"/>
          <p:nvPr/>
        </p:nvSpPr>
        <p:spPr>
          <a:xfrm>
            <a:off x="4092725" y="3453825"/>
            <a:ext cx="936475" cy="584775"/>
          </a:xfrm>
          <a:prstGeom prst="rect">
            <a:avLst/>
          </a:prstGeom>
          <a:solidFill>
            <a:schemeClr val="bg1"/>
          </a:solidFill>
        </p:spPr>
        <p:txBody>
          <a:bodyPr wrap="none" rtlCol="0">
            <a:spAutoFit/>
          </a:bodyPr>
          <a:lstStyle/>
          <a:p>
            <a:r>
              <a:rPr lang="en-US" sz="3200" b="1" dirty="0" smtClean="0">
                <a:solidFill>
                  <a:srgbClr val="FF0000"/>
                </a:solidFill>
              </a:rPr>
              <a:t>32%</a:t>
            </a:r>
            <a:endParaRPr lang="en-US" sz="3200" b="1" dirty="0">
              <a:solidFill>
                <a:srgbClr val="FF0000"/>
              </a:solidFill>
            </a:endParaRPr>
          </a:p>
        </p:txBody>
      </p:sp>
      <p:sp>
        <p:nvSpPr>
          <p:cNvPr id="23" name="TextBox 22"/>
          <p:cNvSpPr txBox="1"/>
          <p:nvPr/>
        </p:nvSpPr>
        <p:spPr>
          <a:xfrm>
            <a:off x="6765962" y="3371468"/>
            <a:ext cx="1107997" cy="646331"/>
          </a:xfrm>
          <a:prstGeom prst="rect">
            <a:avLst/>
          </a:prstGeom>
          <a:noFill/>
        </p:spPr>
        <p:txBody>
          <a:bodyPr wrap="none" rtlCol="0">
            <a:spAutoFit/>
          </a:bodyPr>
          <a:lstStyle/>
          <a:p>
            <a:r>
              <a:rPr lang="en-US" sz="3600" b="1" dirty="0" smtClean="0"/>
              <a:t>2015</a:t>
            </a:r>
            <a:endParaRPr lang="en-US" sz="3600" b="1" dirty="0"/>
          </a:p>
        </p:txBody>
      </p:sp>
    </p:spTree>
    <p:extLst>
      <p:ext uri="{BB962C8B-B14F-4D97-AF65-F5344CB8AC3E}">
        <p14:creationId xmlns:p14="http://schemas.microsoft.com/office/powerpoint/2010/main" val="23379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Box 18"/>
          <p:cNvSpPr txBox="1">
            <a:spLocks noChangeArrowheads="1"/>
          </p:cNvSpPr>
          <p:nvPr/>
        </p:nvSpPr>
        <p:spPr bwMode="auto">
          <a:xfrm rot="5400000">
            <a:off x="6052066" y="3311604"/>
            <a:ext cx="2517338" cy="923330"/>
          </a:xfrm>
          <a:prstGeom prst="rect">
            <a:avLst/>
          </a:prstGeom>
          <a:solidFill>
            <a:schemeClr val="bg1"/>
          </a:solidFill>
          <a:ln w="9525">
            <a:noFill/>
            <a:miter lim="800000"/>
            <a:headEnd/>
            <a:tailEnd/>
          </a:ln>
        </p:spPr>
        <p:txBody>
          <a:bodyPr wrap="square">
            <a:spAutoFit/>
          </a:bodyPr>
          <a:lstStyle/>
          <a:p>
            <a:pPr algn="ctr">
              <a:spcBef>
                <a:spcPts val="0"/>
              </a:spcBef>
            </a:pPr>
            <a:r>
              <a:rPr lang="en-US" sz="2000" b="1" i="0" dirty="0" smtClean="0"/>
              <a:t> SECONDARY SYSTEMS</a:t>
            </a:r>
            <a:endParaRPr lang="en-US" i="0" dirty="0" smtClean="0"/>
          </a:p>
          <a:p>
            <a:pPr algn="ctr">
              <a:spcBef>
                <a:spcPts val="0"/>
              </a:spcBef>
            </a:pPr>
            <a:r>
              <a:rPr lang="en-US" sz="1400" i="0" dirty="0" smtClean="0"/>
              <a:t>(Achievement-Universalism)</a:t>
            </a:r>
            <a:endParaRPr lang="en-US" sz="1400" i="0" dirty="0"/>
          </a:p>
        </p:txBody>
      </p:sp>
      <p:sp>
        <p:nvSpPr>
          <p:cNvPr id="24" name="Text Box 17"/>
          <p:cNvSpPr txBox="1">
            <a:spLocks noChangeArrowheads="1"/>
          </p:cNvSpPr>
          <p:nvPr/>
        </p:nvSpPr>
        <p:spPr bwMode="auto">
          <a:xfrm rot="16200000">
            <a:off x="432880" y="3337411"/>
            <a:ext cx="2307848" cy="923330"/>
          </a:xfrm>
          <a:prstGeom prst="rect">
            <a:avLst/>
          </a:prstGeom>
          <a:solidFill>
            <a:schemeClr val="bg1"/>
          </a:solidFill>
          <a:ln w="9525">
            <a:noFill/>
            <a:miter lim="800000"/>
            <a:headEnd/>
            <a:tailEnd/>
          </a:ln>
        </p:spPr>
        <p:txBody>
          <a:bodyPr wrap="square">
            <a:spAutoFit/>
          </a:bodyPr>
          <a:lstStyle/>
          <a:p>
            <a:pPr algn="ctr">
              <a:spcBef>
                <a:spcPts val="0"/>
              </a:spcBef>
            </a:pPr>
            <a:r>
              <a:rPr lang="en-US" sz="2000" b="1" i="0" dirty="0" smtClean="0"/>
              <a:t>PRIMARY GROUPS</a:t>
            </a:r>
            <a:endParaRPr lang="en-US" sz="2000" i="0" dirty="0" smtClean="0"/>
          </a:p>
          <a:p>
            <a:pPr algn="ctr">
              <a:spcBef>
                <a:spcPts val="0"/>
              </a:spcBef>
            </a:pPr>
            <a:r>
              <a:rPr lang="en-US" sz="1400" i="0" dirty="0" smtClean="0"/>
              <a:t>(</a:t>
            </a:r>
            <a:r>
              <a:rPr lang="en-US" sz="1400" i="0" dirty="0"/>
              <a:t>Particularism-Ascription)</a:t>
            </a:r>
          </a:p>
        </p:txBody>
      </p:sp>
      <p:graphicFrame>
        <p:nvGraphicFramePr>
          <p:cNvPr id="9" name="Group 4"/>
          <p:cNvGraphicFramePr>
            <a:graphicFrameLocks/>
          </p:cNvGraphicFramePr>
          <p:nvPr>
            <p:extLst/>
          </p:nvPr>
        </p:nvGraphicFramePr>
        <p:xfrm>
          <a:off x="2667000" y="1920081"/>
          <a:ext cx="3581400" cy="3803408"/>
        </p:xfrm>
        <a:graphic>
          <a:graphicData uri="http://schemas.openxmlformats.org/drawingml/2006/table">
            <a:tbl>
              <a:tblPr/>
              <a:tblGrid>
                <a:gridCol w="1790700"/>
                <a:gridCol w="1790700"/>
              </a:tblGrid>
              <a:tr h="153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70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475" name="Text Box 3"/>
          <p:cNvSpPr txBox="1">
            <a:spLocks noChangeArrowheads="1"/>
          </p:cNvSpPr>
          <p:nvPr/>
        </p:nvSpPr>
        <p:spPr bwMode="auto">
          <a:xfrm>
            <a:off x="0" y="282714"/>
            <a:ext cx="9144000" cy="707886"/>
          </a:xfrm>
          <a:prstGeom prst="rect">
            <a:avLst/>
          </a:prstGeom>
          <a:noFill/>
          <a:ln w="9525">
            <a:noFill/>
            <a:miter lim="800000"/>
            <a:headEnd/>
            <a:tailEnd/>
          </a:ln>
          <a:effectLst/>
        </p:spPr>
        <p:txBody>
          <a:bodyPr>
            <a:spAutoFit/>
          </a:bodyPr>
          <a:lstStyle/>
          <a:p>
            <a:r>
              <a:rPr lang="en-US" sz="4000" b="1" dirty="0" smtClean="0">
                <a:solidFill>
                  <a:schemeClr val="accent1"/>
                </a:solidFill>
                <a:latin typeface="Garamond" pitchFamily="18" charset="0"/>
                <a:cs typeface="Arial" charset="0"/>
              </a:rPr>
              <a:t>Question Two</a:t>
            </a:r>
            <a:endParaRPr lang="en-US" sz="4000" b="1" dirty="0">
              <a:solidFill>
                <a:schemeClr val="accent1"/>
              </a:solidFill>
              <a:latin typeface="Garamond" pitchFamily="18" charset="0"/>
              <a:cs typeface="Arial" charset="0"/>
            </a:endParaRPr>
          </a:p>
        </p:txBody>
      </p:sp>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a:p>
        </p:txBody>
      </p:sp>
      <p:sp>
        <p:nvSpPr>
          <p:cNvPr id="26" name="TextBox 25"/>
          <p:cNvSpPr txBox="1"/>
          <p:nvPr/>
        </p:nvSpPr>
        <p:spPr>
          <a:xfrm>
            <a:off x="3144557" y="2057400"/>
            <a:ext cx="2570444" cy="3539430"/>
          </a:xfrm>
          <a:prstGeom prst="rect">
            <a:avLst/>
          </a:prstGeom>
          <a:noFill/>
        </p:spPr>
        <p:txBody>
          <a:bodyPr wrap="square" rtlCol="0">
            <a:spAutoFit/>
          </a:bodyPr>
          <a:lstStyle/>
          <a:p>
            <a:r>
              <a:rPr lang="en-US" sz="1600" i="0" dirty="0"/>
              <a:t>Should the primary group relationships of family, extended kinship, and voluntary association be responsible for achieving these aims largely on their own, or should the secondary structures of market institutions and state authority ultimately be held accountable for ensuring equal developmental opportunities and minimum well-being for all children? </a:t>
            </a:r>
          </a:p>
        </p:txBody>
      </p:sp>
      <p:sp>
        <p:nvSpPr>
          <p:cNvPr id="2" name="Slide Number Placeholder 1"/>
          <p:cNvSpPr>
            <a:spLocks noGrp="1"/>
          </p:cNvSpPr>
          <p:nvPr>
            <p:ph type="sldNum" sz="quarter" idx="12"/>
          </p:nvPr>
        </p:nvSpPr>
        <p:spPr>
          <a:xfrm>
            <a:off x="8534400" y="6248400"/>
            <a:ext cx="457200" cy="457200"/>
          </a:xfrm>
        </p:spPr>
        <p:txBody>
          <a:bodyPr/>
          <a:lstStyle/>
          <a:p>
            <a:pPr>
              <a:defRPr/>
            </a:pPr>
            <a:fld id="{2E0195E1-D1C3-4DA5-B3B8-66D19BEB3420}" type="slidenum">
              <a:rPr lang="en-US" smtClean="0"/>
              <a:pPr>
                <a:defRPr/>
              </a:pPr>
              <a:t>6</a:t>
            </a:fld>
            <a:endParaRPr lang="en-US"/>
          </a:p>
        </p:txBody>
      </p:sp>
    </p:spTree>
    <p:extLst>
      <p:ext uri="{BB962C8B-B14F-4D97-AF65-F5344CB8AC3E}">
        <p14:creationId xmlns:p14="http://schemas.microsoft.com/office/powerpoint/2010/main" val="2063551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30"/>
          <p:cNvSpPr txBox="1">
            <a:spLocks noChangeArrowheads="1"/>
          </p:cNvSpPr>
          <p:nvPr/>
        </p:nvSpPr>
        <p:spPr bwMode="auto">
          <a:xfrm>
            <a:off x="3703573" y="3562290"/>
            <a:ext cx="1508747" cy="4001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2000" b="1" i="1" dirty="0" smtClean="0">
                <a:latin typeface="Times New Roman" pitchFamily="18" charset="0"/>
              </a:rPr>
              <a:t>Permanence</a:t>
            </a:r>
            <a:endParaRPr lang="en-US" altLang="en-US" sz="2000" b="1" i="1" dirty="0">
              <a:latin typeface="Times New Roman" pitchFamily="18" charset="0"/>
            </a:endParaRPr>
          </a:p>
        </p:txBody>
      </p:sp>
      <p:sp>
        <p:nvSpPr>
          <p:cNvPr id="24" name="Text Box 17"/>
          <p:cNvSpPr txBox="1">
            <a:spLocks noChangeArrowheads="1"/>
          </p:cNvSpPr>
          <p:nvPr/>
        </p:nvSpPr>
        <p:spPr bwMode="auto">
          <a:xfrm rot="16200000">
            <a:off x="450741" y="3337411"/>
            <a:ext cx="2307848" cy="923330"/>
          </a:xfrm>
          <a:prstGeom prst="rect">
            <a:avLst/>
          </a:prstGeom>
          <a:solidFill>
            <a:schemeClr val="bg1"/>
          </a:solidFill>
          <a:ln w="9525">
            <a:noFill/>
            <a:miter lim="800000"/>
            <a:headEnd/>
            <a:tailEnd/>
          </a:ln>
        </p:spPr>
        <p:txBody>
          <a:bodyPr wrap="square">
            <a:spAutoFit/>
          </a:bodyPr>
          <a:lstStyle/>
          <a:p>
            <a:pPr algn="ctr">
              <a:spcBef>
                <a:spcPts val="0"/>
              </a:spcBef>
            </a:pPr>
            <a:r>
              <a:rPr lang="en-US" sz="2000" b="1" i="0" dirty="0" smtClean="0"/>
              <a:t>PRIMARY GROUPS</a:t>
            </a:r>
            <a:endParaRPr lang="en-US" sz="2000" i="0" dirty="0" smtClean="0"/>
          </a:p>
          <a:p>
            <a:pPr algn="ctr">
              <a:spcBef>
                <a:spcPts val="0"/>
              </a:spcBef>
            </a:pPr>
            <a:r>
              <a:rPr lang="en-US" sz="1400" i="0" dirty="0" smtClean="0"/>
              <a:t>(</a:t>
            </a:r>
            <a:r>
              <a:rPr lang="en-US" sz="1400" i="0" dirty="0"/>
              <a:t>Particularism-Ascription)</a:t>
            </a:r>
          </a:p>
        </p:txBody>
      </p:sp>
      <p:graphicFrame>
        <p:nvGraphicFramePr>
          <p:cNvPr id="9" name="Group 4"/>
          <p:cNvGraphicFramePr>
            <a:graphicFrameLocks/>
          </p:cNvGraphicFramePr>
          <p:nvPr>
            <p:extLst/>
          </p:nvPr>
        </p:nvGraphicFramePr>
        <p:xfrm>
          <a:off x="2667000" y="1920081"/>
          <a:ext cx="3581400" cy="3803408"/>
        </p:xfrm>
        <a:graphic>
          <a:graphicData uri="http://schemas.openxmlformats.org/drawingml/2006/table">
            <a:tbl>
              <a:tblPr/>
              <a:tblGrid>
                <a:gridCol w="1790700"/>
                <a:gridCol w="1790700"/>
              </a:tblGrid>
              <a:tr h="15332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270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marL="77606" marR="77606" marT="38803" marB="38803"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5475" name="Text Box 3"/>
          <p:cNvSpPr txBox="1">
            <a:spLocks noChangeArrowheads="1"/>
          </p:cNvSpPr>
          <p:nvPr/>
        </p:nvSpPr>
        <p:spPr bwMode="auto">
          <a:xfrm>
            <a:off x="0" y="282714"/>
            <a:ext cx="9144000" cy="707886"/>
          </a:xfrm>
          <a:prstGeom prst="rect">
            <a:avLst/>
          </a:prstGeom>
          <a:noFill/>
          <a:ln w="9525">
            <a:noFill/>
            <a:miter lim="800000"/>
            <a:headEnd/>
            <a:tailEnd/>
          </a:ln>
          <a:effectLst/>
        </p:spPr>
        <p:txBody>
          <a:bodyPr>
            <a:spAutoFit/>
          </a:bodyPr>
          <a:lstStyle/>
          <a:p>
            <a:r>
              <a:rPr lang="en-US" sz="4000" b="1" dirty="0" smtClean="0">
                <a:solidFill>
                  <a:schemeClr val="accent1"/>
                </a:solidFill>
                <a:latin typeface="Garamond" pitchFamily="18" charset="0"/>
                <a:cs typeface="Arial" charset="0"/>
              </a:rPr>
              <a:t>Wicked Problems</a:t>
            </a:r>
            <a:endParaRPr lang="en-US" sz="4000" b="1" dirty="0">
              <a:solidFill>
                <a:schemeClr val="accent1"/>
              </a:solidFill>
              <a:latin typeface="Garamond" pitchFamily="18" charset="0"/>
              <a:cs typeface="Arial" charset="0"/>
            </a:endParaRPr>
          </a:p>
        </p:txBody>
      </p:sp>
      <p:sp>
        <p:nvSpPr>
          <p:cNvPr id="6"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a:p>
        </p:txBody>
      </p:sp>
      <p:sp>
        <p:nvSpPr>
          <p:cNvPr id="12" name="Text Box 15"/>
          <p:cNvSpPr txBox="1">
            <a:spLocks noChangeArrowheads="1"/>
          </p:cNvSpPr>
          <p:nvPr/>
        </p:nvSpPr>
        <p:spPr bwMode="auto">
          <a:xfrm>
            <a:off x="2702814" y="1130953"/>
            <a:ext cx="3648208" cy="615553"/>
          </a:xfrm>
          <a:prstGeom prst="rect">
            <a:avLst/>
          </a:prstGeom>
          <a:noFill/>
          <a:ln w="9525">
            <a:noFill/>
            <a:miter lim="800000"/>
            <a:headEnd/>
            <a:tailEnd/>
          </a:ln>
        </p:spPr>
        <p:txBody>
          <a:bodyPr wrap="square">
            <a:spAutoFit/>
          </a:bodyPr>
          <a:lstStyle/>
          <a:p>
            <a:pPr algn="ctr">
              <a:spcBef>
                <a:spcPts val="0"/>
              </a:spcBef>
            </a:pPr>
            <a:r>
              <a:rPr lang="en-US" sz="2000" b="1" i="0" dirty="0" smtClean="0"/>
              <a:t>CONSTRAINED</a:t>
            </a:r>
          </a:p>
          <a:p>
            <a:pPr algn="ctr">
              <a:spcBef>
                <a:spcPts val="0"/>
              </a:spcBef>
            </a:pPr>
            <a:r>
              <a:rPr lang="en-US" sz="1400" i="0" dirty="0" smtClean="0"/>
              <a:t>(Narrow Scope of Public Interest)</a:t>
            </a:r>
            <a:endParaRPr lang="en-US" sz="1400" i="0" dirty="0"/>
          </a:p>
        </p:txBody>
      </p:sp>
      <p:sp>
        <p:nvSpPr>
          <p:cNvPr id="13" name="Text Box 16"/>
          <p:cNvSpPr txBox="1">
            <a:spLocks noChangeArrowheads="1"/>
          </p:cNvSpPr>
          <p:nvPr/>
        </p:nvSpPr>
        <p:spPr bwMode="auto">
          <a:xfrm>
            <a:off x="2576957" y="5867400"/>
            <a:ext cx="3991483" cy="615553"/>
          </a:xfrm>
          <a:prstGeom prst="rect">
            <a:avLst/>
          </a:prstGeom>
          <a:noFill/>
          <a:ln w="9525">
            <a:noFill/>
            <a:miter lim="800000"/>
            <a:headEnd/>
            <a:tailEnd/>
          </a:ln>
        </p:spPr>
        <p:txBody>
          <a:bodyPr wrap="square">
            <a:spAutoFit/>
          </a:bodyPr>
          <a:lstStyle/>
          <a:p>
            <a:pPr algn="ctr">
              <a:spcBef>
                <a:spcPts val="0"/>
              </a:spcBef>
            </a:pPr>
            <a:r>
              <a:rPr lang="en-US" sz="2000" b="1" i="0" dirty="0" smtClean="0"/>
              <a:t>UNCONSTRAINED</a:t>
            </a:r>
          </a:p>
          <a:p>
            <a:pPr algn="ctr">
              <a:spcBef>
                <a:spcPts val="0"/>
              </a:spcBef>
            </a:pPr>
            <a:r>
              <a:rPr lang="en-US" sz="1400" i="0" dirty="0" smtClean="0"/>
              <a:t>(Diffuse Scope of Public Interest)</a:t>
            </a:r>
            <a:endParaRPr lang="en-US" sz="1400" i="0" dirty="0"/>
          </a:p>
        </p:txBody>
      </p:sp>
      <p:sp>
        <p:nvSpPr>
          <p:cNvPr id="15" name="Text Box 29"/>
          <p:cNvSpPr txBox="1">
            <a:spLocks noChangeArrowheads="1"/>
          </p:cNvSpPr>
          <p:nvPr/>
        </p:nvSpPr>
        <p:spPr bwMode="auto">
          <a:xfrm>
            <a:off x="3821740" y="5494889"/>
            <a:ext cx="1359860" cy="4001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2000" b="1" i="1" dirty="0" smtClean="0">
                <a:latin typeface="Times New Roman" pitchFamily="18" charset="0"/>
              </a:rPr>
              <a:t>Well-Being</a:t>
            </a:r>
            <a:endParaRPr lang="en-US" altLang="en-US" sz="2000" b="1" i="1" dirty="0">
              <a:latin typeface="Times New Roman" pitchFamily="18" charset="0"/>
            </a:endParaRPr>
          </a:p>
        </p:txBody>
      </p:sp>
      <p:sp>
        <p:nvSpPr>
          <p:cNvPr id="16" name="Text Box 30"/>
          <p:cNvSpPr txBox="1">
            <a:spLocks noChangeArrowheads="1"/>
          </p:cNvSpPr>
          <p:nvPr/>
        </p:nvSpPr>
        <p:spPr bwMode="auto">
          <a:xfrm>
            <a:off x="4114309" y="1684889"/>
            <a:ext cx="838691" cy="40011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2000" b="1" i="1" dirty="0" smtClean="0">
                <a:latin typeface="Times New Roman" pitchFamily="18" charset="0"/>
              </a:rPr>
              <a:t>Safety</a:t>
            </a:r>
            <a:endParaRPr lang="en-US" altLang="en-US" sz="2000" b="1" i="1" dirty="0">
              <a:latin typeface="Times New Roman" pitchFamily="18" charset="0"/>
            </a:endParaRPr>
          </a:p>
        </p:txBody>
      </p:sp>
      <p:sp>
        <p:nvSpPr>
          <p:cNvPr id="18" name="Text Box 30"/>
          <p:cNvSpPr txBox="1">
            <a:spLocks noChangeArrowheads="1"/>
          </p:cNvSpPr>
          <p:nvPr/>
        </p:nvSpPr>
        <p:spPr bwMode="auto">
          <a:xfrm>
            <a:off x="1981200" y="3987225"/>
            <a:ext cx="1340801" cy="584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ts val="0"/>
              </a:spcBef>
            </a:pPr>
            <a:r>
              <a:rPr lang="en-US" altLang="en-US" sz="1600" b="1" i="1" dirty="0" smtClean="0">
                <a:latin typeface="Times New Roman" pitchFamily="18" charset="0"/>
              </a:rPr>
              <a:t>Family Preservation</a:t>
            </a:r>
            <a:endParaRPr lang="en-US" altLang="en-US" sz="1600" b="1" i="1" dirty="0">
              <a:latin typeface="Times New Roman" pitchFamily="18" charset="0"/>
            </a:endParaRPr>
          </a:p>
        </p:txBody>
      </p:sp>
      <p:sp>
        <p:nvSpPr>
          <p:cNvPr id="19" name="Text Box 30"/>
          <p:cNvSpPr txBox="1">
            <a:spLocks noChangeArrowheads="1"/>
          </p:cNvSpPr>
          <p:nvPr/>
        </p:nvSpPr>
        <p:spPr bwMode="auto">
          <a:xfrm>
            <a:off x="5791200" y="4081046"/>
            <a:ext cx="960519" cy="33855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1600" b="1" dirty="0" smtClean="0"/>
              <a:t>Adoption</a:t>
            </a:r>
            <a:endParaRPr lang="en-US" altLang="en-US" sz="1600" b="1" i="1" dirty="0">
              <a:latin typeface="Times New Roman" pitchFamily="18" charset="0"/>
            </a:endParaRPr>
          </a:p>
        </p:txBody>
      </p:sp>
      <p:sp>
        <p:nvSpPr>
          <p:cNvPr id="2" name="Slide Number Placeholder 1"/>
          <p:cNvSpPr>
            <a:spLocks noGrp="1"/>
          </p:cNvSpPr>
          <p:nvPr>
            <p:ph type="sldNum" sz="quarter" idx="12"/>
          </p:nvPr>
        </p:nvSpPr>
        <p:spPr>
          <a:xfrm>
            <a:off x="8534400" y="6175176"/>
            <a:ext cx="457200" cy="457200"/>
          </a:xfrm>
        </p:spPr>
        <p:txBody>
          <a:bodyPr/>
          <a:lstStyle/>
          <a:p>
            <a:pPr>
              <a:defRPr/>
            </a:pPr>
            <a:fld id="{2E0195E1-D1C3-4DA5-B3B8-66D19BEB3420}" type="slidenum">
              <a:rPr lang="en-US" smtClean="0"/>
              <a:pPr>
                <a:defRPr/>
              </a:pPr>
              <a:t>7</a:t>
            </a:fld>
            <a:endParaRPr lang="en-US"/>
          </a:p>
        </p:txBody>
      </p:sp>
      <p:sp>
        <p:nvSpPr>
          <p:cNvPr id="26" name="Text Box 30"/>
          <p:cNvSpPr txBox="1">
            <a:spLocks noChangeArrowheads="1"/>
          </p:cNvSpPr>
          <p:nvPr/>
        </p:nvSpPr>
        <p:spPr bwMode="auto">
          <a:xfrm>
            <a:off x="1675035" y="2057400"/>
            <a:ext cx="1972015" cy="33855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1600" b="1" i="1" dirty="0" smtClean="0">
                <a:latin typeface="Times New Roman" pitchFamily="18" charset="0"/>
              </a:rPr>
              <a:t>Alternative Response</a:t>
            </a:r>
            <a:endParaRPr lang="en-US" altLang="en-US" sz="1600" b="1" i="1" dirty="0">
              <a:latin typeface="Times New Roman" pitchFamily="18" charset="0"/>
            </a:endParaRPr>
          </a:p>
        </p:txBody>
      </p:sp>
      <p:sp>
        <p:nvSpPr>
          <p:cNvPr id="27" name="Text Box 30"/>
          <p:cNvSpPr txBox="1">
            <a:spLocks noChangeArrowheads="1"/>
          </p:cNvSpPr>
          <p:nvPr/>
        </p:nvSpPr>
        <p:spPr bwMode="auto">
          <a:xfrm>
            <a:off x="5261960" y="2057400"/>
            <a:ext cx="1984839" cy="33855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1600" b="1" i="1" dirty="0" smtClean="0">
                <a:latin typeface="Times New Roman" pitchFamily="18" charset="0"/>
              </a:rPr>
              <a:t>Formal Investigation</a:t>
            </a:r>
            <a:endParaRPr lang="en-US" altLang="en-US" sz="1600" b="1" i="1" dirty="0">
              <a:latin typeface="Times New Roman" pitchFamily="18" charset="0"/>
            </a:endParaRPr>
          </a:p>
        </p:txBody>
      </p:sp>
      <p:sp>
        <p:nvSpPr>
          <p:cNvPr id="28" name="Text Box 30"/>
          <p:cNvSpPr txBox="1">
            <a:spLocks noChangeArrowheads="1"/>
          </p:cNvSpPr>
          <p:nvPr/>
        </p:nvSpPr>
        <p:spPr bwMode="auto">
          <a:xfrm>
            <a:off x="1780826" y="5147846"/>
            <a:ext cx="1760418" cy="33855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1600" b="1" i="1" dirty="0" smtClean="0">
                <a:latin typeface="Times New Roman" pitchFamily="18" charset="0"/>
              </a:rPr>
              <a:t>Community-Based</a:t>
            </a:r>
            <a:endParaRPr lang="en-US" altLang="en-US" sz="1600" b="1" i="1" dirty="0">
              <a:latin typeface="Times New Roman" pitchFamily="18" charset="0"/>
            </a:endParaRPr>
          </a:p>
        </p:txBody>
      </p:sp>
      <p:sp>
        <p:nvSpPr>
          <p:cNvPr id="29" name="Text Box 30"/>
          <p:cNvSpPr txBox="1">
            <a:spLocks noChangeArrowheads="1"/>
          </p:cNvSpPr>
          <p:nvPr/>
        </p:nvSpPr>
        <p:spPr bwMode="auto">
          <a:xfrm>
            <a:off x="5384495" y="5147846"/>
            <a:ext cx="1659430" cy="338554"/>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spcBef>
                <a:spcPts val="0"/>
              </a:spcBef>
            </a:pPr>
            <a:r>
              <a:rPr lang="en-US" altLang="en-US" sz="1600" b="1" dirty="0" smtClean="0"/>
              <a:t>Institution</a:t>
            </a:r>
            <a:r>
              <a:rPr lang="en-US" altLang="en-US" sz="1600" b="1" i="1" dirty="0" smtClean="0">
                <a:latin typeface="Times New Roman" pitchFamily="18" charset="0"/>
              </a:rPr>
              <a:t>-Based</a:t>
            </a:r>
            <a:endParaRPr lang="en-US" altLang="en-US" sz="1600" b="1" i="1" dirty="0">
              <a:latin typeface="Times New Roman" pitchFamily="18" charset="0"/>
            </a:endParaRPr>
          </a:p>
        </p:txBody>
      </p:sp>
      <p:sp>
        <p:nvSpPr>
          <p:cNvPr id="20" name="Text Box 30"/>
          <p:cNvSpPr txBox="1">
            <a:spLocks noChangeArrowheads="1"/>
          </p:cNvSpPr>
          <p:nvPr/>
        </p:nvSpPr>
        <p:spPr bwMode="auto">
          <a:xfrm>
            <a:off x="1981200" y="2971800"/>
            <a:ext cx="1340801" cy="584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ts val="0"/>
              </a:spcBef>
            </a:pPr>
            <a:r>
              <a:rPr lang="en-US" altLang="en-US" sz="1600" b="1" i="1" dirty="0" smtClean="0">
                <a:latin typeface="Times New Roman" pitchFamily="18" charset="0"/>
              </a:rPr>
              <a:t>Informal Kinship </a:t>
            </a:r>
            <a:r>
              <a:rPr lang="en-US" altLang="en-US" sz="1600" b="1" dirty="0" smtClean="0"/>
              <a:t>Care</a:t>
            </a:r>
            <a:endParaRPr lang="en-US" altLang="en-US" sz="1600" b="1" i="1" dirty="0">
              <a:latin typeface="Times New Roman" pitchFamily="18" charset="0"/>
            </a:endParaRPr>
          </a:p>
        </p:txBody>
      </p:sp>
      <p:sp>
        <p:nvSpPr>
          <p:cNvPr id="21" name="Text Box 30"/>
          <p:cNvSpPr txBox="1">
            <a:spLocks noChangeArrowheads="1"/>
          </p:cNvSpPr>
          <p:nvPr/>
        </p:nvSpPr>
        <p:spPr bwMode="auto">
          <a:xfrm>
            <a:off x="5562600" y="2971800"/>
            <a:ext cx="1403697" cy="584775"/>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spcBef>
                <a:spcPts val="0"/>
              </a:spcBef>
            </a:pPr>
            <a:r>
              <a:rPr lang="en-US" altLang="en-US" sz="1600" b="1" dirty="0" smtClean="0"/>
              <a:t>Licensed Foster Care</a:t>
            </a:r>
            <a:endParaRPr lang="en-US" altLang="en-US" sz="1600" b="1" i="1" dirty="0">
              <a:latin typeface="Times New Roman" pitchFamily="18" charset="0"/>
            </a:endParaRPr>
          </a:p>
        </p:txBody>
      </p:sp>
      <p:sp>
        <p:nvSpPr>
          <p:cNvPr id="25" name="Text Box 18"/>
          <p:cNvSpPr txBox="1">
            <a:spLocks noChangeArrowheads="1"/>
          </p:cNvSpPr>
          <p:nvPr/>
        </p:nvSpPr>
        <p:spPr bwMode="auto">
          <a:xfrm rot="5400000">
            <a:off x="6052066" y="3311604"/>
            <a:ext cx="2517338" cy="923330"/>
          </a:xfrm>
          <a:prstGeom prst="rect">
            <a:avLst/>
          </a:prstGeom>
          <a:solidFill>
            <a:schemeClr val="bg1"/>
          </a:solidFill>
          <a:ln w="9525">
            <a:noFill/>
            <a:miter lim="800000"/>
            <a:headEnd/>
            <a:tailEnd/>
          </a:ln>
        </p:spPr>
        <p:txBody>
          <a:bodyPr wrap="square">
            <a:spAutoFit/>
          </a:bodyPr>
          <a:lstStyle/>
          <a:p>
            <a:pPr algn="ctr">
              <a:spcBef>
                <a:spcPts val="0"/>
              </a:spcBef>
            </a:pPr>
            <a:r>
              <a:rPr lang="en-US" sz="2000" b="1" i="0" dirty="0" smtClean="0"/>
              <a:t> SECONDARY SYSTEMS</a:t>
            </a:r>
            <a:endParaRPr lang="en-US" i="0" dirty="0"/>
          </a:p>
          <a:p>
            <a:pPr algn="ctr">
              <a:spcBef>
                <a:spcPts val="0"/>
              </a:spcBef>
            </a:pPr>
            <a:r>
              <a:rPr lang="en-US" sz="1400" i="0" dirty="0"/>
              <a:t>(Achievement-Universalism)</a:t>
            </a:r>
          </a:p>
        </p:txBody>
      </p:sp>
    </p:spTree>
    <p:extLst>
      <p:ext uri="{BB962C8B-B14F-4D97-AF65-F5344CB8AC3E}">
        <p14:creationId xmlns:p14="http://schemas.microsoft.com/office/powerpoint/2010/main" val="194880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6" grpId="0" animBg="1"/>
      <p:bldP spid="27" grpId="0" animBg="1"/>
      <p:bldP spid="28" grpId="0" animBg="1"/>
      <p:bldP spid="2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09E14A6-00A5-4687-B2A5-B7425DBF3C8B}" type="slidenum">
              <a:rPr lang="en-US" smtClean="0"/>
              <a:pPr>
                <a:defRPr/>
              </a:pPr>
              <a:t>8</a:t>
            </a:fld>
            <a:endParaRPr lang="en-US" dirty="0"/>
          </a:p>
        </p:txBody>
      </p:sp>
      <p:sp>
        <p:nvSpPr>
          <p:cNvPr id="9" name="Rectangle 8"/>
          <p:cNvSpPr/>
          <p:nvPr/>
        </p:nvSpPr>
        <p:spPr>
          <a:xfrm>
            <a:off x="0" y="344269"/>
            <a:ext cx="9144000" cy="707886"/>
          </a:xfrm>
          <a:prstGeom prst="rect">
            <a:avLst/>
          </a:prstGeom>
        </p:spPr>
        <p:txBody>
          <a:bodyPr wrap="square">
            <a:spAutoFit/>
          </a:bodyPr>
          <a:lstStyle/>
          <a:p>
            <a:r>
              <a:rPr lang="en-US" sz="4000" b="1" dirty="0" smtClean="0">
                <a:solidFill>
                  <a:srgbClr val="000066"/>
                </a:solidFill>
                <a:latin typeface="Garamond" pitchFamily="18" charset="0"/>
                <a:cs typeface="Times New Roman" pitchFamily="18" charset="0"/>
              </a:rPr>
              <a:t>Evidence-Based Policymaking</a:t>
            </a:r>
            <a:endParaRPr lang="en-US" sz="4000" dirty="0">
              <a:solidFill>
                <a:srgbClr val="000066"/>
              </a:solidFill>
              <a:latin typeface="Garamond" pitchFamily="18" charset="0"/>
              <a:cs typeface="Times New Roman" pitchFamily="18" charset="0"/>
            </a:endParaRPr>
          </a:p>
        </p:txBody>
      </p:sp>
      <p:sp>
        <p:nvSpPr>
          <p:cNvPr id="10"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sp>
        <p:nvSpPr>
          <p:cNvPr id="3" name="Rectangle 2"/>
          <p:cNvSpPr/>
          <p:nvPr/>
        </p:nvSpPr>
        <p:spPr>
          <a:xfrm>
            <a:off x="304800" y="1712416"/>
            <a:ext cx="8305800" cy="4093428"/>
          </a:xfrm>
          <a:prstGeom prst="rect">
            <a:avLst/>
          </a:prstGeom>
        </p:spPr>
        <p:txBody>
          <a:bodyPr wrap="square">
            <a:spAutoFit/>
          </a:bodyPr>
          <a:lstStyle/>
          <a:p>
            <a:r>
              <a:rPr lang="en-US" sz="4000" dirty="0" smtClean="0"/>
              <a:t>“If </a:t>
            </a:r>
            <a:r>
              <a:rPr lang="en-US" sz="4000" dirty="0"/>
              <a:t>all we have are opinions, </a:t>
            </a:r>
            <a:endParaRPr lang="en-US" sz="4000" dirty="0" smtClean="0"/>
          </a:p>
          <a:p>
            <a:r>
              <a:rPr lang="en-US" sz="4000" dirty="0" smtClean="0"/>
              <a:t>let’s </a:t>
            </a:r>
            <a:r>
              <a:rPr lang="en-US" sz="4000" dirty="0"/>
              <a:t>go with mine</a:t>
            </a:r>
            <a:r>
              <a:rPr lang="en-US" sz="4000" dirty="0" smtClean="0"/>
              <a:t>. </a:t>
            </a:r>
          </a:p>
          <a:p>
            <a:r>
              <a:rPr lang="en-US" sz="4000" dirty="0" smtClean="0"/>
              <a:t>If </a:t>
            </a:r>
            <a:r>
              <a:rPr lang="en-US" sz="4000" dirty="0"/>
              <a:t>we have data, let’s look at data</a:t>
            </a:r>
            <a:r>
              <a:rPr lang="en-US" sz="4000" dirty="0" smtClean="0"/>
              <a:t>” </a:t>
            </a:r>
          </a:p>
          <a:p>
            <a:r>
              <a:rPr lang="en-US" sz="4000" dirty="0"/>
              <a:t/>
            </a:r>
            <a:br>
              <a:rPr lang="en-US" sz="4000" dirty="0"/>
            </a:br>
            <a:r>
              <a:rPr lang="en-US" sz="4000" dirty="0"/>
              <a:t>― </a:t>
            </a:r>
            <a:r>
              <a:rPr lang="en-US" sz="3200" dirty="0"/>
              <a:t>Jim </a:t>
            </a:r>
            <a:r>
              <a:rPr lang="en-US" sz="3200" dirty="0" smtClean="0"/>
              <a:t>Barksdale, Internet Policy Institute </a:t>
            </a:r>
            <a:endParaRPr lang="en-US" sz="4000" dirty="0"/>
          </a:p>
        </p:txBody>
      </p:sp>
    </p:spTree>
    <p:extLst>
      <p:ext uri="{BB962C8B-B14F-4D97-AF65-F5344CB8AC3E}">
        <p14:creationId xmlns:p14="http://schemas.microsoft.com/office/powerpoint/2010/main" val="668126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3"/>
          <p:cNvSpPr txBox="1">
            <a:spLocks noChangeArrowheads="1"/>
          </p:cNvSpPr>
          <p:nvPr/>
        </p:nvSpPr>
        <p:spPr bwMode="auto">
          <a:xfrm>
            <a:off x="76200" y="282714"/>
            <a:ext cx="8991600" cy="707886"/>
          </a:xfrm>
          <a:prstGeom prst="rect">
            <a:avLst/>
          </a:prstGeom>
          <a:noFill/>
          <a:ln w="9525">
            <a:noFill/>
            <a:miter lim="800000"/>
            <a:headEnd/>
            <a:tailEnd/>
          </a:ln>
        </p:spPr>
        <p:txBody>
          <a:bodyPr wrap="square">
            <a:spAutoFit/>
          </a:bodyPr>
          <a:lstStyle/>
          <a:p>
            <a:r>
              <a:rPr lang="en-US" sz="4000" b="1" dirty="0" smtClean="0">
                <a:solidFill>
                  <a:srgbClr val="000066"/>
                </a:solidFill>
                <a:latin typeface="Garamond" pitchFamily="18" charset="0"/>
                <a:cs typeface="Arial" charset="0"/>
              </a:rPr>
              <a:t>Bipartisan Consensus Builds</a:t>
            </a:r>
            <a:endParaRPr lang="en-US" sz="4000" b="1" dirty="0">
              <a:solidFill>
                <a:srgbClr val="000066"/>
              </a:solidFill>
              <a:latin typeface="Garamond" pitchFamily="18" charset="0"/>
              <a:cs typeface="Arial" charset="0"/>
            </a:endParaRPr>
          </a:p>
        </p:txBody>
      </p:sp>
      <p:sp>
        <p:nvSpPr>
          <p:cNvPr id="8" name="Slide Number Placeholder 3"/>
          <p:cNvSpPr>
            <a:spLocks noGrp="1"/>
          </p:cNvSpPr>
          <p:nvPr>
            <p:ph type="sldNum" sz="quarter" idx="12"/>
          </p:nvPr>
        </p:nvSpPr>
        <p:spPr>
          <a:xfrm>
            <a:off x="8534400" y="6248400"/>
            <a:ext cx="457200" cy="457200"/>
          </a:xfrm>
        </p:spPr>
        <p:txBody>
          <a:bodyPr/>
          <a:lstStyle/>
          <a:p>
            <a:pPr>
              <a:defRPr/>
            </a:pPr>
            <a:fld id="{D4E2F8EB-A809-42E2-B977-2F2CDE573F2F}" type="slidenum">
              <a:rPr lang="en-US"/>
              <a:pPr>
                <a:defRPr/>
              </a:pPr>
              <a:t>9</a:t>
            </a:fld>
            <a:endParaRPr lang="en-US" dirty="0"/>
          </a:p>
        </p:txBody>
      </p:sp>
      <p:pic>
        <p:nvPicPr>
          <p:cNvPr id="9" name="Picture 2" descr="C:\Documents and Settings\Mark\My Documents\My Pictures\Cover_TestaPoertner.jpg"/>
          <p:cNvPicPr>
            <a:picLocks noChangeAspect="1" noChangeArrowheads="1"/>
          </p:cNvPicPr>
          <p:nvPr/>
        </p:nvPicPr>
        <p:blipFill>
          <a:blip r:embed="rId3" cstate="print"/>
          <a:srcRect/>
          <a:stretch>
            <a:fillRect/>
          </a:stretch>
        </p:blipFill>
        <p:spPr bwMode="auto">
          <a:xfrm>
            <a:off x="1371600" y="1689414"/>
            <a:ext cx="2919241" cy="4409863"/>
          </a:xfrm>
          <a:prstGeom prst="rect">
            <a:avLst/>
          </a:prstGeom>
          <a:noFill/>
        </p:spPr>
      </p:pic>
      <p:pic>
        <p:nvPicPr>
          <p:cNvPr id="44036" name="Picture 4" descr="http://cdn.thedailybeast.com/content/dailybeast/articles/2012/05/12/uncontrolled/_jcr_content/body/inlineimage.img.503.jpg/1337256000000.cached.jpg"/>
          <p:cNvPicPr>
            <a:picLocks noChangeAspect="1" noChangeArrowheads="1"/>
          </p:cNvPicPr>
          <p:nvPr/>
        </p:nvPicPr>
        <p:blipFill>
          <a:blip r:embed="rId4" cstate="print"/>
          <a:srcRect/>
          <a:stretch>
            <a:fillRect/>
          </a:stretch>
        </p:blipFill>
        <p:spPr bwMode="auto">
          <a:xfrm>
            <a:off x="1918682" y="1600200"/>
            <a:ext cx="3126377" cy="4602027"/>
          </a:xfrm>
          <a:prstGeom prst="rect">
            <a:avLst/>
          </a:prstGeom>
          <a:noFill/>
        </p:spPr>
      </p:pic>
      <p:pic>
        <p:nvPicPr>
          <p:cNvPr id="3" name="Picture 2"/>
          <p:cNvPicPr>
            <a:picLocks noChangeAspect="1"/>
          </p:cNvPicPr>
          <p:nvPr/>
        </p:nvPicPr>
        <p:blipFill>
          <a:blip r:embed="rId5"/>
          <a:stretch>
            <a:fillRect/>
          </a:stretch>
        </p:blipFill>
        <p:spPr>
          <a:xfrm>
            <a:off x="2452083" y="1685618"/>
            <a:ext cx="2971800" cy="4427743"/>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083" y="1673683"/>
            <a:ext cx="2877454" cy="44908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Line 3"/>
          <p:cNvSpPr>
            <a:spLocks noChangeShapeType="1"/>
          </p:cNvSpPr>
          <p:nvPr/>
        </p:nvSpPr>
        <p:spPr bwMode="auto">
          <a:xfrm>
            <a:off x="762000" y="990600"/>
            <a:ext cx="7848600" cy="0"/>
          </a:xfrm>
          <a:prstGeom prst="line">
            <a:avLst/>
          </a:prstGeom>
          <a:noFill/>
          <a:ln w="9525">
            <a:solidFill>
              <a:srgbClr val="6699CC"/>
            </a:solidFill>
            <a:round/>
            <a:headEnd/>
            <a:tailEnd/>
          </a:ln>
        </p:spPr>
        <p:txBody>
          <a:bodyPr wrap="none" anchor="ctr"/>
          <a:lstStyle/>
          <a:p>
            <a:endParaRPr lang="en-US" dirty="0"/>
          </a:p>
        </p:txBody>
      </p:sp>
      <p:pic>
        <p:nvPicPr>
          <p:cNvPr id="2" name="Picture 1"/>
          <p:cNvPicPr>
            <a:picLocks noChangeAspect="1"/>
          </p:cNvPicPr>
          <p:nvPr/>
        </p:nvPicPr>
        <p:blipFill>
          <a:blip r:embed="rId7"/>
          <a:stretch>
            <a:fillRect/>
          </a:stretch>
        </p:blipFill>
        <p:spPr>
          <a:xfrm>
            <a:off x="4343400" y="1604891"/>
            <a:ext cx="3505200" cy="4542067"/>
          </a:xfrm>
          <a:prstGeom prst="rect">
            <a:avLst/>
          </a:prstGeom>
        </p:spPr>
      </p:pic>
    </p:spTree>
    <p:extLst>
      <p:ext uri="{BB962C8B-B14F-4D97-AF65-F5344CB8AC3E}">
        <p14:creationId xmlns:p14="http://schemas.microsoft.com/office/powerpoint/2010/main" val="47647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7030A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36338</TotalTime>
  <Words>1649</Words>
  <Application>Microsoft Office PowerPoint</Application>
  <PresentationFormat>On-screen Show (4:3)</PresentationFormat>
  <Paragraphs>323</Paragraphs>
  <Slides>34</Slides>
  <Notes>26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8" baseType="lpstr">
      <vt:lpstr>MS PGothic</vt:lpstr>
      <vt:lpstr>Arial</vt:lpstr>
      <vt:lpstr>Bembo</vt:lpstr>
      <vt:lpstr>Calibri</vt:lpstr>
      <vt:lpstr>Franklin Gothic Book</vt:lpstr>
      <vt:lpstr>Garamond</vt:lpstr>
      <vt:lpstr>Perpetua</vt:lpstr>
      <vt:lpstr>Tahoma</vt:lpstr>
      <vt:lpstr>Times New Roman</vt:lpstr>
      <vt:lpstr>Times New Roman Uni</vt:lpstr>
      <vt:lpstr>Wingdings</vt:lpstr>
      <vt:lpstr>Wingdings 2</vt:lpstr>
      <vt:lpstr>Equity</vt:lpstr>
      <vt:lpstr>Drawing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Rhode Island's Average Monthly IV-E Funded Caseloads</vt:lpstr>
      <vt:lpstr>Hindsight : How Rhode Island Performed in the Past</vt:lpstr>
      <vt:lpstr>Hindsight : How Rhode Island Performed in the Past</vt:lpstr>
      <vt:lpstr>PowerPoint Presentation</vt:lpstr>
      <vt:lpstr>PowerPoint Presentation</vt:lpstr>
      <vt:lpstr>PowerPoint Presentation</vt:lpstr>
      <vt:lpstr>PowerPoint Presentation</vt:lpstr>
      <vt:lpstr>PowerPoint Presentation</vt:lpstr>
      <vt:lpstr>Causation</vt:lpstr>
      <vt:lpstr>Which Response?  Investigation or Alternative</vt:lpstr>
      <vt:lpstr>PowerPoint Presentation</vt:lpstr>
      <vt:lpstr>PowerPoint Presentation</vt:lpstr>
      <vt:lpstr>What’s More Permanent?                              TPR or Kinship Guardianship</vt:lpstr>
      <vt:lpstr>Automated Alternation Routine: Unbiased Assignment Mechanism</vt:lpstr>
      <vt:lpstr>Challenges</vt:lpstr>
      <vt:lpstr>Rossi’s Iron Law of Evaluation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mtesta</dc:creator>
  <cp:lastModifiedBy>Thomas-Miller, Jacquelyn</cp:lastModifiedBy>
  <cp:revision>320</cp:revision>
  <cp:lastPrinted>2016-03-17T00:29:23Z</cp:lastPrinted>
  <dcterms:created xsi:type="dcterms:W3CDTF">2005-12-26T01:34:36Z</dcterms:created>
  <dcterms:modified xsi:type="dcterms:W3CDTF">2016-06-20T14:26:08Z</dcterms:modified>
</cp:coreProperties>
</file>