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6"/>
  </p:notesMasterIdLst>
  <p:sldIdLst>
    <p:sldId id="256" r:id="rId3"/>
    <p:sldId id="263" r:id="rId4"/>
    <p:sldId id="272" r:id="rId5"/>
    <p:sldId id="264" r:id="rId6"/>
    <p:sldId id="257" r:id="rId7"/>
    <p:sldId id="259" r:id="rId8"/>
    <p:sldId id="268" r:id="rId9"/>
    <p:sldId id="260" r:id="rId10"/>
    <p:sldId id="270" r:id="rId11"/>
    <p:sldId id="266" r:id="rId12"/>
    <p:sldId id="262" r:id="rId13"/>
    <p:sldId id="265"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348"/>
    <a:srgbClr val="95DD98"/>
    <a:srgbClr val="E6D5F9"/>
    <a:srgbClr val="FA7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54399" autoAdjust="0"/>
  </p:normalViewPr>
  <p:slideViewPr>
    <p:cSldViewPr>
      <p:cViewPr varScale="1">
        <p:scale>
          <a:sx n="34" d="100"/>
          <a:sy n="34" d="100"/>
        </p:scale>
        <p:origin x="66"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800">
                <a:latin typeface="Calibri" panose="020F0502020204030204" pitchFamily="34" charset="0"/>
                <a:cs typeface="Calibri" panose="020F0502020204030204" pitchFamily="34" charset="0"/>
              </a:defRPr>
            </a:pPr>
            <a:r>
              <a:rPr lang="en-US" sz="2400" dirty="0">
                <a:latin typeface="Calibri" panose="020F0502020204030204" pitchFamily="34" charset="0"/>
                <a:cs typeface="Calibri" panose="020F0502020204030204" pitchFamily="34" charset="0"/>
              </a:rPr>
              <a:t>Rate of Child Victimization by Age per 1000</a:t>
            </a:r>
          </a:p>
        </c:rich>
      </c:tx>
      <c:layout>
        <c:manualLayout>
          <c:xMode val="edge"/>
          <c:yMode val="edge"/>
          <c:x val="0.20070417184694017"/>
          <c:y val="7.0198883590255445E-2"/>
        </c:manualLayout>
      </c:layout>
      <c:overlay val="0"/>
    </c:title>
    <c:autoTitleDeleted val="0"/>
    <c:plotArea>
      <c:layout>
        <c:manualLayout>
          <c:layoutTarget val="inner"/>
          <c:xMode val="edge"/>
          <c:yMode val="edge"/>
          <c:x val="0"/>
          <c:y val="0.16913459761191821"/>
          <c:w val="0.9994021216097988"/>
          <c:h val="0.58668810764851587"/>
        </c:manualLayout>
      </c:layout>
      <c:barChart>
        <c:barDir val="col"/>
        <c:grouping val="clustered"/>
        <c:varyColors val="0"/>
        <c:ser>
          <c:idx val="0"/>
          <c:order val="0"/>
          <c:tx>
            <c:strRef>
              <c:f>Sheet1!$B$1</c:f>
              <c:strCache>
                <c:ptCount val="1"/>
                <c:pt idx="0">
                  <c:v>US</c:v>
                </c:pt>
              </c:strCache>
            </c:strRef>
          </c:tx>
          <c:invertIfNegative val="0"/>
          <c:dLbls>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&lt;1</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Sheet1!$B$2:$B$14</c:f>
              <c:numCache>
                <c:formatCode>General</c:formatCode>
                <c:ptCount val="13"/>
                <c:pt idx="0">
                  <c:v>24.8</c:v>
                </c:pt>
                <c:pt idx="1">
                  <c:v>11.9</c:v>
                </c:pt>
                <c:pt idx="2">
                  <c:v>11.2</c:v>
                </c:pt>
                <c:pt idx="3">
                  <c:v>10.6</c:v>
                </c:pt>
                <c:pt idx="4">
                  <c:v>10.1</c:v>
                </c:pt>
                <c:pt idx="5">
                  <c:v>9.9</c:v>
                </c:pt>
                <c:pt idx="6">
                  <c:v>9.9</c:v>
                </c:pt>
                <c:pt idx="7">
                  <c:v>9.6999999999999993</c:v>
                </c:pt>
                <c:pt idx="8">
                  <c:v>8.8000000000000007</c:v>
                </c:pt>
                <c:pt idx="9">
                  <c:v>8.1</c:v>
                </c:pt>
                <c:pt idx="10">
                  <c:v>7.4</c:v>
                </c:pt>
                <c:pt idx="11">
                  <c:v>6.8</c:v>
                </c:pt>
                <c:pt idx="12">
                  <c:v>6.7</c:v>
                </c:pt>
              </c:numCache>
            </c:numRef>
          </c:val>
          <c:extLst xmlns:c16r2="http://schemas.microsoft.com/office/drawing/2015/06/chart">
            <c:ext xmlns:c16="http://schemas.microsoft.com/office/drawing/2014/chart" uri="{C3380CC4-5D6E-409C-BE32-E72D297353CC}">
              <c16:uniqueId val="{00000000-FF9E-4116-BA14-3C5E94FF53E0}"/>
            </c:ext>
          </c:extLst>
        </c:ser>
        <c:ser>
          <c:idx val="1"/>
          <c:order val="1"/>
          <c:tx>
            <c:strRef>
              <c:f>Sheet1!$C$1</c:f>
              <c:strCache>
                <c:ptCount val="1"/>
                <c:pt idx="0">
                  <c:v>MA</c:v>
                </c:pt>
              </c:strCache>
            </c:strRef>
          </c:tx>
          <c:invertIfNegative val="0"/>
          <c:dLbls>
            <c:spPr>
              <a:noFill/>
              <a:ln>
                <a:noFill/>
              </a:ln>
              <a:effectLst/>
            </c:spPr>
            <c:txPr>
              <a:bodyPr/>
              <a:lstStyle/>
              <a:p>
                <a:pPr>
                  <a:defRPr sz="2000">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&lt;1</c:v>
                </c:pt>
                <c:pt idx="1">
                  <c:v>1</c:v>
                </c:pt>
                <c:pt idx="2">
                  <c:v>2</c:v>
                </c:pt>
                <c:pt idx="3">
                  <c:v>3</c:v>
                </c:pt>
                <c:pt idx="4">
                  <c:v>4</c:v>
                </c:pt>
                <c:pt idx="5">
                  <c:v>5</c:v>
                </c:pt>
                <c:pt idx="6">
                  <c:v>6</c:v>
                </c:pt>
                <c:pt idx="7">
                  <c:v>7</c:v>
                </c:pt>
                <c:pt idx="8">
                  <c:v>8</c:v>
                </c:pt>
                <c:pt idx="9">
                  <c:v>9</c:v>
                </c:pt>
                <c:pt idx="10">
                  <c:v>10</c:v>
                </c:pt>
                <c:pt idx="11">
                  <c:v>11</c:v>
                </c:pt>
                <c:pt idx="12">
                  <c:v>12</c:v>
                </c:pt>
              </c:strCache>
            </c:strRef>
          </c:cat>
          <c:val>
            <c:numRef>
              <c:f>Sheet1!$C$2:$C$14</c:f>
              <c:numCache>
                <c:formatCode>General</c:formatCode>
                <c:ptCount val="13"/>
                <c:pt idx="0">
                  <c:v>58.4</c:v>
                </c:pt>
                <c:pt idx="1">
                  <c:v>30.4</c:v>
                </c:pt>
                <c:pt idx="2">
                  <c:v>28.4</c:v>
                </c:pt>
                <c:pt idx="3">
                  <c:v>27</c:v>
                </c:pt>
                <c:pt idx="4">
                  <c:v>26.5</c:v>
                </c:pt>
                <c:pt idx="5">
                  <c:v>25.3</c:v>
                </c:pt>
                <c:pt idx="6">
                  <c:v>26.6</c:v>
                </c:pt>
                <c:pt idx="7">
                  <c:v>26.4</c:v>
                </c:pt>
                <c:pt idx="8">
                  <c:v>24.7</c:v>
                </c:pt>
                <c:pt idx="9">
                  <c:v>21.8</c:v>
                </c:pt>
                <c:pt idx="10">
                  <c:v>20.8</c:v>
                </c:pt>
                <c:pt idx="11">
                  <c:v>18.8</c:v>
                </c:pt>
                <c:pt idx="12">
                  <c:v>17.2</c:v>
                </c:pt>
              </c:numCache>
            </c:numRef>
          </c:val>
          <c:extLst xmlns:c16r2="http://schemas.microsoft.com/office/drawing/2015/06/chart">
            <c:ext xmlns:c16="http://schemas.microsoft.com/office/drawing/2014/chart" uri="{C3380CC4-5D6E-409C-BE32-E72D297353CC}">
              <c16:uniqueId val="{00000001-FF9E-4116-BA14-3C5E94FF53E0}"/>
            </c:ext>
          </c:extLst>
        </c:ser>
        <c:dLbls>
          <c:dLblPos val="outEnd"/>
          <c:showLegendKey val="0"/>
          <c:showVal val="1"/>
          <c:showCatName val="0"/>
          <c:showSerName val="0"/>
          <c:showPercent val="0"/>
          <c:showBubbleSize val="0"/>
        </c:dLbls>
        <c:gapWidth val="150"/>
        <c:axId val="423465192"/>
        <c:axId val="460452648"/>
      </c:barChart>
      <c:catAx>
        <c:axId val="423465192"/>
        <c:scaling>
          <c:orientation val="minMax"/>
        </c:scaling>
        <c:delete val="0"/>
        <c:axPos val="b"/>
        <c:title>
          <c:tx>
            <c:rich>
              <a:bodyPr/>
              <a:lstStyle/>
              <a:p>
                <a:pPr>
                  <a:defRPr sz="1600">
                    <a:latin typeface="Calibri" panose="020F0502020204030204" pitchFamily="34" charset="0"/>
                    <a:cs typeface="Calibri" panose="020F0502020204030204" pitchFamily="34" charset="0"/>
                  </a:defRPr>
                </a:pPr>
                <a:r>
                  <a:rPr lang="en-US" sz="1600">
                    <a:latin typeface="Calibri" panose="020F0502020204030204" pitchFamily="34" charset="0"/>
                    <a:cs typeface="Calibri" panose="020F0502020204030204" pitchFamily="34" charset="0"/>
                  </a:rPr>
                  <a:t>Age in years</a:t>
                </a:r>
              </a:p>
            </c:rich>
          </c:tx>
          <c:layout>
            <c:manualLayout>
              <c:xMode val="edge"/>
              <c:yMode val="edge"/>
              <c:x val="0.4381915089561173"/>
              <c:y val="0.81729400022180321"/>
            </c:manualLayout>
          </c:layout>
          <c:overlay val="0"/>
        </c:title>
        <c:numFmt formatCode="General" sourceLinked="0"/>
        <c:majorTickMark val="out"/>
        <c:minorTickMark val="none"/>
        <c:tickLblPos val="nextTo"/>
        <c:txPr>
          <a:bodyPr/>
          <a:lstStyle/>
          <a:p>
            <a:pPr>
              <a:defRPr sz="1600"/>
            </a:pPr>
            <a:endParaRPr lang="en-US"/>
          </a:p>
        </c:txPr>
        <c:crossAx val="460452648"/>
        <c:crosses val="autoZero"/>
        <c:auto val="1"/>
        <c:lblAlgn val="ctr"/>
        <c:lblOffset val="100"/>
        <c:noMultiLvlLbl val="0"/>
      </c:catAx>
      <c:valAx>
        <c:axId val="460452648"/>
        <c:scaling>
          <c:orientation val="minMax"/>
        </c:scaling>
        <c:delete val="1"/>
        <c:axPos val="l"/>
        <c:numFmt formatCode="General" sourceLinked="1"/>
        <c:majorTickMark val="out"/>
        <c:minorTickMark val="none"/>
        <c:tickLblPos val="nextTo"/>
        <c:crossAx val="423465192"/>
        <c:crosses val="autoZero"/>
        <c:crossBetween val="between"/>
      </c:valAx>
    </c:plotArea>
    <c:legend>
      <c:legendPos val="b"/>
      <c:legendEntry>
        <c:idx val="0"/>
        <c:txPr>
          <a:bodyPr/>
          <a:lstStyle/>
          <a:p>
            <a:pPr>
              <a:defRPr sz="2400">
                <a:latin typeface="Calibri" panose="020F0502020204030204" pitchFamily="34" charset="0"/>
                <a:cs typeface="Calibri" panose="020F0502020204030204" pitchFamily="34" charset="0"/>
              </a:defRPr>
            </a:pPr>
            <a:endParaRPr lang="en-US"/>
          </a:p>
        </c:txPr>
      </c:legendEntry>
      <c:legendEntry>
        <c:idx val="1"/>
        <c:txPr>
          <a:bodyPr/>
          <a:lstStyle/>
          <a:p>
            <a:pPr>
              <a:defRPr sz="2400">
                <a:latin typeface="Calibri" panose="020F0502020204030204" pitchFamily="34" charset="0"/>
                <a:cs typeface="Calibri" panose="020F0502020204030204" pitchFamily="34" charset="0"/>
              </a:defRPr>
            </a:pPr>
            <a:endParaRPr lang="en-US"/>
          </a:p>
        </c:txPr>
      </c:legendEntry>
      <c:layout>
        <c:manualLayout>
          <c:xMode val="edge"/>
          <c:yMode val="edge"/>
          <c:x val="0.44664272229129259"/>
          <c:y val="0.18347861446896602"/>
          <c:w val="0.19589584196712254"/>
          <c:h val="7.9432183653099703E-2"/>
        </c:manualLayout>
      </c:layout>
      <c:overlay val="0"/>
      <c:txPr>
        <a:bodyPr/>
        <a:lstStyle/>
        <a:p>
          <a:pPr>
            <a:defRPr sz="2800">
              <a:latin typeface="Calibri" panose="020F0502020204030204" pitchFamily="34" charset="0"/>
              <a:cs typeface="Calibri" panose="020F0502020204030204" pitchFamily="34" charset="0"/>
            </a:defRPr>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ACEs Dose-Response Relationship with</a:t>
            </a:r>
            <a:r>
              <a:rPr lang="en-US" sz="1800" baseline="0" dirty="0"/>
              <a:t> Health Outcomes</a:t>
            </a:r>
            <a:endParaRPr lang="en-US" sz="1800" dirty="0"/>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4"/>
              </a:solidFill>
            </c:spPr>
            <c:extLst xmlns:c16r2="http://schemas.microsoft.com/office/drawing/2015/06/chart">
              <c:ext xmlns:c16="http://schemas.microsoft.com/office/drawing/2014/chart" uri="{C3380CC4-5D6E-409C-BE32-E72D297353CC}">
                <c16:uniqueId val="{00000001-2918-4F06-815A-2E0C72FED689}"/>
              </c:ext>
            </c:extLst>
          </c:dPt>
          <c:dPt>
            <c:idx val="1"/>
            <c:invertIfNegative val="0"/>
            <c:bubble3D val="0"/>
            <c:spPr>
              <a:solidFill>
                <a:schemeClr val="accent4">
                  <a:lumMod val="75000"/>
                </a:schemeClr>
              </a:solidFill>
            </c:spPr>
            <c:extLst xmlns:c16r2="http://schemas.microsoft.com/office/drawing/2015/06/chart">
              <c:ext xmlns:c16="http://schemas.microsoft.com/office/drawing/2014/chart" uri="{C3380CC4-5D6E-409C-BE32-E72D297353CC}">
                <c16:uniqueId val="{00000003-2918-4F06-815A-2E0C72FED689}"/>
              </c:ext>
            </c:extLst>
          </c:dPt>
          <c:dPt>
            <c:idx val="2"/>
            <c:invertIfNegative val="0"/>
            <c:bubble3D val="0"/>
            <c:spPr>
              <a:solidFill>
                <a:schemeClr val="accent5">
                  <a:lumMod val="60000"/>
                  <a:lumOff val="40000"/>
                </a:schemeClr>
              </a:solidFill>
            </c:spPr>
            <c:extLst xmlns:c16r2="http://schemas.microsoft.com/office/drawing/2015/06/chart">
              <c:ext xmlns:c16="http://schemas.microsoft.com/office/drawing/2014/chart" uri="{C3380CC4-5D6E-409C-BE32-E72D297353CC}">
                <c16:uniqueId val="{00000005-2918-4F06-815A-2E0C72FED689}"/>
              </c:ext>
            </c:extLst>
          </c:dPt>
          <c:dPt>
            <c:idx val="3"/>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7-2918-4F06-815A-2E0C72FED689}"/>
              </c:ext>
            </c:extLst>
          </c:dPt>
          <c:dPt>
            <c:idx val="4"/>
            <c:invertIfNegative val="0"/>
            <c:bubble3D val="0"/>
            <c:spPr>
              <a:solidFill>
                <a:srgbClr val="92D050"/>
              </a:solidFill>
            </c:spPr>
            <c:extLst xmlns:c16r2="http://schemas.microsoft.com/office/drawing/2015/06/chart">
              <c:ext xmlns:c16="http://schemas.microsoft.com/office/drawing/2014/chart" uri="{C3380CC4-5D6E-409C-BE32-E72D297353CC}">
                <c16:uniqueId val="{00000009-2918-4F06-815A-2E0C72FED689}"/>
              </c:ext>
            </c:extLst>
          </c:dPt>
          <c:dPt>
            <c:idx val="5"/>
            <c:invertIfNegative val="0"/>
            <c:bubble3D val="0"/>
            <c:spPr>
              <a:solidFill>
                <a:schemeClr val="accent3">
                  <a:lumMod val="60000"/>
                  <a:lumOff val="40000"/>
                </a:schemeClr>
              </a:solidFill>
            </c:spPr>
            <c:extLst xmlns:c16r2="http://schemas.microsoft.com/office/drawing/2015/06/chart">
              <c:ext xmlns:c16="http://schemas.microsoft.com/office/drawing/2014/chart" uri="{C3380CC4-5D6E-409C-BE32-E72D297353CC}">
                <c16:uniqueId val="{0000000B-2918-4F06-815A-2E0C72FED689}"/>
              </c:ext>
            </c:extLst>
          </c:dPt>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2</c:v>
                </c:pt>
                <c:pt idx="1">
                  <c:v>4</c:v>
                </c:pt>
                <c:pt idx="2">
                  <c:v>6</c:v>
                </c:pt>
                <c:pt idx="3">
                  <c:v>8</c:v>
                </c:pt>
                <c:pt idx="4">
                  <c:v>10</c:v>
                </c:pt>
                <c:pt idx="5">
                  <c:v>12</c:v>
                </c:pt>
              </c:numCache>
            </c:numRef>
          </c:val>
          <c:extLst xmlns:c16r2="http://schemas.microsoft.com/office/drawing/2015/06/chart">
            <c:ext xmlns:c16="http://schemas.microsoft.com/office/drawing/2014/chart" uri="{C3380CC4-5D6E-409C-BE32-E72D297353CC}">
              <c16:uniqueId val="{0000000C-2918-4F06-815A-2E0C72FED689}"/>
            </c:ext>
          </c:extLst>
        </c:ser>
        <c:dLbls>
          <c:showLegendKey val="0"/>
          <c:showVal val="0"/>
          <c:showCatName val="0"/>
          <c:showSerName val="0"/>
          <c:showPercent val="0"/>
          <c:showBubbleSize val="0"/>
        </c:dLbls>
        <c:gapWidth val="150"/>
        <c:axId val="457819472"/>
        <c:axId val="265299904"/>
      </c:barChart>
      <c:catAx>
        <c:axId val="457819472"/>
        <c:scaling>
          <c:orientation val="minMax"/>
        </c:scaling>
        <c:delete val="0"/>
        <c:axPos val="b"/>
        <c:numFmt formatCode="General" sourceLinked="1"/>
        <c:majorTickMark val="out"/>
        <c:minorTickMark val="none"/>
        <c:tickLblPos val="nextTo"/>
        <c:crossAx val="265299904"/>
        <c:crosses val="autoZero"/>
        <c:auto val="1"/>
        <c:lblAlgn val="ctr"/>
        <c:lblOffset val="100"/>
        <c:noMultiLvlLbl val="0"/>
      </c:catAx>
      <c:valAx>
        <c:axId val="265299904"/>
        <c:scaling>
          <c:orientation val="minMax"/>
        </c:scaling>
        <c:delete val="1"/>
        <c:axPos val="l"/>
        <c:numFmt formatCode="General" sourceLinked="1"/>
        <c:majorTickMark val="out"/>
        <c:minorTickMark val="none"/>
        <c:tickLblPos val="nextTo"/>
        <c:crossAx val="457819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91A80-C9BF-42D1-A5AC-C8A5178D087E}" type="doc">
      <dgm:prSet loTypeId="urn:microsoft.com/office/officeart/2005/8/layout/pyramid1" loCatId="pyramid" qsTypeId="urn:microsoft.com/office/officeart/2005/8/quickstyle/simple1" qsCatId="simple" csTypeId="urn:microsoft.com/office/officeart/2005/8/colors/colorful3" csCatId="colorful" phldr="1"/>
      <dgm:spPr/>
    </dgm:pt>
    <dgm:pt modelId="{740E606E-113F-463E-8E04-E8F2E5DE2513}">
      <dgm:prSet phldrT="[Text]"/>
      <dgm:spPr/>
      <dgm:t>
        <a:bodyPr/>
        <a:lstStyle/>
        <a:p>
          <a:endParaRPr lang="en-US" dirty="0"/>
        </a:p>
        <a:p>
          <a:r>
            <a:rPr lang="en-US" dirty="0"/>
            <a:t>Early </a:t>
          </a:r>
        </a:p>
        <a:p>
          <a:r>
            <a:rPr lang="en-US" dirty="0"/>
            <a:t>Death</a:t>
          </a:r>
        </a:p>
      </dgm:t>
    </dgm:pt>
    <dgm:pt modelId="{FE48A5DB-ED9B-4BD1-8582-6541EB2E2347}" type="parTrans" cxnId="{A57F3A17-E165-43F3-8640-D6DB786D5270}">
      <dgm:prSet/>
      <dgm:spPr/>
      <dgm:t>
        <a:bodyPr/>
        <a:lstStyle/>
        <a:p>
          <a:endParaRPr lang="en-US"/>
        </a:p>
      </dgm:t>
    </dgm:pt>
    <dgm:pt modelId="{E07991BB-DAFC-4E59-A2AA-30BBFA7A2EF1}" type="sibTrans" cxnId="{A57F3A17-E165-43F3-8640-D6DB786D5270}">
      <dgm:prSet/>
      <dgm:spPr/>
      <dgm:t>
        <a:bodyPr/>
        <a:lstStyle/>
        <a:p>
          <a:endParaRPr lang="en-US"/>
        </a:p>
      </dgm:t>
    </dgm:pt>
    <dgm:pt modelId="{42C1622A-4175-46BA-BBB9-A54F1395ED16}">
      <dgm:prSet phldrT="[Text]"/>
      <dgm:spPr/>
      <dgm:t>
        <a:bodyPr/>
        <a:lstStyle/>
        <a:p>
          <a:r>
            <a:rPr lang="en-US" dirty="0"/>
            <a:t>Disease, Disability &amp; Social Problems</a:t>
          </a:r>
        </a:p>
      </dgm:t>
    </dgm:pt>
    <dgm:pt modelId="{8BB999F4-9661-4CC5-92D4-0BE5EDA319D2}" type="parTrans" cxnId="{C2A29F60-89D9-4796-98FA-5EA6198A31E8}">
      <dgm:prSet/>
      <dgm:spPr/>
      <dgm:t>
        <a:bodyPr/>
        <a:lstStyle/>
        <a:p>
          <a:endParaRPr lang="en-US"/>
        </a:p>
      </dgm:t>
    </dgm:pt>
    <dgm:pt modelId="{18D5C56E-6A76-4F85-A619-9EE7EE60CEEE}" type="sibTrans" cxnId="{C2A29F60-89D9-4796-98FA-5EA6198A31E8}">
      <dgm:prSet/>
      <dgm:spPr/>
      <dgm:t>
        <a:bodyPr/>
        <a:lstStyle/>
        <a:p>
          <a:endParaRPr lang="en-US"/>
        </a:p>
      </dgm:t>
    </dgm:pt>
    <dgm:pt modelId="{9CCED894-F0AC-4BB4-9276-D882F7E11B28}">
      <dgm:prSet phldrT="[Text]" custT="1"/>
      <dgm:spPr/>
      <dgm:t>
        <a:bodyPr/>
        <a:lstStyle/>
        <a:p>
          <a:r>
            <a:rPr lang="en-US" sz="1400" dirty="0"/>
            <a:t>Adoption of Health-risk Behaviors</a:t>
          </a:r>
        </a:p>
      </dgm:t>
    </dgm:pt>
    <dgm:pt modelId="{782C1E9F-B6AD-42BF-B7D7-00B702DC4F8B}" type="parTrans" cxnId="{B1E8B452-8F9E-4D79-9F33-AADB4A0BC5F1}">
      <dgm:prSet/>
      <dgm:spPr/>
      <dgm:t>
        <a:bodyPr/>
        <a:lstStyle/>
        <a:p>
          <a:endParaRPr lang="en-US"/>
        </a:p>
      </dgm:t>
    </dgm:pt>
    <dgm:pt modelId="{89A6353B-0AB3-455A-A4B9-BF8C4EED2DF1}" type="sibTrans" cxnId="{B1E8B452-8F9E-4D79-9F33-AADB4A0BC5F1}">
      <dgm:prSet/>
      <dgm:spPr/>
      <dgm:t>
        <a:bodyPr/>
        <a:lstStyle/>
        <a:p>
          <a:endParaRPr lang="en-US"/>
        </a:p>
      </dgm:t>
    </dgm:pt>
    <dgm:pt modelId="{29274AF2-5C4F-4C3D-90CF-E0F9E11F91AB}">
      <dgm:prSet phldrT="[Text]" custT="1"/>
      <dgm:spPr/>
      <dgm:t>
        <a:bodyPr/>
        <a:lstStyle/>
        <a:p>
          <a:r>
            <a:rPr lang="en-US" sz="1600" dirty="0"/>
            <a:t>Social Emotional &amp; Cognitive Impairment</a:t>
          </a:r>
        </a:p>
      </dgm:t>
    </dgm:pt>
    <dgm:pt modelId="{3F4191C8-C901-41F7-8FAE-DC76FF4C48BA}" type="parTrans" cxnId="{EFFE20E9-4EED-49A0-B939-1500BAC8A6D9}">
      <dgm:prSet/>
      <dgm:spPr/>
      <dgm:t>
        <a:bodyPr/>
        <a:lstStyle/>
        <a:p>
          <a:endParaRPr lang="en-US"/>
        </a:p>
      </dgm:t>
    </dgm:pt>
    <dgm:pt modelId="{BA241EB0-C874-4D83-9FF9-B0054165B24B}" type="sibTrans" cxnId="{EFFE20E9-4EED-49A0-B939-1500BAC8A6D9}">
      <dgm:prSet/>
      <dgm:spPr/>
      <dgm:t>
        <a:bodyPr/>
        <a:lstStyle/>
        <a:p>
          <a:endParaRPr lang="en-US"/>
        </a:p>
      </dgm:t>
    </dgm:pt>
    <dgm:pt modelId="{9FCD8917-FB66-43F4-BAF7-FA56D90428E1}">
      <dgm:prSet phldrT="[Text]" custT="1"/>
      <dgm:spPr/>
      <dgm:t>
        <a:bodyPr/>
        <a:lstStyle/>
        <a:p>
          <a:r>
            <a:rPr lang="en-US" sz="1800" dirty="0"/>
            <a:t>Disrupted Neurodevelopment</a:t>
          </a:r>
        </a:p>
      </dgm:t>
    </dgm:pt>
    <dgm:pt modelId="{258016D9-5FCB-465E-8312-B885F18B2396}" type="parTrans" cxnId="{65A23187-B2FF-413C-A8F0-626EDE0D0120}">
      <dgm:prSet/>
      <dgm:spPr/>
      <dgm:t>
        <a:bodyPr/>
        <a:lstStyle/>
        <a:p>
          <a:endParaRPr lang="en-US"/>
        </a:p>
      </dgm:t>
    </dgm:pt>
    <dgm:pt modelId="{A6584DC3-B087-4BF9-8B09-E29CDD60BA60}" type="sibTrans" cxnId="{65A23187-B2FF-413C-A8F0-626EDE0D0120}">
      <dgm:prSet/>
      <dgm:spPr/>
      <dgm:t>
        <a:bodyPr/>
        <a:lstStyle/>
        <a:p>
          <a:endParaRPr lang="en-US"/>
        </a:p>
      </dgm:t>
    </dgm:pt>
    <dgm:pt modelId="{E662557C-9DF5-4DF7-A81C-1D7B9822DD55}">
      <dgm:prSet phldrT="[Text]" custT="1"/>
      <dgm:spPr/>
      <dgm:t>
        <a:bodyPr/>
        <a:lstStyle/>
        <a:p>
          <a:r>
            <a:rPr lang="en-US" sz="2000" dirty="0"/>
            <a:t>Adverse Childhood Experiences</a:t>
          </a:r>
        </a:p>
      </dgm:t>
    </dgm:pt>
    <dgm:pt modelId="{9471262F-7A51-4220-9D93-E578DC7D0ED6}" type="parTrans" cxnId="{E786BE9D-F0C6-4B85-B244-33DA63D4BB2E}">
      <dgm:prSet/>
      <dgm:spPr/>
      <dgm:t>
        <a:bodyPr/>
        <a:lstStyle/>
        <a:p>
          <a:endParaRPr lang="en-US"/>
        </a:p>
      </dgm:t>
    </dgm:pt>
    <dgm:pt modelId="{A2A09230-66EC-4E11-84BA-4825F4B9CA18}" type="sibTrans" cxnId="{E786BE9D-F0C6-4B85-B244-33DA63D4BB2E}">
      <dgm:prSet/>
      <dgm:spPr/>
      <dgm:t>
        <a:bodyPr/>
        <a:lstStyle/>
        <a:p>
          <a:endParaRPr lang="en-US"/>
        </a:p>
      </dgm:t>
    </dgm:pt>
    <dgm:pt modelId="{99902347-3CE7-4100-B0C8-68CD4F6FFF41}" type="pres">
      <dgm:prSet presAssocID="{5F091A80-C9BF-42D1-A5AC-C8A5178D087E}" presName="Name0" presStyleCnt="0">
        <dgm:presLayoutVars>
          <dgm:dir/>
          <dgm:animLvl val="lvl"/>
          <dgm:resizeHandles val="exact"/>
        </dgm:presLayoutVars>
      </dgm:prSet>
      <dgm:spPr/>
    </dgm:pt>
    <dgm:pt modelId="{53AF6437-3AAF-4389-AECA-94A093554ACB}" type="pres">
      <dgm:prSet presAssocID="{740E606E-113F-463E-8E04-E8F2E5DE2513}" presName="Name8" presStyleCnt="0"/>
      <dgm:spPr/>
    </dgm:pt>
    <dgm:pt modelId="{8DD2C2E2-B25C-4A8A-AE04-15936BABA2B6}" type="pres">
      <dgm:prSet presAssocID="{740E606E-113F-463E-8E04-E8F2E5DE2513}" presName="level" presStyleLbl="node1" presStyleIdx="0" presStyleCnt="6">
        <dgm:presLayoutVars>
          <dgm:chMax val="1"/>
          <dgm:bulletEnabled val="1"/>
        </dgm:presLayoutVars>
      </dgm:prSet>
      <dgm:spPr/>
      <dgm:t>
        <a:bodyPr/>
        <a:lstStyle/>
        <a:p>
          <a:endParaRPr lang="en-US"/>
        </a:p>
      </dgm:t>
    </dgm:pt>
    <dgm:pt modelId="{28B2F389-6A81-497A-AC61-E4BE60D58AE9}" type="pres">
      <dgm:prSet presAssocID="{740E606E-113F-463E-8E04-E8F2E5DE2513}" presName="levelTx" presStyleLbl="revTx" presStyleIdx="0" presStyleCnt="0">
        <dgm:presLayoutVars>
          <dgm:chMax val="1"/>
          <dgm:bulletEnabled val="1"/>
        </dgm:presLayoutVars>
      </dgm:prSet>
      <dgm:spPr/>
      <dgm:t>
        <a:bodyPr/>
        <a:lstStyle/>
        <a:p>
          <a:endParaRPr lang="en-US"/>
        </a:p>
      </dgm:t>
    </dgm:pt>
    <dgm:pt modelId="{AA2AD280-F5B7-4C3B-9761-F112CFFC141E}" type="pres">
      <dgm:prSet presAssocID="{42C1622A-4175-46BA-BBB9-A54F1395ED16}" presName="Name8" presStyleCnt="0"/>
      <dgm:spPr/>
    </dgm:pt>
    <dgm:pt modelId="{98B66B4F-5080-4A44-9A8E-5E4A309519D6}" type="pres">
      <dgm:prSet presAssocID="{42C1622A-4175-46BA-BBB9-A54F1395ED16}" presName="level" presStyleLbl="node1" presStyleIdx="1" presStyleCnt="6">
        <dgm:presLayoutVars>
          <dgm:chMax val="1"/>
          <dgm:bulletEnabled val="1"/>
        </dgm:presLayoutVars>
      </dgm:prSet>
      <dgm:spPr/>
      <dgm:t>
        <a:bodyPr/>
        <a:lstStyle/>
        <a:p>
          <a:endParaRPr lang="en-US"/>
        </a:p>
      </dgm:t>
    </dgm:pt>
    <dgm:pt modelId="{9719282C-DCDB-4623-AF40-7C30AEF55742}" type="pres">
      <dgm:prSet presAssocID="{42C1622A-4175-46BA-BBB9-A54F1395ED16}" presName="levelTx" presStyleLbl="revTx" presStyleIdx="0" presStyleCnt="0">
        <dgm:presLayoutVars>
          <dgm:chMax val="1"/>
          <dgm:bulletEnabled val="1"/>
        </dgm:presLayoutVars>
      </dgm:prSet>
      <dgm:spPr/>
      <dgm:t>
        <a:bodyPr/>
        <a:lstStyle/>
        <a:p>
          <a:endParaRPr lang="en-US"/>
        </a:p>
      </dgm:t>
    </dgm:pt>
    <dgm:pt modelId="{97D6657E-DEE7-4429-AA83-FC004C58A85E}" type="pres">
      <dgm:prSet presAssocID="{9CCED894-F0AC-4BB4-9276-D882F7E11B28}" presName="Name8" presStyleCnt="0"/>
      <dgm:spPr/>
    </dgm:pt>
    <dgm:pt modelId="{F4D95432-59AF-4186-B42F-A3BCFB546325}" type="pres">
      <dgm:prSet presAssocID="{9CCED894-F0AC-4BB4-9276-D882F7E11B28}" presName="level" presStyleLbl="node1" presStyleIdx="2" presStyleCnt="6">
        <dgm:presLayoutVars>
          <dgm:chMax val="1"/>
          <dgm:bulletEnabled val="1"/>
        </dgm:presLayoutVars>
      </dgm:prSet>
      <dgm:spPr/>
      <dgm:t>
        <a:bodyPr/>
        <a:lstStyle/>
        <a:p>
          <a:endParaRPr lang="en-US"/>
        </a:p>
      </dgm:t>
    </dgm:pt>
    <dgm:pt modelId="{8FEF2455-9DB2-4F4F-B24F-14C8BBE585A6}" type="pres">
      <dgm:prSet presAssocID="{9CCED894-F0AC-4BB4-9276-D882F7E11B28}" presName="levelTx" presStyleLbl="revTx" presStyleIdx="0" presStyleCnt="0">
        <dgm:presLayoutVars>
          <dgm:chMax val="1"/>
          <dgm:bulletEnabled val="1"/>
        </dgm:presLayoutVars>
      </dgm:prSet>
      <dgm:spPr/>
      <dgm:t>
        <a:bodyPr/>
        <a:lstStyle/>
        <a:p>
          <a:endParaRPr lang="en-US"/>
        </a:p>
      </dgm:t>
    </dgm:pt>
    <dgm:pt modelId="{4A1FABA8-5644-46A3-9E3F-7C2A44154D2A}" type="pres">
      <dgm:prSet presAssocID="{29274AF2-5C4F-4C3D-90CF-E0F9E11F91AB}" presName="Name8" presStyleCnt="0"/>
      <dgm:spPr/>
    </dgm:pt>
    <dgm:pt modelId="{A21C36C7-3831-43FE-B454-0E1066C69ABD}" type="pres">
      <dgm:prSet presAssocID="{29274AF2-5C4F-4C3D-90CF-E0F9E11F91AB}" presName="level" presStyleLbl="node1" presStyleIdx="3" presStyleCnt="6">
        <dgm:presLayoutVars>
          <dgm:chMax val="1"/>
          <dgm:bulletEnabled val="1"/>
        </dgm:presLayoutVars>
      </dgm:prSet>
      <dgm:spPr/>
      <dgm:t>
        <a:bodyPr/>
        <a:lstStyle/>
        <a:p>
          <a:endParaRPr lang="en-US"/>
        </a:p>
      </dgm:t>
    </dgm:pt>
    <dgm:pt modelId="{0E60FA2A-CA7C-4E36-BC0A-B734E8A9AEF5}" type="pres">
      <dgm:prSet presAssocID="{29274AF2-5C4F-4C3D-90CF-E0F9E11F91AB}" presName="levelTx" presStyleLbl="revTx" presStyleIdx="0" presStyleCnt="0">
        <dgm:presLayoutVars>
          <dgm:chMax val="1"/>
          <dgm:bulletEnabled val="1"/>
        </dgm:presLayoutVars>
      </dgm:prSet>
      <dgm:spPr/>
      <dgm:t>
        <a:bodyPr/>
        <a:lstStyle/>
        <a:p>
          <a:endParaRPr lang="en-US"/>
        </a:p>
      </dgm:t>
    </dgm:pt>
    <dgm:pt modelId="{85F2F4BD-03D5-413C-90D0-5388BB8FD772}" type="pres">
      <dgm:prSet presAssocID="{9FCD8917-FB66-43F4-BAF7-FA56D90428E1}" presName="Name8" presStyleCnt="0"/>
      <dgm:spPr/>
    </dgm:pt>
    <dgm:pt modelId="{38C6151E-A2B0-41D8-ADBE-7251B36BFE79}" type="pres">
      <dgm:prSet presAssocID="{9FCD8917-FB66-43F4-BAF7-FA56D90428E1}" presName="level" presStyleLbl="node1" presStyleIdx="4" presStyleCnt="6">
        <dgm:presLayoutVars>
          <dgm:chMax val="1"/>
          <dgm:bulletEnabled val="1"/>
        </dgm:presLayoutVars>
      </dgm:prSet>
      <dgm:spPr/>
      <dgm:t>
        <a:bodyPr/>
        <a:lstStyle/>
        <a:p>
          <a:endParaRPr lang="en-US"/>
        </a:p>
      </dgm:t>
    </dgm:pt>
    <dgm:pt modelId="{0575F272-4AB3-406D-A8FA-B1C858C0AB58}" type="pres">
      <dgm:prSet presAssocID="{9FCD8917-FB66-43F4-BAF7-FA56D90428E1}" presName="levelTx" presStyleLbl="revTx" presStyleIdx="0" presStyleCnt="0">
        <dgm:presLayoutVars>
          <dgm:chMax val="1"/>
          <dgm:bulletEnabled val="1"/>
        </dgm:presLayoutVars>
      </dgm:prSet>
      <dgm:spPr/>
      <dgm:t>
        <a:bodyPr/>
        <a:lstStyle/>
        <a:p>
          <a:endParaRPr lang="en-US"/>
        </a:p>
      </dgm:t>
    </dgm:pt>
    <dgm:pt modelId="{BC0A3E40-1C99-47AA-8F05-CFE1E0B2BFD8}" type="pres">
      <dgm:prSet presAssocID="{E662557C-9DF5-4DF7-A81C-1D7B9822DD55}" presName="Name8" presStyleCnt="0"/>
      <dgm:spPr/>
    </dgm:pt>
    <dgm:pt modelId="{043D210F-AD50-4DFA-9BBE-786387F83907}" type="pres">
      <dgm:prSet presAssocID="{E662557C-9DF5-4DF7-A81C-1D7B9822DD55}" presName="level" presStyleLbl="node1" presStyleIdx="5" presStyleCnt="6">
        <dgm:presLayoutVars>
          <dgm:chMax val="1"/>
          <dgm:bulletEnabled val="1"/>
        </dgm:presLayoutVars>
      </dgm:prSet>
      <dgm:spPr/>
      <dgm:t>
        <a:bodyPr/>
        <a:lstStyle/>
        <a:p>
          <a:endParaRPr lang="en-US"/>
        </a:p>
      </dgm:t>
    </dgm:pt>
    <dgm:pt modelId="{D6A3FE02-CC93-453C-A8FC-3E8F68250DD6}" type="pres">
      <dgm:prSet presAssocID="{E662557C-9DF5-4DF7-A81C-1D7B9822DD55}" presName="levelTx" presStyleLbl="revTx" presStyleIdx="0" presStyleCnt="0">
        <dgm:presLayoutVars>
          <dgm:chMax val="1"/>
          <dgm:bulletEnabled val="1"/>
        </dgm:presLayoutVars>
      </dgm:prSet>
      <dgm:spPr/>
      <dgm:t>
        <a:bodyPr/>
        <a:lstStyle/>
        <a:p>
          <a:endParaRPr lang="en-US"/>
        </a:p>
      </dgm:t>
    </dgm:pt>
  </dgm:ptLst>
  <dgm:cxnLst>
    <dgm:cxn modelId="{FC89FAA3-A133-4055-8E97-59BE3B47803F}" type="presOf" srcId="{E662557C-9DF5-4DF7-A81C-1D7B9822DD55}" destId="{043D210F-AD50-4DFA-9BBE-786387F83907}" srcOrd="0" destOrd="0" presId="urn:microsoft.com/office/officeart/2005/8/layout/pyramid1"/>
    <dgm:cxn modelId="{EFFE20E9-4EED-49A0-B939-1500BAC8A6D9}" srcId="{5F091A80-C9BF-42D1-A5AC-C8A5178D087E}" destId="{29274AF2-5C4F-4C3D-90CF-E0F9E11F91AB}" srcOrd="3" destOrd="0" parTransId="{3F4191C8-C901-41F7-8FAE-DC76FF4C48BA}" sibTransId="{BA241EB0-C874-4D83-9FF9-B0054165B24B}"/>
    <dgm:cxn modelId="{65A23187-B2FF-413C-A8F0-626EDE0D0120}" srcId="{5F091A80-C9BF-42D1-A5AC-C8A5178D087E}" destId="{9FCD8917-FB66-43F4-BAF7-FA56D90428E1}" srcOrd="4" destOrd="0" parTransId="{258016D9-5FCB-465E-8312-B885F18B2396}" sibTransId="{A6584DC3-B087-4BF9-8B09-E29CDD60BA60}"/>
    <dgm:cxn modelId="{D682FC44-451A-42C6-AD9D-AB09A3D3F4CF}" type="presOf" srcId="{9CCED894-F0AC-4BB4-9276-D882F7E11B28}" destId="{8FEF2455-9DB2-4F4F-B24F-14C8BBE585A6}" srcOrd="1" destOrd="0" presId="urn:microsoft.com/office/officeart/2005/8/layout/pyramid1"/>
    <dgm:cxn modelId="{B1E8B452-8F9E-4D79-9F33-AADB4A0BC5F1}" srcId="{5F091A80-C9BF-42D1-A5AC-C8A5178D087E}" destId="{9CCED894-F0AC-4BB4-9276-D882F7E11B28}" srcOrd="2" destOrd="0" parTransId="{782C1E9F-B6AD-42BF-B7D7-00B702DC4F8B}" sibTransId="{89A6353B-0AB3-455A-A4B9-BF8C4EED2DF1}"/>
    <dgm:cxn modelId="{BE297B6C-05CD-439C-83EE-BA6BA6EEF7CE}" type="presOf" srcId="{29274AF2-5C4F-4C3D-90CF-E0F9E11F91AB}" destId="{0E60FA2A-CA7C-4E36-BC0A-B734E8A9AEF5}" srcOrd="1" destOrd="0" presId="urn:microsoft.com/office/officeart/2005/8/layout/pyramid1"/>
    <dgm:cxn modelId="{D6122A67-AA15-4CC5-930F-CD47E6EF4227}" type="presOf" srcId="{42C1622A-4175-46BA-BBB9-A54F1395ED16}" destId="{9719282C-DCDB-4623-AF40-7C30AEF55742}" srcOrd="1" destOrd="0" presId="urn:microsoft.com/office/officeart/2005/8/layout/pyramid1"/>
    <dgm:cxn modelId="{E786BE9D-F0C6-4B85-B244-33DA63D4BB2E}" srcId="{5F091A80-C9BF-42D1-A5AC-C8A5178D087E}" destId="{E662557C-9DF5-4DF7-A81C-1D7B9822DD55}" srcOrd="5" destOrd="0" parTransId="{9471262F-7A51-4220-9D93-E578DC7D0ED6}" sibTransId="{A2A09230-66EC-4E11-84BA-4825F4B9CA18}"/>
    <dgm:cxn modelId="{024CD110-87DC-48ED-8B28-C819B49E6B4F}" type="presOf" srcId="{E662557C-9DF5-4DF7-A81C-1D7B9822DD55}" destId="{D6A3FE02-CC93-453C-A8FC-3E8F68250DD6}" srcOrd="1" destOrd="0" presId="urn:microsoft.com/office/officeart/2005/8/layout/pyramid1"/>
    <dgm:cxn modelId="{8A0274E2-11BD-43BB-916F-41A3E553C865}" type="presOf" srcId="{5F091A80-C9BF-42D1-A5AC-C8A5178D087E}" destId="{99902347-3CE7-4100-B0C8-68CD4F6FFF41}" srcOrd="0" destOrd="0" presId="urn:microsoft.com/office/officeart/2005/8/layout/pyramid1"/>
    <dgm:cxn modelId="{9C170440-7EBC-4611-A680-7B0F268433A0}" type="presOf" srcId="{740E606E-113F-463E-8E04-E8F2E5DE2513}" destId="{8DD2C2E2-B25C-4A8A-AE04-15936BABA2B6}" srcOrd="0" destOrd="0" presId="urn:microsoft.com/office/officeart/2005/8/layout/pyramid1"/>
    <dgm:cxn modelId="{F13E48A8-71A4-48E0-B5E0-9B2B6760EC6E}" type="presOf" srcId="{9CCED894-F0AC-4BB4-9276-D882F7E11B28}" destId="{F4D95432-59AF-4186-B42F-A3BCFB546325}" srcOrd="0" destOrd="0" presId="urn:microsoft.com/office/officeart/2005/8/layout/pyramid1"/>
    <dgm:cxn modelId="{FAA2F896-DAF5-4783-A18A-DE51B0D1219A}" type="presOf" srcId="{9FCD8917-FB66-43F4-BAF7-FA56D90428E1}" destId="{0575F272-4AB3-406D-A8FA-B1C858C0AB58}" srcOrd="1" destOrd="0" presId="urn:microsoft.com/office/officeart/2005/8/layout/pyramid1"/>
    <dgm:cxn modelId="{03D85E3B-00F9-4411-9B5E-6CA3D4787C0F}" type="presOf" srcId="{740E606E-113F-463E-8E04-E8F2E5DE2513}" destId="{28B2F389-6A81-497A-AC61-E4BE60D58AE9}" srcOrd="1" destOrd="0" presId="urn:microsoft.com/office/officeart/2005/8/layout/pyramid1"/>
    <dgm:cxn modelId="{0CA0B131-0E67-4D77-9552-0B13B731E45E}" type="presOf" srcId="{9FCD8917-FB66-43F4-BAF7-FA56D90428E1}" destId="{38C6151E-A2B0-41D8-ADBE-7251B36BFE79}" srcOrd="0" destOrd="0" presId="urn:microsoft.com/office/officeart/2005/8/layout/pyramid1"/>
    <dgm:cxn modelId="{945C3C6A-D313-49C7-8851-1ACC9895FECF}" type="presOf" srcId="{29274AF2-5C4F-4C3D-90CF-E0F9E11F91AB}" destId="{A21C36C7-3831-43FE-B454-0E1066C69ABD}" srcOrd="0" destOrd="0" presId="urn:microsoft.com/office/officeart/2005/8/layout/pyramid1"/>
    <dgm:cxn modelId="{4EE46041-0F44-48A4-A067-D6DB9F97DD2F}" type="presOf" srcId="{42C1622A-4175-46BA-BBB9-A54F1395ED16}" destId="{98B66B4F-5080-4A44-9A8E-5E4A309519D6}" srcOrd="0" destOrd="0" presId="urn:microsoft.com/office/officeart/2005/8/layout/pyramid1"/>
    <dgm:cxn modelId="{C2A29F60-89D9-4796-98FA-5EA6198A31E8}" srcId="{5F091A80-C9BF-42D1-A5AC-C8A5178D087E}" destId="{42C1622A-4175-46BA-BBB9-A54F1395ED16}" srcOrd="1" destOrd="0" parTransId="{8BB999F4-9661-4CC5-92D4-0BE5EDA319D2}" sibTransId="{18D5C56E-6A76-4F85-A619-9EE7EE60CEEE}"/>
    <dgm:cxn modelId="{A57F3A17-E165-43F3-8640-D6DB786D5270}" srcId="{5F091A80-C9BF-42D1-A5AC-C8A5178D087E}" destId="{740E606E-113F-463E-8E04-E8F2E5DE2513}" srcOrd="0" destOrd="0" parTransId="{FE48A5DB-ED9B-4BD1-8582-6541EB2E2347}" sibTransId="{E07991BB-DAFC-4E59-A2AA-30BBFA7A2EF1}"/>
    <dgm:cxn modelId="{84140375-6184-4D3D-B965-4E0BC3C8DFA3}" type="presParOf" srcId="{99902347-3CE7-4100-B0C8-68CD4F6FFF41}" destId="{53AF6437-3AAF-4389-AECA-94A093554ACB}" srcOrd="0" destOrd="0" presId="urn:microsoft.com/office/officeart/2005/8/layout/pyramid1"/>
    <dgm:cxn modelId="{BDB0BD73-F167-4940-8B4B-9237E1A7BEF3}" type="presParOf" srcId="{53AF6437-3AAF-4389-AECA-94A093554ACB}" destId="{8DD2C2E2-B25C-4A8A-AE04-15936BABA2B6}" srcOrd="0" destOrd="0" presId="urn:microsoft.com/office/officeart/2005/8/layout/pyramid1"/>
    <dgm:cxn modelId="{64BCEF28-5A73-4D16-A8D5-DC6F4828819B}" type="presParOf" srcId="{53AF6437-3AAF-4389-AECA-94A093554ACB}" destId="{28B2F389-6A81-497A-AC61-E4BE60D58AE9}" srcOrd="1" destOrd="0" presId="urn:microsoft.com/office/officeart/2005/8/layout/pyramid1"/>
    <dgm:cxn modelId="{188C4375-2AF0-469A-B699-A10D66A77C20}" type="presParOf" srcId="{99902347-3CE7-4100-B0C8-68CD4F6FFF41}" destId="{AA2AD280-F5B7-4C3B-9761-F112CFFC141E}" srcOrd="1" destOrd="0" presId="urn:microsoft.com/office/officeart/2005/8/layout/pyramid1"/>
    <dgm:cxn modelId="{61B7D506-0156-4AB9-9A0C-EF5B466F8911}" type="presParOf" srcId="{AA2AD280-F5B7-4C3B-9761-F112CFFC141E}" destId="{98B66B4F-5080-4A44-9A8E-5E4A309519D6}" srcOrd="0" destOrd="0" presId="urn:microsoft.com/office/officeart/2005/8/layout/pyramid1"/>
    <dgm:cxn modelId="{C62AD12F-683A-4611-9C25-1B02CD055C2C}" type="presParOf" srcId="{AA2AD280-F5B7-4C3B-9761-F112CFFC141E}" destId="{9719282C-DCDB-4623-AF40-7C30AEF55742}" srcOrd="1" destOrd="0" presId="urn:microsoft.com/office/officeart/2005/8/layout/pyramid1"/>
    <dgm:cxn modelId="{2474B648-7AA3-4BE7-9C9C-52319E3C160E}" type="presParOf" srcId="{99902347-3CE7-4100-B0C8-68CD4F6FFF41}" destId="{97D6657E-DEE7-4429-AA83-FC004C58A85E}" srcOrd="2" destOrd="0" presId="urn:microsoft.com/office/officeart/2005/8/layout/pyramid1"/>
    <dgm:cxn modelId="{270305E2-C66A-45BB-A4A1-436C221760F6}" type="presParOf" srcId="{97D6657E-DEE7-4429-AA83-FC004C58A85E}" destId="{F4D95432-59AF-4186-B42F-A3BCFB546325}" srcOrd="0" destOrd="0" presId="urn:microsoft.com/office/officeart/2005/8/layout/pyramid1"/>
    <dgm:cxn modelId="{C2C216B8-448C-47E1-868D-5F5A26E906C4}" type="presParOf" srcId="{97D6657E-DEE7-4429-AA83-FC004C58A85E}" destId="{8FEF2455-9DB2-4F4F-B24F-14C8BBE585A6}" srcOrd="1" destOrd="0" presId="urn:microsoft.com/office/officeart/2005/8/layout/pyramid1"/>
    <dgm:cxn modelId="{AE1488DE-746A-45B2-BB83-EAEDAF7F3A7E}" type="presParOf" srcId="{99902347-3CE7-4100-B0C8-68CD4F6FFF41}" destId="{4A1FABA8-5644-46A3-9E3F-7C2A44154D2A}" srcOrd="3" destOrd="0" presId="urn:microsoft.com/office/officeart/2005/8/layout/pyramid1"/>
    <dgm:cxn modelId="{47EEA262-E600-4682-A182-7F470ABD19DE}" type="presParOf" srcId="{4A1FABA8-5644-46A3-9E3F-7C2A44154D2A}" destId="{A21C36C7-3831-43FE-B454-0E1066C69ABD}" srcOrd="0" destOrd="0" presId="urn:microsoft.com/office/officeart/2005/8/layout/pyramid1"/>
    <dgm:cxn modelId="{C6F9B666-AE7F-4D11-94F9-31BDDC60A278}" type="presParOf" srcId="{4A1FABA8-5644-46A3-9E3F-7C2A44154D2A}" destId="{0E60FA2A-CA7C-4E36-BC0A-B734E8A9AEF5}" srcOrd="1" destOrd="0" presId="urn:microsoft.com/office/officeart/2005/8/layout/pyramid1"/>
    <dgm:cxn modelId="{CE9E7007-CAE1-4900-9246-590313012915}" type="presParOf" srcId="{99902347-3CE7-4100-B0C8-68CD4F6FFF41}" destId="{85F2F4BD-03D5-413C-90D0-5388BB8FD772}" srcOrd="4" destOrd="0" presId="urn:microsoft.com/office/officeart/2005/8/layout/pyramid1"/>
    <dgm:cxn modelId="{8E3676EC-3DBD-4040-B060-636194B7AA24}" type="presParOf" srcId="{85F2F4BD-03D5-413C-90D0-5388BB8FD772}" destId="{38C6151E-A2B0-41D8-ADBE-7251B36BFE79}" srcOrd="0" destOrd="0" presId="urn:microsoft.com/office/officeart/2005/8/layout/pyramid1"/>
    <dgm:cxn modelId="{609FC1CB-428D-4193-B2EC-C5B899B20F16}" type="presParOf" srcId="{85F2F4BD-03D5-413C-90D0-5388BB8FD772}" destId="{0575F272-4AB3-406D-A8FA-B1C858C0AB58}" srcOrd="1" destOrd="0" presId="urn:microsoft.com/office/officeart/2005/8/layout/pyramid1"/>
    <dgm:cxn modelId="{69113874-58A3-456E-9838-1B675F841D7C}" type="presParOf" srcId="{99902347-3CE7-4100-B0C8-68CD4F6FFF41}" destId="{BC0A3E40-1C99-47AA-8F05-CFE1E0B2BFD8}" srcOrd="5" destOrd="0" presId="urn:microsoft.com/office/officeart/2005/8/layout/pyramid1"/>
    <dgm:cxn modelId="{E832F8E1-5546-4C8F-975F-6A1D2D1A3786}" type="presParOf" srcId="{BC0A3E40-1C99-47AA-8F05-CFE1E0B2BFD8}" destId="{043D210F-AD50-4DFA-9BBE-786387F83907}" srcOrd="0" destOrd="0" presId="urn:microsoft.com/office/officeart/2005/8/layout/pyramid1"/>
    <dgm:cxn modelId="{B169367E-D916-49F3-A887-D0AF004A4E5D}" type="presParOf" srcId="{BC0A3E40-1C99-47AA-8F05-CFE1E0B2BFD8}" destId="{D6A3FE02-CC93-453C-A8FC-3E8F68250DD6}"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8D92E3-E120-4A97-A939-FBCBE84B4D54}" type="doc">
      <dgm:prSet loTypeId="urn:microsoft.com/office/officeart/2005/8/layout/chevron1" loCatId="process" qsTypeId="urn:microsoft.com/office/officeart/2005/8/quickstyle/simple1" qsCatId="simple" csTypeId="urn:microsoft.com/office/officeart/2005/8/colors/accent1_2" csCatId="accent1" phldr="1"/>
      <dgm:spPr/>
    </dgm:pt>
    <dgm:pt modelId="{9910BD08-1212-43FD-8A77-F2CA47BC8851}">
      <dgm:prSet phldrT="[Tex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dgm:spPr>
      <dgm:t>
        <a:bodyPr/>
        <a:lstStyle/>
        <a:p>
          <a:r>
            <a:rPr lang="en-US" sz="2400" dirty="0">
              <a:solidFill>
                <a:schemeClr val="tx1"/>
              </a:solidFill>
              <a:latin typeface="Calibri" panose="020F0502020204030204" pitchFamily="34" charset="0"/>
              <a:cs typeface="Calibri" panose="020F0502020204030204" pitchFamily="34" charset="0"/>
            </a:rPr>
            <a:t>Identify</a:t>
          </a:r>
        </a:p>
      </dgm:t>
    </dgm:pt>
    <dgm:pt modelId="{9FC76396-5FFE-40AA-8526-23BCFEDDF457}" type="parTrans" cxnId="{AFC9C6A1-109C-43CA-A822-BB7785714BC6}">
      <dgm:prSet/>
      <dgm:spPr/>
      <dgm:t>
        <a:bodyPr/>
        <a:lstStyle/>
        <a:p>
          <a:endParaRPr lang="en-US"/>
        </a:p>
      </dgm:t>
    </dgm:pt>
    <dgm:pt modelId="{E6DE6E7D-EF56-4F17-95B2-2D0B7F244967}" type="sibTrans" cxnId="{AFC9C6A1-109C-43CA-A822-BB7785714BC6}">
      <dgm:prSet/>
      <dgm:spPr/>
      <dgm:t>
        <a:bodyPr/>
        <a:lstStyle/>
        <a:p>
          <a:endParaRPr lang="en-US"/>
        </a:p>
      </dgm:t>
    </dgm:pt>
    <dgm:pt modelId="{91987EFB-B3B5-4AC3-A38F-AC6174B6097C}">
      <dgm:prSet phldrT="[Tex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dgm:spPr>
      <dgm:t>
        <a:bodyPr/>
        <a:lstStyle/>
        <a:p>
          <a:r>
            <a:rPr lang="en-US" sz="2400" dirty="0">
              <a:solidFill>
                <a:schemeClr val="tx1"/>
              </a:solidFill>
              <a:latin typeface="Calibri" panose="020F0502020204030204" pitchFamily="34" charset="0"/>
              <a:cs typeface="Calibri" panose="020F0502020204030204" pitchFamily="34" charset="0"/>
            </a:rPr>
            <a:t>Respond</a:t>
          </a:r>
        </a:p>
      </dgm:t>
    </dgm:pt>
    <dgm:pt modelId="{62207040-4109-45D9-91A8-6B192971D222}" type="parTrans" cxnId="{7DEE15CB-AABB-4C16-BA86-7D6A6483B1A1}">
      <dgm:prSet/>
      <dgm:spPr/>
      <dgm:t>
        <a:bodyPr/>
        <a:lstStyle/>
        <a:p>
          <a:endParaRPr lang="en-US"/>
        </a:p>
      </dgm:t>
    </dgm:pt>
    <dgm:pt modelId="{9F741801-E120-49C1-B3E4-C5C5E3AB82B7}" type="sibTrans" cxnId="{7DEE15CB-AABB-4C16-BA86-7D6A6483B1A1}">
      <dgm:prSet/>
      <dgm:spPr/>
      <dgm:t>
        <a:bodyPr/>
        <a:lstStyle/>
        <a:p>
          <a:endParaRPr lang="en-US"/>
        </a:p>
      </dgm:t>
    </dgm:pt>
    <dgm:pt modelId="{60EA6ADE-6F58-4C65-BA47-6AEAB0FC9695}">
      <dgm:prSet phldrT="[Tex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dgm:spPr>
      <dgm:t>
        <a:bodyPr/>
        <a:lstStyle/>
        <a:p>
          <a:r>
            <a:rPr lang="en-US" sz="2400" dirty="0">
              <a:solidFill>
                <a:schemeClr val="tx1"/>
              </a:solidFill>
              <a:latin typeface="Calibri" panose="020F0502020204030204" pitchFamily="34" charset="0"/>
              <a:cs typeface="Calibri" panose="020F0502020204030204" pitchFamily="34" charset="0"/>
            </a:rPr>
            <a:t>Screen/ Intervene</a:t>
          </a:r>
        </a:p>
      </dgm:t>
    </dgm:pt>
    <dgm:pt modelId="{F975B4E2-FE85-4640-867A-B7A29E1D2DCB}" type="parTrans" cxnId="{7E37B474-A018-4E77-B981-1C7F585AAE5C}">
      <dgm:prSet/>
      <dgm:spPr/>
      <dgm:t>
        <a:bodyPr/>
        <a:lstStyle/>
        <a:p>
          <a:endParaRPr lang="en-US"/>
        </a:p>
      </dgm:t>
    </dgm:pt>
    <dgm:pt modelId="{2196C8CE-7CC3-42C2-9465-AB5CE22813EB}" type="sibTrans" cxnId="{7E37B474-A018-4E77-B981-1C7F585AAE5C}">
      <dgm:prSet/>
      <dgm:spPr/>
      <dgm:t>
        <a:bodyPr/>
        <a:lstStyle/>
        <a:p>
          <a:endParaRPr lang="en-US"/>
        </a:p>
      </dgm:t>
    </dgm:pt>
    <dgm:pt modelId="{C2987CB1-E152-4C75-A325-E9AE719603DB}">
      <dgm:prSet phldrT="[Tex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dgm:spPr>
      <dgm:t>
        <a:bodyPr/>
        <a:lstStyle/>
        <a:p>
          <a:r>
            <a:rPr lang="en-US" sz="2400" dirty="0">
              <a:solidFill>
                <a:schemeClr val="tx1"/>
              </a:solidFill>
              <a:latin typeface="Calibri" panose="020F0502020204030204" pitchFamily="34" charset="0"/>
              <a:cs typeface="Calibri" panose="020F0502020204030204" pitchFamily="34" charset="0"/>
            </a:rPr>
            <a:t>Treat/ Maintain</a:t>
          </a:r>
        </a:p>
      </dgm:t>
    </dgm:pt>
    <dgm:pt modelId="{687F7BDC-7521-431D-A019-28709071D568}" type="parTrans" cxnId="{F291D7AE-EDF8-40A5-81DA-7F14F41DE076}">
      <dgm:prSet/>
      <dgm:spPr/>
      <dgm:t>
        <a:bodyPr/>
        <a:lstStyle/>
        <a:p>
          <a:endParaRPr lang="en-US"/>
        </a:p>
      </dgm:t>
    </dgm:pt>
    <dgm:pt modelId="{15578ED7-68D3-4115-BDE2-9CBB52B4D548}" type="sibTrans" cxnId="{F291D7AE-EDF8-40A5-81DA-7F14F41DE076}">
      <dgm:prSet/>
      <dgm:spPr/>
      <dgm:t>
        <a:bodyPr/>
        <a:lstStyle/>
        <a:p>
          <a:endParaRPr lang="en-US"/>
        </a:p>
      </dgm:t>
    </dgm:pt>
    <dgm:pt modelId="{22710200-FC40-4A61-8335-7E124692F32F}" type="pres">
      <dgm:prSet presAssocID="{7D8D92E3-E120-4A97-A939-FBCBE84B4D54}" presName="Name0" presStyleCnt="0">
        <dgm:presLayoutVars>
          <dgm:dir/>
          <dgm:animLvl val="lvl"/>
          <dgm:resizeHandles val="exact"/>
        </dgm:presLayoutVars>
      </dgm:prSet>
      <dgm:spPr/>
    </dgm:pt>
    <dgm:pt modelId="{AFD35D2C-A567-45A2-9579-788C802B8230}" type="pres">
      <dgm:prSet presAssocID="{9910BD08-1212-43FD-8A77-F2CA47BC8851}" presName="parTxOnly" presStyleLbl="node1" presStyleIdx="0" presStyleCnt="4">
        <dgm:presLayoutVars>
          <dgm:chMax val="0"/>
          <dgm:chPref val="0"/>
          <dgm:bulletEnabled val="1"/>
        </dgm:presLayoutVars>
      </dgm:prSet>
      <dgm:spPr/>
      <dgm:t>
        <a:bodyPr/>
        <a:lstStyle/>
        <a:p>
          <a:endParaRPr lang="en-US"/>
        </a:p>
      </dgm:t>
    </dgm:pt>
    <dgm:pt modelId="{5653B683-C834-4C08-B65A-5B954FB288DB}" type="pres">
      <dgm:prSet presAssocID="{E6DE6E7D-EF56-4F17-95B2-2D0B7F244967}" presName="parTxOnlySpace" presStyleCnt="0"/>
      <dgm:spPr/>
    </dgm:pt>
    <dgm:pt modelId="{E8FE4DF3-0F18-4E1E-B0C1-62A1C9BA7C68}" type="pres">
      <dgm:prSet presAssocID="{91987EFB-B3B5-4AC3-A38F-AC6174B6097C}" presName="parTxOnly" presStyleLbl="node1" presStyleIdx="1" presStyleCnt="4" custLinFactNeighborX="-1630" custLinFactNeighborY="-333">
        <dgm:presLayoutVars>
          <dgm:chMax val="0"/>
          <dgm:chPref val="0"/>
          <dgm:bulletEnabled val="1"/>
        </dgm:presLayoutVars>
      </dgm:prSet>
      <dgm:spPr/>
      <dgm:t>
        <a:bodyPr/>
        <a:lstStyle/>
        <a:p>
          <a:endParaRPr lang="en-US"/>
        </a:p>
      </dgm:t>
    </dgm:pt>
    <dgm:pt modelId="{36262D7E-02CD-4BC2-8030-4ACADC233F5B}" type="pres">
      <dgm:prSet presAssocID="{9F741801-E120-49C1-B3E4-C5C5E3AB82B7}" presName="parTxOnlySpace" presStyleCnt="0"/>
      <dgm:spPr/>
    </dgm:pt>
    <dgm:pt modelId="{E066DB7C-1F69-4C87-B02E-19CF21467AC7}" type="pres">
      <dgm:prSet presAssocID="{60EA6ADE-6F58-4C65-BA47-6AEAB0FC9695}" presName="parTxOnly" presStyleLbl="node1" presStyleIdx="2" presStyleCnt="4">
        <dgm:presLayoutVars>
          <dgm:chMax val="0"/>
          <dgm:chPref val="0"/>
          <dgm:bulletEnabled val="1"/>
        </dgm:presLayoutVars>
      </dgm:prSet>
      <dgm:spPr/>
      <dgm:t>
        <a:bodyPr/>
        <a:lstStyle/>
        <a:p>
          <a:endParaRPr lang="en-US"/>
        </a:p>
      </dgm:t>
    </dgm:pt>
    <dgm:pt modelId="{21D100B7-E53F-4963-81E7-A4D37C854F9A}" type="pres">
      <dgm:prSet presAssocID="{2196C8CE-7CC3-42C2-9465-AB5CE22813EB}" presName="parTxOnlySpace" presStyleCnt="0"/>
      <dgm:spPr/>
    </dgm:pt>
    <dgm:pt modelId="{64BF29AB-730A-4591-9551-E7E1486C6E89}" type="pres">
      <dgm:prSet presAssocID="{C2987CB1-E152-4C75-A325-E9AE719603DB}" presName="parTxOnly" presStyleLbl="node1" presStyleIdx="3" presStyleCnt="4">
        <dgm:presLayoutVars>
          <dgm:chMax val="0"/>
          <dgm:chPref val="0"/>
          <dgm:bulletEnabled val="1"/>
        </dgm:presLayoutVars>
      </dgm:prSet>
      <dgm:spPr/>
      <dgm:t>
        <a:bodyPr/>
        <a:lstStyle/>
        <a:p>
          <a:endParaRPr lang="en-US"/>
        </a:p>
      </dgm:t>
    </dgm:pt>
  </dgm:ptLst>
  <dgm:cxnLst>
    <dgm:cxn modelId="{7B8CB8EF-90DD-42FD-A83E-3A1EECCC1DCC}" type="presOf" srcId="{9910BD08-1212-43FD-8A77-F2CA47BC8851}" destId="{AFD35D2C-A567-45A2-9579-788C802B8230}" srcOrd="0" destOrd="0" presId="urn:microsoft.com/office/officeart/2005/8/layout/chevron1"/>
    <dgm:cxn modelId="{32DC20DB-348F-4C4E-863E-59DE361C0D7B}" type="presOf" srcId="{91987EFB-B3B5-4AC3-A38F-AC6174B6097C}" destId="{E8FE4DF3-0F18-4E1E-B0C1-62A1C9BA7C68}" srcOrd="0" destOrd="0" presId="urn:microsoft.com/office/officeart/2005/8/layout/chevron1"/>
    <dgm:cxn modelId="{7E37B474-A018-4E77-B981-1C7F585AAE5C}" srcId="{7D8D92E3-E120-4A97-A939-FBCBE84B4D54}" destId="{60EA6ADE-6F58-4C65-BA47-6AEAB0FC9695}" srcOrd="2" destOrd="0" parTransId="{F975B4E2-FE85-4640-867A-B7A29E1D2DCB}" sibTransId="{2196C8CE-7CC3-42C2-9465-AB5CE22813EB}"/>
    <dgm:cxn modelId="{AFC9C6A1-109C-43CA-A822-BB7785714BC6}" srcId="{7D8D92E3-E120-4A97-A939-FBCBE84B4D54}" destId="{9910BD08-1212-43FD-8A77-F2CA47BC8851}" srcOrd="0" destOrd="0" parTransId="{9FC76396-5FFE-40AA-8526-23BCFEDDF457}" sibTransId="{E6DE6E7D-EF56-4F17-95B2-2D0B7F244967}"/>
    <dgm:cxn modelId="{0666CA5E-BC1C-478E-99F0-426892D39633}" type="presOf" srcId="{C2987CB1-E152-4C75-A325-E9AE719603DB}" destId="{64BF29AB-730A-4591-9551-E7E1486C6E89}" srcOrd="0" destOrd="0" presId="urn:microsoft.com/office/officeart/2005/8/layout/chevron1"/>
    <dgm:cxn modelId="{68A73987-6B34-4EF9-968E-6824F86CFC06}" type="presOf" srcId="{60EA6ADE-6F58-4C65-BA47-6AEAB0FC9695}" destId="{E066DB7C-1F69-4C87-B02E-19CF21467AC7}" srcOrd="0" destOrd="0" presId="urn:microsoft.com/office/officeart/2005/8/layout/chevron1"/>
    <dgm:cxn modelId="{73BC20C4-68E7-4DF4-94B8-D50DE10208F4}" type="presOf" srcId="{7D8D92E3-E120-4A97-A939-FBCBE84B4D54}" destId="{22710200-FC40-4A61-8335-7E124692F32F}" srcOrd="0" destOrd="0" presId="urn:microsoft.com/office/officeart/2005/8/layout/chevron1"/>
    <dgm:cxn modelId="{7DEE15CB-AABB-4C16-BA86-7D6A6483B1A1}" srcId="{7D8D92E3-E120-4A97-A939-FBCBE84B4D54}" destId="{91987EFB-B3B5-4AC3-A38F-AC6174B6097C}" srcOrd="1" destOrd="0" parTransId="{62207040-4109-45D9-91A8-6B192971D222}" sibTransId="{9F741801-E120-49C1-B3E4-C5C5E3AB82B7}"/>
    <dgm:cxn modelId="{F291D7AE-EDF8-40A5-81DA-7F14F41DE076}" srcId="{7D8D92E3-E120-4A97-A939-FBCBE84B4D54}" destId="{C2987CB1-E152-4C75-A325-E9AE719603DB}" srcOrd="3" destOrd="0" parTransId="{687F7BDC-7521-431D-A019-28709071D568}" sibTransId="{15578ED7-68D3-4115-BDE2-9CBB52B4D548}"/>
    <dgm:cxn modelId="{3A058745-A4D1-41EC-BF4D-AC9B4667B188}" type="presParOf" srcId="{22710200-FC40-4A61-8335-7E124692F32F}" destId="{AFD35D2C-A567-45A2-9579-788C802B8230}" srcOrd="0" destOrd="0" presId="urn:microsoft.com/office/officeart/2005/8/layout/chevron1"/>
    <dgm:cxn modelId="{C2516C54-6603-4515-927A-8168D2E95525}" type="presParOf" srcId="{22710200-FC40-4A61-8335-7E124692F32F}" destId="{5653B683-C834-4C08-B65A-5B954FB288DB}" srcOrd="1" destOrd="0" presId="urn:microsoft.com/office/officeart/2005/8/layout/chevron1"/>
    <dgm:cxn modelId="{6940D87F-887D-4BC6-A339-2C9844A8A0CA}" type="presParOf" srcId="{22710200-FC40-4A61-8335-7E124692F32F}" destId="{E8FE4DF3-0F18-4E1E-B0C1-62A1C9BA7C68}" srcOrd="2" destOrd="0" presId="urn:microsoft.com/office/officeart/2005/8/layout/chevron1"/>
    <dgm:cxn modelId="{A54D153A-2BCB-4C57-A1BB-8854245CDBC4}" type="presParOf" srcId="{22710200-FC40-4A61-8335-7E124692F32F}" destId="{36262D7E-02CD-4BC2-8030-4ACADC233F5B}" srcOrd="3" destOrd="0" presId="urn:microsoft.com/office/officeart/2005/8/layout/chevron1"/>
    <dgm:cxn modelId="{8C395516-34AD-496B-A476-27DB896B6606}" type="presParOf" srcId="{22710200-FC40-4A61-8335-7E124692F32F}" destId="{E066DB7C-1F69-4C87-B02E-19CF21467AC7}" srcOrd="4" destOrd="0" presId="urn:microsoft.com/office/officeart/2005/8/layout/chevron1"/>
    <dgm:cxn modelId="{6E8C4A33-6296-444B-B6CA-47648EB9DEC0}" type="presParOf" srcId="{22710200-FC40-4A61-8335-7E124692F32F}" destId="{21D100B7-E53F-4963-81E7-A4D37C854F9A}" srcOrd="5" destOrd="0" presId="urn:microsoft.com/office/officeart/2005/8/layout/chevron1"/>
    <dgm:cxn modelId="{82C817DF-F5CA-4BC6-9800-C006C2451C82}" type="presParOf" srcId="{22710200-FC40-4A61-8335-7E124692F32F}" destId="{64BF29AB-730A-4591-9551-E7E1486C6E89}" srcOrd="6"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D6E1CE-7CBE-4784-A60B-751C67F0724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B74A3AA-4EA1-4C2F-A85A-D17A2E92A183}">
      <dgm:prSet phldrT="[Text]" custT="1"/>
      <dgm:spPr/>
      <dgm:t>
        <a:bodyPr/>
        <a:lstStyle/>
        <a:p>
          <a:r>
            <a:rPr lang="en-US" sz="3600" dirty="0">
              <a:latin typeface="Calibri" panose="020F0502020204030204" pitchFamily="34" charset="0"/>
              <a:cs typeface="Calibri" panose="020F0502020204030204" pitchFamily="34" charset="0"/>
            </a:rPr>
            <a:t>Family</a:t>
          </a:r>
        </a:p>
      </dgm:t>
    </dgm:pt>
    <dgm:pt modelId="{64523038-A076-4B46-A4C2-C7CAF0F6B79A}" type="parTrans" cxnId="{1F867B89-6E62-42F5-B735-C0B7091DEF20}">
      <dgm:prSet/>
      <dgm:spPr/>
      <dgm:t>
        <a:bodyPr/>
        <a:lstStyle/>
        <a:p>
          <a:endParaRPr lang="en-US"/>
        </a:p>
      </dgm:t>
    </dgm:pt>
    <dgm:pt modelId="{2B5060C8-3D6C-401E-A9EB-D8CE381F3852}" type="sibTrans" cxnId="{1F867B89-6E62-42F5-B735-C0B7091DEF20}">
      <dgm:prSet/>
      <dgm:spPr/>
      <dgm:t>
        <a:bodyPr/>
        <a:lstStyle/>
        <a:p>
          <a:endParaRPr lang="en-US"/>
        </a:p>
      </dgm:t>
    </dgm:pt>
    <dgm:pt modelId="{A2C616E8-7C23-4E8A-9609-8AE900A64FE7}">
      <dgm:prSet phldrT="[Text]" custT="1"/>
      <dgm:spPr/>
      <dgm:t>
        <a:bodyPr/>
        <a:lstStyle/>
        <a:p>
          <a:r>
            <a:rPr lang="en-US" sz="1800" dirty="0">
              <a:latin typeface="Calibri" panose="020F0502020204030204" pitchFamily="34" charset="0"/>
              <a:cs typeface="Calibri" panose="020F0502020204030204" pitchFamily="34" charset="0"/>
            </a:rPr>
            <a:t>Worcester Police</a:t>
          </a:r>
        </a:p>
      </dgm:t>
    </dgm:pt>
    <dgm:pt modelId="{C4F2732F-57B6-4F6D-838B-39496640CD20}" type="parTrans" cxnId="{4CC55A71-F054-435A-AC4D-FFD9598378F3}">
      <dgm:prSet/>
      <dgm:spPr/>
      <dgm:t>
        <a:bodyPr/>
        <a:lstStyle/>
        <a:p>
          <a:endParaRPr lang="en-US"/>
        </a:p>
      </dgm:t>
    </dgm:pt>
    <dgm:pt modelId="{A6597C35-9EDB-4EF7-A26F-5A244027C1AC}" type="sibTrans" cxnId="{4CC55A71-F054-435A-AC4D-FFD9598378F3}">
      <dgm:prSet/>
      <dgm:spPr/>
      <dgm:t>
        <a:bodyPr/>
        <a:lstStyle/>
        <a:p>
          <a:endParaRPr lang="en-US"/>
        </a:p>
      </dgm:t>
    </dgm:pt>
    <dgm:pt modelId="{C65A3F7E-BE4A-4E4D-B294-90F9A4DE7F5A}">
      <dgm:prSet phldrT="[Text]" custT="1"/>
      <dgm:spPr/>
      <dgm:t>
        <a:bodyPr/>
        <a:lstStyle/>
        <a:p>
          <a:r>
            <a:rPr lang="en-US" sz="1800" dirty="0">
              <a:latin typeface="Calibri" panose="020F0502020204030204" pitchFamily="34" charset="0"/>
              <a:cs typeface="Calibri" panose="020F0502020204030204" pitchFamily="34" charset="0"/>
            </a:rPr>
            <a:t>YWCA</a:t>
          </a:r>
        </a:p>
      </dgm:t>
    </dgm:pt>
    <dgm:pt modelId="{F306A0E0-25FF-4748-8DD8-B37890586E23}" type="parTrans" cxnId="{886BBB8E-5A11-4EFC-8571-E4BACA3F4A21}">
      <dgm:prSet/>
      <dgm:spPr/>
      <dgm:t>
        <a:bodyPr/>
        <a:lstStyle/>
        <a:p>
          <a:endParaRPr lang="en-US"/>
        </a:p>
      </dgm:t>
    </dgm:pt>
    <dgm:pt modelId="{CB12F3B2-84DB-4AD8-A398-F7D0E1AB2020}" type="sibTrans" cxnId="{886BBB8E-5A11-4EFC-8571-E4BACA3F4A21}">
      <dgm:prSet/>
      <dgm:spPr/>
      <dgm:t>
        <a:bodyPr/>
        <a:lstStyle/>
        <a:p>
          <a:endParaRPr lang="en-US"/>
        </a:p>
      </dgm:t>
    </dgm:pt>
    <dgm:pt modelId="{CA24552B-7417-4898-8896-329730684555}">
      <dgm:prSet phldrT="[Text]" custT="1"/>
      <dgm:spPr/>
      <dgm:t>
        <a:bodyPr/>
        <a:lstStyle/>
        <a:p>
          <a:r>
            <a:rPr lang="en-US" sz="1800" dirty="0">
              <a:latin typeface="Calibri" panose="020F0502020204030204" pitchFamily="34" charset="0"/>
              <a:cs typeface="Calibri" panose="020F0502020204030204" pitchFamily="34" charset="0"/>
            </a:rPr>
            <a:t>UMASS CTTC</a:t>
          </a:r>
        </a:p>
      </dgm:t>
    </dgm:pt>
    <dgm:pt modelId="{097FD33F-6C2C-405E-BD26-D126CBCFB60E}" type="parTrans" cxnId="{2E9E2522-E7DB-4FB9-B40C-9E13BB978042}">
      <dgm:prSet/>
      <dgm:spPr/>
      <dgm:t>
        <a:bodyPr/>
        <a:lstStyle/>
        <a:p>
          <a:endParaRPr lang="en-US"/>
        </a:p>
      </dgm:t>
    </dgm:pt>
    <dgm:pt modelId="{AB1DF37B-90E4-4E52-97E1-626D198D63A5}" type="sibTrans" cxnId="{2E9E2522-E7DB-4FB9-B40C-9E13BB978042}">
      <dgm:prSet/>
      <dgm:spPr/>
      <dgm:t>
        <a:bodyPr/>
        <a:lstStyle/>
        <a:p>
          <a:endParaRPr lang="en-US"/>
        </a:p>
      </dgm:t>
    </dgm:pt>
    <dgm:pt modelId="{E2213892-0074-4616-856C-3B5A26203E53}">
      <dgm:prSet phldrT="[Text]" custT="1"/>
      <dgm:spPr/>
      <dgm:t>
        <a:bodyPr/>
        <a:lstStyle/>
        <a:p>
          <a:r>
            <a:rPr lang="en-US" sz="1800" dirty="0">
              <a:latin typeface="Calibri" panose="020F0502020204030204" pitchFamily="34" charset="0"/>
              <a:cs typeface="Calibri" panose="020F0502020204030204" pitchFamily="34" charset="0"/>
            </a:rPr>
            <a:t>Clark U</a:t>
          </a:r>
        </a:p>
      </dgm:t>
    </dgm:pt>
    <dgm:pt modelId="{7D090A70-4595-4601-8CD2-AC10AB7E95B4}" type="parTrans" cxnId="{6F1A7482-0E18-4074-B0A8-D1E82D6BFA23}">
      <dgm:prSet/>
      <dgm:spPr/>
      <dgm:t>
        <a:bodyPr/>
        <a:lstStyle/>
        <a:p>
          <a:endParaRPr lang="en-US"/>
        </a:p>
      </dgm:t>
    </dgm:pt>
    <dgm:pt modelId="{5D4E3D76-553C-48E4-A594-A249D61E7C84}" type="sibTrans" cxnId="{6F1A7482-0E18-4074-B0A8-D1E82D6BFA23}">
      <dgm:prSet/>
      <dgm:spPr/>
      <dgm:t>
        <a:bodyPr/>
        <a:lstStyle/>
        <a:p>
          <a:endParaRPr lang="en-US"/>
        </a:p>
      </dgm:t>
    </dgm:pt>
    <dgm:pt modelId="{F3F0AA95-5867-439C-9586-6E647348526D}">
      <dgm:prSet phldrT="[Text]" custT="1"/>
      <dgm:spPr/>
      <dgm:t>
        <a:bodyPr/>
        <a:lstStyle/>
        <a:p>
          <a:r>
            <a:rPr lang="en-US" sz="1800" dirty="0">
              <a:latin typeface="Calibri" panose="020F0502020204030204" pitchFamily="34" charset="0"/>
              <a:cs typeface="Calibri" panose="020F0502020204030204" pitchFamily="34" charset="0"/>
            </a:rPr>
            <a:t>Center for Health Impact</a:t>
          </a:r>
        </a:p>
      </dgm:t>
    </dgm:pt>
    <dgm:pt modelId="{FC9166E5-93A6-41B1-8CA0-FAA132369625}" type="parTrans" cxnId="{EBBC8CA0-0BB4-4F50-805E-898D71B5A061}">
      <dgm:prSet/>
      <dgm:spPr/>
      <dgm:t>
        <a:bodyPr/>
        <a:lstStyle/>
        <a:p>
          <a:endParaRPr lang="en-US"/>
        </a:p>
      </dgm:t>
    </dgm:pt>
    <dgm:pt modelId="{5B118A0F-0638-4EE1-991D-AAAF71A3F70B}" type="sibTrans" cxnId="{EBBC8CA0-0BB4-4F50-805E-898D71B5A061}">
      <dgm:prSet/>
      <dgm:spPr/>
      <dgm:t>
        <a:bodyPr/>
        <a:lstStyle/>
        <a:p>
          <a:endParaRPr lang="en-US"/>
        </a:p>
      </dgm:t>
    </dgm:pt>
    <dgm:pt modelId="{13845200-6C66-4129-ADFF-D918326505CC}" type="pres">
      <dgm:prSet presAssocID="{96D6E1CE-7CBE-4784-A60B-751C67F0724C}" presName="Name0" presStyleCnt="0">
        <dgm:presLayoutVars>
          <dgm:chMax val="1"/>
          <dgm:dir/>
          <dgm:animLvl val="ctr"/>
          <dgm:resizeHandles val="exact"/>
        </dgm:presLayoutVars>
      </dgm:prSet>
      <dgm:spPr/>
      <dgm:t>
        <a:bodyPr/>
        <a:lstStyle/>
        <a:p>
          <a:endParaRPr lang="en-US"/>
        </a:p>
      </dgm:t>
    </dgm:pt>
    <dgm:pt modelId="{039A23B4-EB87-4078-9A83-4D1B4BC398EA}" type="pres">
      <dgm:prSet presAssocID="{AB74A3AA-4EA1-4C2F-A85A-D17A2E92A183}" presName="centerShape" presStyleLbl="node0" presStyleIdx="0" presStyleCnt="1" custScaleX="126020" custLinFactNeighborX="421" custLinFactNeighborY="-3966"/>
      <dgm:spPr/>
      <dgm:t>
        <a:bodyPr/>
        <a:lstStyle/>
        <a:p>
          <a:endParaRPr lang="en-US"/>
        </a:p>
      </dgm:t>
    </dgm:pt>
    <dgm:pt modelId="{4686DE64-CD8C-4CE7-8FDA-AEA96D960EC3}" type="pres">
      <dgm:prSet presAssocID="{A2C616E8-7C23-4E8A-9609-8AE900A64FE7}" presName="node" presStyleLbl="node1" presStyleIdx="0" presStyleCnt="5" custScaleX="153912">
        <dgm:presLayoutVars>
          <dgm:bulletEnabled val="1"/>
        </dgm:presLayoutVars>
      </dgm:prSet>
      <dgm:spPr/>
      <dgm:t>
        <a:bodyPr/>
        <a:lstStyle/>
        <a:p>
          <a:endParaRPr lang="en-US"/>
        </a:p>
      </dgm:t>
    </dgm:pt>
    <dgm:pt modelId="{7BEAD941-6FA0-4B74-86A1-B44C01A6CFA5}" type="pres">
      <dgm:prSet presAssocID="{A2C616E8-7C23-4E8A-9609-8AE900A64FE7}" presName="dummy" presStyleCnt="0"/>
      <dgm:spPr/>
    </dgm:pt>
    <dgm:pt modelId="{981663F2-6A74-489A-8E7A-09C864673230}" type="pres">
      <dgm:prSet presAssocID="{A6597C35-9EDB-4EF7-A26F-5A244027C1AC}" presName="sibTrans" presStyleLbl="sibTrans2D1" presStyleIdx="0" presStyleCnt="5" custScaleX="113740"/>
      <dgm:spPr/>
      <dgm:t>
        <a:bodyPr/>
        <a:lstStyle/>
        <a:p>
          <a:endParaRPr lang="en-US"/>
        </a:p>
      </dgm:t>
    </dgm:pt>
    <dgm:pt modelId="{4B720194-4F29-43A9-9686-AAE6B8C3F10B}" type="pres">
      <dgm:prSet presAssocID="{C65A3F7E-BE4A-4E4D-B294-90F9A4DE7F5A}" presName="node" presStyleLbl="node1" presStyleIdx="1" presStyleCnt="5" custScaleX="153912" custRadScaleRad="114953" custRadScaleInc="-447">
        <dgm:presLayoutVars>
          <dgm:bulletEnabled val="1"/>
        </dgm:presLayoutVars>
      </dgm:prSet>
      <dgm:spPr/>
      <dgm:t>
        <a:bodyPr/>
        <a:lstStyle/>
        <a:p>
          <a:endParaRPr lang="en-US"/>
        </a:p>
      </dgm:t>
    </dgm:pt>
    <dgm:pt modelId="{83FC3790-BCB4-4990-8F99-1B2B1030BD86}" type="pres">
      <dgm:prSet presAssocID="{C65A3F7E-BE4A-4E4D-B294-90F9A4DE7F5A}" presName="dummy" presStyleCnt="0"/>
      <dgm:spPr/>
    </dgm:pt>
    <dgm:pt modelId="{6037D752-425D-490B-9F7A-C882FFBE53BB}" type="pres">
      <dgm:prSet presAssocID="{CB12F3B2-84DB-4AD8-A398-F7D0E1AB2020}" presName="sibTrans" presStyleLbl="sibTrans2D1" presStyleIdx="1" presStyleCnt="5" custScaleX="118382"/>
      <dgm:spPr/>
      <dgm:t>
        <a:bodyPr/>
        <a:lstStyle/>
        <a:p>
          <a:endParaRPr lang="en-US"/>
        </a:p>
      </dgm:t>
    </dgm:pt>
    <dgm:pt modelId="{C2F8D66A-06BC-4327-901C-3AC5DA992B48}" type="pres">
      <dgm:prSet presAssocID="{CA24552B-7417-4898-8896-329730684555}" presName="node" presStyleLbl="node1" presStyleIdx="2" presStyleCnt="5" custScaleX="153912" custRadScaleRad="95763" custRadScaleInc="-17589">
        <dgm:presLayoutVars>
          <dgm:bulletEnabled val="1"/>
        </dgm:presLayoutVars>
      </dgm:prSet>
      <dgm:spPr/>
      <dgm:t>
        <a:bodyPr/>
        <a:lstStyle/>
        <a:p>
          <a:endParaRPr lang="en-US"/>
        </a:p>
      </dgm:t>
    </dgm:pt>
    <dgm:pt modelId="{60D40AA6-1BBF-4DDA-B8C2-3F19F67B0306}" type="pres">
      <dgm:prSet presAssocID="{CA24552B-7417-4898-8896-329730684555}" presName="dummy" presStyleCnt="0"/>
      <dgm:spPr/>
    </dgm:pt>
    <dgm:pt modelId="{03EF7B35-4386-4E54-814F-D576CF98435A}" type="pres">
      <dgm:prSet presAssocID="{AB1DF37B-90E4-4E52-97E1-626D198D63A5}" presName="sibTrans" presStyleLbl="sibTrans2D1" presStyleIdx="2" presStyleCnt="5" custScaleX="113740" custScaleY="91283"/>
      <dgm:spPr/>
      <dgm:t>
        <a:bodyPr/>
        <a:lstStyle/>
        <a:p>
          <a:endParaRPr lang="en-US"/>
        </a:p>
      </dgm:t>
    </dgm:pt>
    <dgm:pt modelId="{4EEA6F9B-C358-4ED3-9945-9046C37FB04E}" type="pres">
      <dgm:prSet presAssocID="{F3F0AA95-5867-439C-9586-6E647348526D}" presName="node" presStyleLbl="node1" presStyleIdx="3" presStyleCnt="5" custScaleX="165239" custRadScaleRad="92942" custRadScaleInc="8829">
        <dgm:presLayoutVars>
          <dgm:bulletEnabled val="1"/>
        </dgm:presLayoutVars>
      </dgm:prSet>
      <dgm:spPr/>
      <dgm:t>
        <a:bodyPr/>
        <a:lstStyle/>
        <a:p>
          <a:endParaRPr lang="en-US"/>
        </a:p>
      </dgm:t>
    </dgm:pt>
    <dgm:pt modelId="{57A3A16F-4F24-49FF-8835-3B0B425E58DB}" type="pres">
      <dgm:prSet presAssocID="{F3F0AA95-5867-439C-9586-6E647348526D}" presName="dummy" presStyleCnt="0"/>
      <dgm:spPr/>
    </dgm:pt>
    <dgm:pt modelId="{7C228380-AB4A-402F-BFD9-7A3C6AC44240}" type="pres">
      <dgm:prSet presAssocID="{5B118A0F-0638-4EE1-991D-AAAF71A3F70B}" presName="sibTrans" presStyleLbl="sibTrans2D1" presStyleIdx="3" presStyleCnt="5"/>
      <dgm:spPr/>
      <dgm:t>
        <a:bodyPr/>
        <a:lstStyle/>
        <a:p>
          <a:endParaRPr lang="en-US"/>
        </a:p>
      </dgm:t>
    </dgm:pt>
    <dgm:pt modelId="{58BF791B-0DA7-4C58-91BC-3F7A8FB4A48B}" type="pres">
      <dgm:prSet presAssocID="{E2213892-0074-4616-856C-3B5A26203E53}" presName="node" presStyleLbl="node1" presStyleIdx="4" presStyleCnt="5" custScaleX="153912" custRadScaleRad="113179" custRadScaleInc="454">
        <dgm:presLayoutVars>
          <dgm:bulletEnabled val="1"/>
        </dgm:presLayoutVars>
      </dgm:prSet>
      <dgm:spPr/>
      <dgm:t>
        <a:bodyPr/>
        <a:lstStyle/>
        <a:p>
          <a:endParaRPr lang="en-US"/>
        </a:p>
      </dgm:t>
    </dgm:pt>
    <dgm:pt modelId="{830FB9B2-AB39-494E-BC6D-E53CF9C34BF6}" type="pres">
      <dgm:prSet presAssocID="{E2213892-0074-4616-856C-3B5A26203E53}" presName="dummy" presStyleCnt="0"/>
      <dgm:spPr/>
    </dgm:pt>
    <dgm:pt modelId="{A6F20B00-3AC3-47AA-866E-6B9C1950D53F}" type="pres">
      <dgm:prSet presAssocID="{5D4E3D76-553C-48E4-A594-A249D61E7C84}" presName="sibTrans" presStyleLbl="sibTrans2D1" presStyleIdx="4" presStyleCnt="5" custAng="21261687" custScaleX="109481"/>
      <dgm:spPr/>
      <dgm:t>
        <a:bodyPr/>
        <a:lstStyle/>
        <a:p>
          <a:endParaRPr lang="en-US"/>
        </a:p>
      </dgm:t>
    </dgm:pt>
  </dgm:ptLst>
  <dgm:cxnLst>
    <dgm:cxn modelId="{37A72CA4-3238-4058-8BE0-0D6B0D33A26A}" type="presOf" srcId="{CA24552B-7417-4898-8896-329730684555}" destId="{C2F8D66A-06BC-4327-901C-3AC5DA992B48}" srcOrd="0" destOrd="0" presId="urn:microsoft.com/office/officeart/2005/8/layout/radial6"/>
    <dgm:cxn modelId="{CDFD7C3F-F2DD-4E62-806B-6FB472AFD394}" type="presOf" srcId="{CB12F3B2-84DB-4AD8-A398-F7D0E1AB2020}" destId="{6037D752-425D-490B-9F7A-C882FFBE53BB}" srcOrd="0" destOrd="0" presId="urn:microsoft.com/office/officeart/2005/8/layout/radial6"/>
    <dgm:cxn modelId="{4CF7C6C1-D736-4FB7-8AC0-C21676C76A04}" type="presOf" srcId="{A6597C35-9EDB-4EF7-A26F-5A244027C1AC}" destId="{981663F2-6A74-489A-8E7A-09C864673230}" srcOrd="0" destOrd="0" presId="urn:microsoft.com/office/officeart/2005/8/layout/radial6"/>
    <dgm:cxn modelId="{2853A267-2F7C-4703-A6C7-515DEA36802F}" type="presOf" srcId="{F3F0AA95-5867-439C-9586-6E647348526D}" destId="{4EEA6F9B-C358-4ED3-9945-9046C37FB04E}" srcOrd="0" destOrd="0" presId="urn:microsoft.com/office/officeart/2005/8/layout/radial6"/>
    <dgm:cxn modelId="{1F867B89-6E62-42F5-B735-C0B7091DEF20}" srcId="{96D6E1CE-7CBE-4784-A60B-751C67F0724C}" destId="{AB74A3AA-4EA1-4C2F-A85A-D17A2E92A183}" srcOrd="0" destOrd="0" parTransId="{64523038-A076-4B46-A4C2-C7CAF0F6B79A}" sibTransId="{2B5060C8-3D6C-401E-A9EB-D8CE381F3852}"/>
    <dgm:cxn modelId="{2E9E2522-E7DB-4FB9-B40C-9E13BB978042}" srcId="{AB74A3AA-4EA1-4C2F-A85A-D17A2E92A183}" destId="{CA24552B-7417-4898-8896-329730684555}" srcOrd="2" destOrd="0" parTransId="{097FD33F-6C2C-405E-BD26-D126CBCFB60E}" sibTransId="{AB1DF37B-90E4-4E52-97E1-626D198D63A5}"/>
    <dgm:cxn modelId="{886BBB8E-5A11-4EFC-8571-E4BACA3F4A21}" srcId="{AB74A3AA-4EA1-4C2F-A85A-D17A2E92A183}" destId="{C65A3F7E-BE4A-4E4D-B294-90F9A4DE7F5A}" srcOrd="1" destOrd="0" parTransId="{F306A0E0-25FF-4748-8DD8-B37890586E23}" sibTransId="{CB12F3B2-84DB-4AD8-A398-F7D0E1AB2020}"/>
    <dgm:cxn modelId="{8DF6E087-2DC4-4749-9FAD-A0D0F05EE589}" type="presOf" srcId="{A2C616E8-7C23-4E8A-9609-8AE900A64FE7}" destId="{4686DE64-CD8C-4CE7-8FDA-AEA96D960EC3}" srcOrd="0" destOrd="0" presId="urn:microsoft.com/office/officeart/2005/8/layout/radial6"/>
    <dgm:cxn modelId="{6F1A7482-0E18-4074-B0A8-D1E82D6BFA23}" srcId="{AB74A3AA-4EA1-4C2F-A85A-D17A2E92A183}" destId="{E2213892-0074-4616-856C-3B5A26203E53}" srcOrd="4" destOrd="0" parTransId="{7D090A70-4595-4601-8CD2-AC10AB7E95B4}" sibTransId="{5D4E3D76-553C-48E4-A594-A249D61E7C84}"/>
    <dgm:cxn modelId="{C2FE2AA6-9913-41C2-BA62-911019510817}" type="presOf" srcId="{5B118A0F-0638-4EE1-991D-AAAF71A3F70B}" destId="{7C228380-AB4A-402F-BFD9-7A3C6AC44240}" srcOrd="0" destOrd="0" presId="urn:microsoft.com/office/officeart/2005/8/layout/radial6"/>
    <dgm:cxn modelId="{6D33FAF2-AC7C-4F5E-8E6B-C90C89EF5CD7}" type="presOf" srcId="{96D6E1CE-7CBE-4784-A60B-751C67F0724C}" destId="{13845200-6C66-4129-ADFF-D918326505CC}" srcOrd="0" destOrd="0" presId="urn:microsoft.com/office/officeart/2005/8/layout/radial6"/>
    <dgm:cxn modelId="{126679D8-402A-4AC5-A5EF-778144CFBE7A}" type="presOf" srcId="{5D4E3D76-553C-48E4-A594-A249D61E7C84}" destId="{A6F20B00-3AC3-47AA-866E-6B9C1950D53F}" srcOrd="0" destOrd="0" presId="urn:microsoft.com/office/officeart/2005/8/layout/radial6"/>
    <dgm:cxn modelId="{467C1F6D-9362-43EB-BD6B-088EAC45BE2A}" type="presOf" srcId="{AB74A3AA-4EA1-4C2F-A85A-D17A2E92A183}" destId="{039A23B4-EB87-4078-9A83-4D1B4BC398EA}" srcOrd="0" destOrd="0" presId="urn:microsoft.com/office/officeart/2005/8/layout/radial6"/>
    <dgm:cxn modelId="{4CC55A71-F054-435A-AC4D-FFD9598378F3}" srcId="{AB74A3AA-4EA1-4C2F-A85A-D17A2E92A183}" destId="{A2C616E8-7C23-4E8A-9609-8AE900A64FE7}" srcOrd="0" destOrd="0" parTransId="{C4F2732F-57B6-4F6D-838B-39496640CD20}" sibTransId="{A6597C35-9EDB-4EF7-A26F-5A244027C1AC}"/>
    <dgm:cxn modelId="{876D4703-104D-4AF5-8BDB-00849FEDCC8C}" type="presOf" srcId="{AB1DF37B-90E4-4E52-97E1-626D198D63A5}" destId="{03EF7B35-4386-4E54-814F-D576CF98435A}" srcOrd="0" destOrd="0" presId="urn:microsoft.com/office/officeart/2005/8/layout/radial6"/>
    <dgm:cxn modelId="{A2D6A8FE-00B7-41F4-91E9-98EB292120AB}" type="presOf" srcId="{C65A3F7E-BE4A-4E4D-B294-90F9A4DE7F5A}" destId="{4B720194-4F29-43A9-9686-AAE6B8C3F10B}" srcOrd="0" destOrd="0" presId="urn:microsoft.com/office/officeart/2005/8/layout/radial6"/>
    <dgm:cxn modelId="{BDF534A0-D1F3-4ECF-9549-86E041F9F777}" type="presOf" srcId="{E2213892-0074-4616-856C-3B5A26203E53}" destId="{58BF791B-0DA7-4C58-91BC-3F7A8FB4A48B}" srcOrd="0" destOrd="0" presId="urn:microsoft.com/office/officeart/2005/8/layout/radial6"/>
    <dgm:cxn modelId="{EBBC8CA0-0BB4-4F50-805E-898D71B5A061}" srcId="{AB74A3AA-4EA1-4C2F-A85A-D17A2E92A183}" destId="{F3F0AA95-5867-439C-9586-6E647348526D}" srcOrd="3" destOrd="0" parTransId="{FC9166E5-93A6-41B1-8CA0-FAA132369625}" sibTransId="{5B118A0F-0638-4EE1-991D-AAAF71A3F70B}"/>
    <dgm:cxn modelId="{958E03F6-706B-4597-890F-37B7421D0EDF}" type="presParOf" srcId="{13845200-6C66-4129-ADFF-D918326505CC}" destId="{039A23B4-EB87-4078-9A83-4D1B4BC398EA}" srcOrd="0" destOrd="0" presId="urn:microsoft.com/office/officeart/2005/8/layout/radial6"/>
    <dgm:cxn modelId="{0B52ED4F-CCF9-4BC9-B582-4635416675F9}" type="presParOf" srcId="{13845200-6C66-4129-ADFF-D918326505CC}" destId="{4686DE64-CD8C-4CE7-8FDA-AEA96D960EC3}" srcOrd="1" destOrd="0" presId="urn:microsoft.com/office/officeart/2005/8/layout/radial6"/>
    <dgm:cxn modelId="{A2ED52A2-2474-49AF-8300-B353752B39FC}" type="presParOf" srcId="{13845200-6C66-4129-ADFF-D918326505CC}" destId="{7BEAD941-6FA0-4B74-86A1-B44C01A6CFA5}" srcOrd="2" destOrd="0" presId="urn:microsoft.com/office/officeart/2005/8/layout/radial6"/>
    <dgm:cxn modelId="{53E37219-D929-406B-8A2A-AFBA07A3526D}" type="presParOf" srcId="{13845200-6C66-4129-ADFF-D918326505CC}" destId="{981663F2-6A74-489A-8E7A-09C864673230}" srcOrd="3" destOrd="0" presId="urn:microsoft.com/office/officeart/2005/8/layout/radial6"/>
    <dgm:cxn modelId="{8AF4ABF4-D408-4FDE-A4B7-A82CDD8394E5}" type="presParOf" srcId="{13845200-6C66-4129-ADFF-D918326505CC}" destId="{4B720194-4F29-43A9-9686-AAE6B8C3F10B}" srcOrd="4" destOrd="0" presId="urn:microsoft.com/office/officeart/2005/8/layout/radial6"/>
    <dgm:cxn modelId="{B08A09A7-42DE-45E3-8994-37487C762DD5}" type="presParOf" srcId="{13845200-6C66-4129-ADFF-D918326505CC}" destId="{83FC3790-BCB4-4990-8F99-1B2B1030BD86}" srcOrd="5" destOrd="0" presId="urn:microsoft.com/office/officeart/2005/8/layout/radial6"/>
    <dgm:cxn modelId="{9EB10A05-AE61-48E9-80E6-4DE4F2FB2892}" type="presParOf" srcId="{13845200-6C66-4129-ADFF-D918326505CC}" destId="{6037D752-425D-490B-9F7A-C882FFBE53BB}" srcOrd="6" destOrd="0" presId="urn:microsoft.com/office/officeart/2005/8/layout/radial6"/>
    <dgm:cxn modelId="{8E7F68F1-A5C6-439D-8273-5E07C41E3E2E}" type="presParOf" srcId="{13845200-6C66-4129-ADFF-D918326505CC}" destId="{C2F8D66A-06BC-4327-901C-3AC5DA992B48}" srcOrd="7" destOrd="0" presId="urn:microsoft.com/office/officeart/2005/8/layout/radial6"/>
    <dgm:cxn modelId="{96E8D042-CD0C-491E-A5CD-F48F85389C87}" type="presParOf" srcId="{13845200-6C66-4129-ADFF-D918326505CC}" destId="{60D40AA6-1BBF-4DDA-B8C2-3F19F67B0306}" srcOrd="8" destOrd="0" presId="urn:microsoft.com/office/officeart/2005/8/layout/radial6"/>
    <dgm:cxn modelId="{16F74A05-C64A-409F-B0FB-EDA1B655A7EE}" type="presParOf" srcId="{13845200-6C66-4129-ADFF-D918326505CC}" destId="{03EF7B35-4386-4E54-814F-D576CF98435A}" srcOrd="9" destOrd="0" presId="urn:microsoft.com/office/officeart/2005/8/layout/radial6"/>
    <dgm:cxn modelId="{65F46FDF-28CB-42EC-AF0F-249AA024F940}" type="presParOf" srcId="{13845200-6C66-4129-ADFF-D918326505CC}" destId="{4EEA6F9B-C358-4ED3-9945-9046C37FB04E}" srcOrd="10" destOrd="0" presId="urn:microsoft.com/office/officeart/2005/8/layout/radial6"/>
    <dgm:cxn modelId="{491AC6AF-A22A-4513-8786-F983E1B98FA6}" type="presParOf" srcId="{13845200-6C66-4129-ADFF-D918326505CC}" destId="{57A3A16F-4F24-49FF-8835-3B0B425E58DB}" srcOrd="11" destOrd="0" presId="urn:microsoft.com/office/officeart/2005/8/layout/radial6"/>
    <dgm:cxn modelId="{3A73CC5F-78B1-459B-A33D-4226F785B4DA}" type="presParOf" srcId="{13845200-6C66-4129-ADFF-D918326505CC}" destId="{7C228380-AB4A-402F-BFD9-7A3C6AC44240}" srcOrd="12" destOrd="0" presId="urn:microsoft.com/office/officeart/2005/8/layout/radial6"/>
    <dgm:cxn modelId="{A90A24EF-3453-4CEE-8F02-6CE8D638981D}" type="presParOf" srcId="{13845200-6C66-4129-ADFF-D918326505CC}" destId="{58BF791B-0DA7-4C58-91BC-3F7A8FB4A48B}" srcOrd="13" destOrd="0" presId="urn:microsoft.com/office/officeart/2005/8/layout/radial6"/>
    <dgm:cxn modelId="{4662865F-F3C1-4369-848A-ADD4D8C8DC0F}" type="presParOf" srcId="{13845200-6C66-4129-ADFF-D918326505CC}" destId="{830FB9B2-AB39-494E-BC6D-E53CF9C34BF6}" srcOrd="14" destOrd="0" presId="urn:microsoft.com/office/officeart/2005/8/layout/radial6"/>
    <dgm:cxn modelId="{0D0B6E4B-C030-44A3-A4FA-22C125068C41}" type="presParOf" srcId="{13845200-6C66-4129-ADFF-D918326505CC}" destId="{A6F20B00-3AC3-47AA-866E-6B9C1950D53F}" srcOrd="15"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9B40A5-7105-4D0A-AFA2-F7764774342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5B97127-B374-41C4-A686-57B0EA3EDA94}">
      <dgm:prSet phldrT="[Text]" custT="1"/>
      <dgm:spPr/>
      <dgm:t>
        <a:bodyPr/>
        <a:lstStyle/>
        <a:p>
          <a:r>
            <a:rPr lang="en-US" sz="2400" b="1" u="none" dirty="0">
              <a:latin typeface="Calibri Light" panose="020F0302020204030204" pitchFamily="34" charset="0"/>
              <a:cs typeface="Calibri Light" panose="020F0302020204030204" pitchFamily="34" charset="0"/>
            </a:rPr>
            <a:t>Support responsive relationships for children and adults.</a:t>
          </a:r>
          <a:r>
            <a:rPr lang="en-US" sz="2400" u="none" dirty="0">
              <a:latin typeface="Calibri Light" panose="020F0302020204030204" pitchFamily="34" charset="0"/>
              <a:cs typeface="Calibri Light" panose="020F0302020204030204" pitchFamily="34" charset="0"/>
            </a:rPr>
            <a:t> </a:t>
          </a:r>
        </a:p>
      </dgm:t>
    </dgm:pt>
    <dgm:pt modelId="{5001445C-990C-4C4E-BC93-E8129A43D0F6}" type="parTrans" cxnId="{EB381A64-42CB-4AE3-8F2F-18664FBC23AE}">
      <dgm:prSet/>
      <dgm:spPr/>
      <dgm:t>
        <a:bodyPr/>
        <a:lstStyle/>
        <a:p>
          <a:endParaRPr lang="en-US"/>
        </a:p>
      </dgm:t>
    </dgm:pt>
    <dgm:pt modelId="{F536833D-2E73-4CF4-BBFC-BDDA506C6DFC}" type="sibTrans" cxnId="{EB381A64-42CB-4AE3-8F2F-18664FBC23AE}">
      <dgm:prSet/>
      <dgm:spPr/>
      <dgm:t>
        <a:bodyPr/>
        <a:lstStyle/>
        <a:p>
          <a:endParaRPr lang="en-US"/>
        </a:p>
      </dgm:t>
    </dgm:pt>
    <dgm:pt modelId="{B64F3331-C5A1-4220-9D8F-402D17372773}">
      <dgm:prSet phldrT="[Text]"/>
      <dgm:spPr/>
      <dgm:t>
        <a:bodyPr/>
        <a:lstStyle/>
        <a:p>
          <a:r>
            <a:rPr lang="en-US" dirty="0">
              <a:latin typeface="Calibri Light" panose="020F0302020204030204" pitchFamily="34" charset="0"/>
              <a:cs typeface="Calibri Light" panose="020F0302020204030204" pitchFamily="34" charset="0"/>
            </a:rPr>
            <a:t>Bill H. 320: </a:t>
          </a:r>
          <a:r>
            <a:rPr lang="en-US" b="0" i="0" dirty="0">
              <a:latin typeface="Calibri Light" panose="020F0302020204030204" pitchFamily="34" charset="0"/>
              <a:cs typeface="Calibri Light" panose="020F0302020204030204" pitchFamily="34" charset="0"/>
            </a:rPr>
            <a:t>An Act to provide targeted pre-k education to all four year old children meeting specific requirements in all Gateway Cities </a:t>
          </a:r>
          <a:endParaRPr lang="en-US" dirty="0">
            <a:latin typeface="Calibri Light" panose="020F0302020204030204" pitchFamily="34" charset="0"/>
            <a:cs typeface="Calibri Light" panose="020F0302020204030204" pitchFamily="34" charset="0"/>
          </a:endParaRPr>
        </a:p>
      </dgm:t>
    </dgm:pt>
    <dgm:pt modelId="{F6FDFBEA-1785-4F9F-8333-12666297979D}" type="parTrans" cxnId="{A87C6828-F210-47CD-BA0A-09242F3D0B8E}">
      <dgm:prSet/>
      <dgm:spPr/>
      <dgm:t>
        <a:bodyPr/>
        <a:lstStyle/>
        <a:p>
          <a:endParaRPr lang="en-US"/>
        </a:p>
      </dgm:t>
    </dgm:pt>
    <dgm:pt modelId="{B970A56A-A8DD-40DC-AA46-4B97F8F6E822}" type="sibTrans" cxnId="{A87C6828-F210-47CD-BA0A-09242F3D0B8E}">
      <dgm:prSet/>
      <dgm:spPr/>
      <dgm:t>
        <a:bodyPr/>
        <a:lstStyle/>
        <a:p>
          <a:endParaRPr lang="en-US"/>
        </a:p>
      </dgm:t>
    </dgm:pt>
    <dgm:pt modelId="{F7DDA8FC-4F6C-4272-BB1B-82421DE20E80}">
      <dgm:prSet phldrT="[Text]" custT="1"/>
      <dgm:spPr/>
      <dgm:t>
        <a:bodyPr/>
        <a:lstStyle/>
        <a:p>
          <a:r>
            <a:rPr lang="en-US" sz="2400" b="1" u="none" dirty="0">
              <a:latin typeface="Calibri Light" panose="020F0302020204030204" pitchFamily="34" charset="0"/>
              <a:cs typeface="Calibri Light" panose="020F0302020204030204" pitchFamily="34" charset="0"/>
            </a:rPr>
            <a:t>Strengthen core life skills</a:t>
          </a:r>
          <a:endParaRPr lang="en-US" sz="2400" u="none" dirty="0">
            <a:latin typeface="Calibri Light" panose="020F0302020204030204" pitchFamily="34" charset="0"/>
            <a:cs typeface="Calibri Light" panose="020F0302020204030204" pitchFamily="34" charset="0"/>
          </a:endParaRPr>
        </a:p>
      </dgm:t>
    </dgm:pt>
    <dgm:pt modelId="{29FFB537-6EAF-4D34-8B1F-44750BAD0913}" type="parTrans" cxnId="{FA1CB5F9-2B52-47B3-8FD1-884A64993FE6}">
      <dgm:prSet/>
      <dgm:spPr/>
      <dgm:t>
        <a:bodyPr/>
        <a:lstStyle/>
        <a:p>
          <a:endParaRPr lang="en-US"/>
        </a:p>
      </dgm:t>
    </dgm:pt>
    <dgm:pt modelId="{ED6A16F3-F720-4583-B888-1F9AFA6A5266}" type="sibTrans" cxnId="{FA1CB5F9-2B52-47B3-8FD1-884A64993FE6}">
      <dgm:prSet/>
      <dgm:spPr/>
      <dgm:t>
        <a:bodyPr/>
        <a:lstStyle/>
        <a:p>
          <a:endParaRPr lang="en-US"/>
        </a:p>
      </dgm:t>
    </dgm:pt>
    <dgm:pt modelId="{C40F9ED2-A030-4C87-BE8E-A5853F5E2C30}">
      <dgm:prSet phldrT="[Text]"/>
      <dgm:spPr/>
      <dgm:t>
        <a:bodyPr/>
        <a:lstStyle/>
        <a:p>
          <a:r>
            <a:rPr lang="en-US" dirty="0">
              <a:latin typeface="Calibri Light" panose="020F0302020204030204" pitchFamily="34" charset="0"/>
              <a:cs typeface="Calibri Light" panose="020F0302020204030204" pitchFamily="34" charset="0"/>
            </a:rPr>
            <a:t>Bill H.1969: </a:t>
          </a:r>
          <a:r>
            <a:rPr lang="en-US" b="0" i="0" dirty="0">
              <a:latin typeface="Calibri Light" panose="020F0302020204030204" pitchFamily="34" charset="0"/>
              <a:cs typeface="Calibri Light" panose="020F0302020204030204" pitchFamily="34" charset="0"/>
            </a:rPr>
            <a:t>An Act establishing a special commission on two-generation approaches to childhood education</a:t>
          </a:r>
          <a:endParaRPr lang="en-US" dirty="0">
            <a:latin typeface="Calibri Light" panose="020F0302020204030204" pitchFamily="34" charset="0"/>
            <a:cs typeface="Calibri Light" panose="020F0302020204030204" pitchFamily="34" charset="0"/>
          </a:endParaRPr>
        </a:p>
      </dgm:t>
    </dgm:pt>
    <dgm:pt modelId="{3B1D59A9-4727-4D9E-B98B-D14428576D71}" type="parTrans" cxnId="{7303B236-1CCD-4585-BA81-1058940912D5}">
      <dgm:prSet/>
      <dgm:spPr/>
      <dgm:t>
        <a:bodyPr/>
        <a:lstStyle/>
        <a:p>
          <a:endParaRPr lang="en-US"/>
        </a:p>
      </dgm:t>
    </dgm:pt>
    <dgm:pt modelId="{1D55F7E3-45AC-4EE4-83E1-09D2CFA606E2}" type="sibTrans" cxnId="{7303B236-1CCD-4585-BA81-1058940912D5}">
      <dgm:prSet/>
      <dgm:spPr/>
      <dgm:t>
        <a:bodyPr/>
        <a:lstStyle/>
        <a:p>
          <a:endParaRPr lang="en-US"/>
        </a:p>
      </dgm:t>
    </dgm:pt>
    <dgm:pt modelId="{3455A0C4-3F04-4D05-BDEF-0C9ADBD452C2}">
      <dgm:prSet phldrT="[Text]" custT="1"/>
      <dgm:spPr/>
      <dgm:t>
        <a:bodyPr/>
        <a:lstStyle/>
        <a:p>
          <a:r>
            <a:rPr lang="en-US" sz="2400" b="1" u="none" dirty="0">
              <a:latin typeface="Calibri Light" panose="020F0302020204030204" pitchFamily="34" charset="0"/>
              <a:cs typeface="Calibri Light" panose="020F0302020204030204" pitchFamily="34" charset="0"/>
            </a:rPr>
            <a:t>Reduce sources of stress in the lives of children and families</a:t>
          </a:r>
          <a:endParaRPr lang="en-US" sz="2400" u="none" dirty="0">
            <a:latin typeface="Calibri Light" panose="020F0302020204030204" pitchFamily="34" charset="0"/>
            <a:cs typeface="Calibri Light" panose="020F0302020204030204" pitchFamily="34" charset="0"/>
          </a:endParaRPr>
        </a:p>
      </dgm:t>
    </dgm:pt>
    <dgm:pt modelId="{8A8B3629-6377-47ED-9976-D00B52652D00}" type="parTrans" cxnId="{E7116F3C-95DA-4042-ADFD-B32E1E6B2D1B}">
      <dgm:prSet/>
      <dgm:spPr/>
      <dgm:t>
        <a:bodyPr/>
        <a:lstStyle/>
        <a:p>
          <a:endParaRPr lang="en-US"/>
        </a:p>
      </dgm:t>
    </dgm:pt>
    <dgm:pt modelId="{B1A2C2D7-BD70-41E9-B8C1-3CD8115E44CA}" type="sibTrans" cxnId="{E7116F3C-95DA-4042-ADFD-B32E1E6B2D1B}">
      <dgm:prSet/>
      <dgm:spPr/>
      <dgm:t>
        <a:bodyPr/>
        <a:lstStyle/>
        <a:p>
          <a:endParaRPr lang="en-US"/>
        </a:p>
      </dgm:t>
    </dgm:pt>
    <dgm:pt modelId="{44EF3E11-CF3D-4469-8C92-5C8C96D93914}">
      <dgm:prSet phldrT="[Text]"/>
      <dgm:spPr/>
      <dgm:t>
        <a:bodyPr/>
        <a:lstStyle/>
        <a:p>
          <a:r>
            <a:rPr lang="en-US" dirty="0">
              <a:latin typeface="Calibri Light" panose="020F0302020204030204" pitchFamily="34" charset="0"/>
              <a:cs typeface="Calibri Light" panose="020F0302020204030204" pitchFamily="34" charset="0"/>
            </a:rPr>
            <a:t>Bill H. 2403: </a:t>
          </a:r>
          <a:r>
            <a:rPr lang="en-US" b="0" i="0" dirty="0">
              <a:latin typeface="Calibri Light" panose="020F0302020204030204" pitchFamily="34" charset="0"/>
              <a:cs typeface="Calibri Light" panose="020F0302020204030204" pitchFamily="34" charset="0"/>
            </a:rPr>
            <a:t>An Act to protect children's mental health services</a:t>
          </a:r>
          <a:endParaRPr lang="en-US" dirty="0">
            <a:latin typeface="Calibri Light" panose="020F0302020204030204" pitchFamily="34" charset="0"/>
            <a:cs typeface="Calibri Light" panose="020F0302020204030204" pitchFamily="34" charset="0"/>
          </a:endParaRPr>
        </a:p>
      </dgm:t>
    </dgm:pt>
    <dgm:pt modelId="{C96CFB10-CC3F-449A-A6C3-59B742B7FCCE}" type="parTrans" cxnId="{42FA7657-C58C-4F76-A4E0-96C4D5DCFE08}">
      <dgm:prSet/>
      <dgm:spPr/>
      <dgm:t>
        <a:bodyPr/>
        <a:lstStyle/>
        <a:p>
          <a:endParaRPr lang="en-US"/>
        </a:p>
      </dgm:t>
    </dgm:pt>
    <dgm:pt modelId="{B566F93D-AE68-4764-9DB9-88A652FA3482}" type="sibTrans" cxnId="{42FA7657-C58C-4F76-A4E0-96C4D5DCFE08}">
      <dgm:prSet/>
      <dgm:spPr/>
      <dgm:t>
        <a:bodyPr/>
        <a:lstStyle/>
        <a:p>
          <a:endParaRPr lang="en-US"/>
        </a:p>
      </dgm:t>
    </dgm:pt>
    <dgm:pt modelId="{FDD2E930-521C-4AD5-A15F-209B4B78A73B}">
      <dgm:prSet phldrT="[Text]"/>
      <dgm:spPr/>
      <dgm:t>
        <a:bodyPr/>
        <a:lstStyle/>
        <a:p>
          <a:r>
            <a:rPr lang="en-US" dirty="0">
              <a:latin typeface="Calibri Light" panose="020F0302020204030204" pitchFamily="34" charset="0"/>
              <a:cs typeface="Calibri Light" panose="020F0302020204030204" pitchFamily="34" charset="0"/>
            </a:rPr>
            <a:t>Bill H. 2874: </a:t>
          </a:r>
          <a:r>
            <a:rPr lang="en-US" b="0" i="0" dirty="0">
              <a:latin typeface="Calibri Light" panose="020F0302020204030204" pitchFamily="34" charset="0"/>
              <a:cs typeface="Calibri Light" panose="020F0302020204030204" pitchFamily="34" charset="0"/>
            </a:rPr>
            <a:t>An Act ensuring high quality early education</a:t>
          </a:r>
          <a:endParaRPr lang="en-US" dirty="0">
            <a:latin typeface="Calibri Light" panose="020F0302020204030204" pitchFamily="34" charset="0"/>
            <a:cs typeface="Calibri Light" panose="020F0302020204030204" pitchFamily="34" charset="0"/>
          </a:endParaRPr>
        </a:p>
      </dgm:t>
    </dgm:pt>
    <dgm:pt modelId="{020FAD22-3C53-4066-B98D-6960C73636C4}" type="parTrans" cxnId="{043FFA8A-7D86-482A-8E49-A44B10BF7DB5}">
      <dgm:prSet/>
      <dgm:spPr/>
      <dgm:t>
        <a:bodyPr/>
        <a:lstStyle/>
        <a:p>
          <a:endParaRPr lang="en-US"/>
        </a:p>
      </dgm:t>
    </dgm:pt>
    <dgm:pt modelId="{B7546D37-0A34-49EF-9F73-4D16913EB75E}" type="sibTrans" cxnId="{043FFA8A-7D86-482A-8E49-A44B10BF7DB5}">
      <dgm:prSet/>
      <dgm:spPr/>
      <dgm:t>
        <a:bodyPr/>
        <a:lstStyle/>
        <a:p>
          <a:endParaRPr lang="en-US"/>
        </a:p>
      </dgm:t>
    </dgm:pt>
    <dgm:pt modelId="{F1155B04-C614-4B96-9661-DBB8129DE237}">
      <dgm:prSet phldrT="[Text]"/>
      <dgm:spPr/>
      <dgm:t>
        <a:bodyPr/>
        <a:lstStyle/>
        <a:p>
          <a:r>
            <a:rPr lang="en-US" dirty="0">
              <a:latin typeface="Calibri Light" panose="020F0302020204030204" pitchFamily="34" charset="0"/>
              <a:cs typeface="Calibri Light" panose="020F0302020204030204" pitchFamily="34" charset="0"/>
            </a:rPr>
            <a:t>S.255: An Act Relative to Early Education Funding</a:t>
          </a:r>
        </a:p>
      </dgm:t>
    </dgm:pt>
    <dgm:pt modelId="{D5D652D3-C227-49DD-B0DF-89E4B4D3387A}" type="parTrans" cxnId="{EB08BEED-BB6E-46B9-B3F7-A9CCAA6BDF1A}">
      <dgm:prSet/>
      <dgm:spPr/>
    </dgm:pt>
    <dgm:pt modelId="{89CD1A57-2800-4E50-9429-0F5AA3C14FF7}" type="sibTrans" cxnId="{EB08BEED-BB6E-46B9-B3F7-A9CCAA6BDF1A}">
      <dgm:prSet/>
      <dgm:spPr/>
    </dgm:pt>
    <dgm:pt modelId="{86E09FCA-A7EA-402C-8221-1F8FC503EFEE}">
      <dgm:prSet phldrT="[Text]"/>
      <dgm:spPr/>
      <dgm:t>
        <a:bodyPr/>
        <a:lstStyle/>
        <a:p>
          <a:r>
            <a:rPr lang="en-US" dirty="0">
              <a:latin typeface="Calibri Light" panose="020F0302020204030204" pitchFamily="34" charset="0"/>
              <a:cs typeface="Calibri Light" panose="020F0302020204030204" pitchFamily="34" charset="0"/>
            </a:rPr>
            <a:t>Bill H.2016: An Act establishing universal early education and full-day kindergarten</a:t>
          </a:r>
        </a:p>
      </dgm:t>
    </dgm:pt>
    <dgm:pt modelId="{24D7B68F-ED48-4F74-B002-9D6A8B804582}" type="parTrans" cxnId="{303EE1C4-691B-4BB8-A6FA-E3F96E540309}">
      <dgm:prSet/>
      <dgm:spPr/>
    </dgm:pt>
    <dgm:pt modelId="{F9FA6192-0C98-44DE-BAB7-5BAC0BD941F4}" type="sibTrans" cxnId="{303EE1C4-691B-4BB8-A6FA-E3F96E540309}">
      <dgm:prSet/>
      <dgm:spPr/>
    </dgm:pt>
    <dgm:pt modelId="{1A8ADA5F-278A-4E4D-9E3B-236553CA1795}" type="pres">
      <dgm:prSet presAssocID="{279B40A5-7105-4D0A-AFA2-F7764774342C}" presName="Name0" presStyleCnt="0">
        <dgm:presLayoutVars>
          <dgm:dir/>
          <dgm:animLvl val="lvl"/>
          <dgm:resizeHandles val="exact"/>
        </dgm:presLayoutVars>
      </dgm:prSet>
      <dgm:spPr/>
      <dgm:t>
        <a:bodyPr/>
        <a:lstStyle/>
        <a:p>
          <a:endParaRPr lang="en-US"/>
        </a:p>
      </dgm:t>
    </dgm:pt>
    <dgm:pt modelId="{E75F80E4-D117-4548-9908-4A3C915FF4B8}" type="pres">
      <dgm:prSet presAssocID="{35B97127-B374-41C4-A686-57B0EA3EDA94}" presName="linNode" presStyleCnt="0"/>
      <dgm:spPr/>
    </dgm:pt>
    <dgm:pt modelId="{E8D498DC-7E89-4368-BE92-E1E40BC85C85}" type="pres">
      <dgm:prSet presAssocID="{35B97127-B374-41C4-A686-57B0EA3EDA94}" presName="parentText" presStyleLbl="node1" presStyleIdx="0" presStyleCnt="3">
        <dgm:presLayoutVars>
          <dgm:chMax val="1"/>
          <dgm:bulletEnabled val="1"/>
        </dgm:presLayoutVars>
      </dgm:prSet>
      <dgm:spPr/>
      <dgm:t>
        <a:bodyPr/>
        <a:lstStyle/>
        <a:p>
          <a:endParaRPr lang="en-US"/>
        </a:p>
      </dgm:t>
    </dgm:pt>
    <dgm:pt modelId="{E9BD1C6D-F8A5-4096-924B-3AE06E08ABCB}" type="pres">
      <dgm:prSet presAssocID="{35B97127-B374-41C4-A686-57B0EA3EDA94}" presName="descendantText" presStyleLbl="alignAccFollowNode1" presStyleIdx="0" presStyleCnt="3" custScaleY="125792">
        <dgm:presLayoutVars>
          <dgm:bulletEnabled val="1"/>
        </dgm:presLayoutVars>
      </dgm:prSet>
      <dgm:spPr/>
      <dgm:t>
        <a:bodyPr/>
        <a:lstStyle/>
        <a:p>
          <a:endParaRPr lang="en-US"/>
        </a:p>
      </dgm:t>
    </dgm:pt>
    <dgm:pt modelId="{D659E506-5A99-4416-9361-08F8B8806EC7}" type="pres">
      <dgm:prSet presAssocID="{F536833D-2E73-4CF4-BBFC-BDDA506C6DFC}" presName="sp" presStyleCnt="0"/>
      <dgm:spPr/>
    </dgm:pt>
    <dgm:pt modelId="{465086BA-E260-48A4-88B3-6753BE00EE30}" type="pres">
      <dgm:prSet presAssocID="{F7DDA8FC-4F6C-4272-BB1B-82421DE20E80}" presName="linNode" presStyleCnt="0"/>
      <dgm:spPr/>
    </dgm:pt>
    <dgm:pt modelId="{E6A44225-93E8-4B44-ACEE-99841033A879}" type="pres">
      <dgm:prSet presAssocID="{F7DDA8FC-4F6C-4272-BB1B-82421DE20E80}" presName="parentText" presStyleLbl="node1" presStyleIdx="1" presStyleCnt="3">
        <dgm:presLayoutVars>
          <dgm:chMax val="1"/>
          <dgm:bulletEnabled val="1"/>
        </dgm:presLayoutVars>
      </dgm:prSet>
      <dgm:spPr/>
      <dgm:t>
        <a:bodyPr/>
        <a:lstStyle/>
        <a:p>
          <a:endParaRPr lang="en-US"/>
        </a:p>
      </dgm:t>
    </dgm:pt>
    <dgm:pt modelId="{A1B457BC-B372-4641-8A01-7C72F740695E}" type="pres">
      <dgm:prSet presAssocID="{F7DDA8FC-4F6C-4272-BB1B-82421DE20E80}" presName="descendantText" presStyleLbl="alignAccFollowNode1" presStyleIdx="1" presStyleCnt="3">
        <dgm:presLayoutVars>
          <dgm:bulletEnabled val="1"/>
        </dgm:presLayoutVars>
      </dgm:prSet>
      <dgm:spPr/>
      <dgm:t>
        <a:bodyPr/>
        <a:lstStyle/>
        <a:p>
          <a:endParaRPr lang="en-US"/>
        </a:p>
      </dgm:t>
    </dgm:pt>
    <dgm:pt modelId="{066CD308-DA77-4782-83A3-93EB12DBCE63}" type="pres">
      <dgm:prSet presAssocID="{ED6A16F3-F720-4583-B888-1F9AFA6A5266}" presName="sp" presStyleCnt="0"/>
      <dgm:spPr/>
    </dgm:pt>
    <dgm:pt modelId="{8E1F0503-367D-447F-9D7E-39CE0E6874DA}" type="pres">
      <dgm:prSet presAssocID="{3455A0C4-3F04-4D05-BDEF-0C9ADBD452C2}" presName="linNode" presStyleCnt="0"/>
      <dgm:spPr/>
    </dgm:pt>
    <dgm:pt modelId="{D1B501E3-EF34-4F8F-8789-FAC3C4A85CC8}" type="pres">
      <dgm:prSet presAssocID="{3455A0C4-3F04-4D05-BDEF-0C9ADBD452C2}" presName="parentText" presStyleLbl="node1" presStyleIdx="2" presStyleCnt="3">
        <dgm:presLayoutVars>
          <dgm:chMax val="1"/>
          <dgm:bulletEnabled val="1"/>
        </dgm:presLayoutVars>
      </dgm:prSet>
      <dgm:spPr/>
      <dgm:t>
        <a:bodyPr/>
        <a:lstStyle/>
        <a:p>
          <a:endParaRPr lang="en-US"/>
        </a:p>
      </dgm:t>
    </dgm:pt>
    <dgm:pt modelId="{431E4EE0-823D-432C-A952-B51A153C54D8}" type="pres">
      <dgm:prSet presAssocID="{3455A0C4-3F04-4D05-BDEF-0C9ADBD452C2}" presName="descendantText" presStyleLbl="alignAccFollowNode1" presStyleIdx="2" presStyleCnt="3">
        <dgm:presLayoutVars>
          <dgm:bulletEnabled val="1"/>
        </dgm:presLayoutVars>
      </dgm:prSet>
      <dgm:spPr/>
      <dgm:t>
        <a:bodyPr/>
        <a:lstStyle/>
        <a:p>
          <a:endParaRPr lang="en-US"/>
        </a:p>
      </dgm:t>
    </dgm:pt>
  </dgm:ptLst>
  <dgm:cxnLst>
    <dgm:cxn modelId="{C2E06A67-35E4-48EB-BA44-85B2DBA82B90}" type="presOf" srcId="{86E09FCA-A7EA-402C-8221-1F8FC503EFEE}" destId="{E9BD1C6D-F8A5-4096-924B-3AE06E08ABCB}" srcOrd="0" destOrd="2" presId="urn:microsoft.com/office/officeart/2005/8/layout/vList5"/>
    <dgm:cxn modelId="{FA9438C8-E5FE-4F24-8900-4CABFF9EF977}" type="presOf" srcId="{3455A0C4-3F04-4D05-BDEF-0C9ADBD452C2}" destId="{D1B501E3-EF34-4F8F-8789-FAC3C4A85CC8}" srcOrd="0" destOrd="0" presId="urn:microsoft.com/office/officeart/2005/8/layout/vList5"/>
    <dgm:cxn modelId="{A87C6828-F210-47CD-BA0A-09242F3D0B8E}" srcId="{35B97127-B374-41C4-A686-57B0EA3EDA94}" destId="{B64F3331-C5A1-4220-9D8F-402D17372773}" srcOrd="0" destOrd="0" parTransId="{F6FDFBEA-1785-4F9F-8333-12666297979D}" sibTransId="{B970A56A-A8DD-40DC-AA46-4B97F8F6E822}"/>
    <dgm:cxn modelId="{CAEE6B26-B7E6-4415-B8C2-85771E2E8021}" type="presOf" srcId="{35B97127-B374-41C4-A686-57B0EA3EDA94}" destId="{E8D498DC-7E89-4368-BE92-E1E40BC85C85}" srcOrd="0" destOrd="0" presId="urn:microsoft.com/office/officeart/2005/8/layout/vList5"/>
    <dgm:cxn modelId="{FA1CB5F9-2B52-47B3-8FD1-884A64993FE6}" srcId="{279B40A5-7105-4D0A-AFA2-F7764774342C}" destId="{F7DDA8FC-4F6C-4272-BB1B-82421DE20E80}" srcOrd="1" destOrd="0" parTransId="{29FFB537-6EAF-4D34-8B1F-44750BAD0913}" sibTransId="{ED6A16F3-F720-4583-B888-1F9AFA6A5266}"/>
    <dgm:cxn modelId="{42FA7657-C58C-4F76-A4E0-96C4D5DCFE08}" srcId="{3455A0C4-3F04-4D05-BDEF-0C9ADBD452C2}" destId="{44EF3E11-CF3D-4469-8C92-5C8C96D93914}" srcOrd="0" destOrd="0" parTransId="{C96CFB10-CC3F-449A-A6C3-59B742B7FCCE}" sibTransId="{B566F93D-AE68-4764-9DB9-88A652FA3482}"/>
    <dgm:cxn modelId="{E162BCD9-30C4-4B87-A98A-1CB3EB0B0483}" type="presOf" srcId="{B64F3331-C5A1-4220-9D8F-402D17372773}" destId="{E9BD1C6D-F8A5-4096-924B-3AE06E08ABCB}" srcOrd="0" destOrd="0" presId="urn:microsoft.com/office/officeart/2005/8/layout/vList5"/>
    <dgm:cxn modelId="{EB381A64-42CB-4AE3-8F2F-18664FBC23AE}" srcId="{279B40A5-7105-4D0A-AFA2-F7764774342C}" destId="{35B97127-B374-41C4-A686-57B0EA3EDA94}" srcOrd="0" destOrd="0" parTransId="{5001445C-990C-4C4E-BC93-E8129A43D0F6}" sibTransId="{F536833D-2E73-4CF4-BBFC-BDDA506C6DFC}"/>
    <dgm:cxn modelId="{F2628246-0085-4151-8446-7C74CFCFB05D}" type="presOf" srcId="{279B40A5-7105-4D0A-AFA2-F7764774342C}" destId="{1A8ADA5F-278A-4E4D-9E3B-236553CA1795}" srcOrd="0" destOrd="0" presId="urn:microsoft.com/office/officeart/2005/8/layout/vList5"/>
    <dgm:cxn modelId="{7D6C4789-2655-42CE-BE4E-58A5E0D5ED43}" type="presOf" srcId="{C40F9ED2-A030-4C87-BE8E-A5853F5E2C30}" destId="{A1B457BC-B372-4641-8A01-7C72F740695E}" srcOrd="0" destOrd="0" presId="urn:microsoft.com/office/officeart/2005/8/layout/vList5"/>
    <dgm:cxn modelId="{DE79E007-AE89-4E75-A404-979DB234CC9E}" type="presOf" srcId="{44EF3E11-CF3D-4469-8C92-5C8C96D93914}" destId="{431E4EE0-823D-432C-A952-B51A153C54D8}" srcOrd="0" destOrd="0" presId="urn:microsoft.com/office/officeart/2005/8/layout/vList5"/>
    <dgm:cxn modelId="{043FFA8A-7D86-482A-8E49-A44B10BF7DB5}" srcId="{35B97127-B374-41C4-A686-57B0EA3EDA94}" destId="{FDD2E930-521C-4AD5-A15F-209B4B78A73B}" srcOrd="1" destOrd="0" parTransId="{020FAD22-3C53-4066-B98D-6960C73636C4}" sibTransId="{B7546D37-0A34-49EF-9F73-4D16913EB75E}"/>
    <dgm:cxn modelId="{EB08BEED-BB6E-46B9-B3F7-A9CCAA6BDF1A}" srcId="{F7DDA8FC-4F6C-4272-BB1B-82421DE20E80}" destId="{F1155B04-C614-4B96-9661-DBB8129DE237}" srcOrd="1" destOrd="0" parTransId="{D5D652D3-C227-49DD-B0DF-89E4B4D3387A}" sibTransId="{89CD1A57-2800-4E50-9429-0F5AA3C14FF7}"/>
    <dgm:cxn modelId="{43405A12-7313-48AA-8864-A26C18531C6B}" type="presOf" srcId="{FDD2E930-521C-4AD5-A15F-209B4B78A73B}" destId="{E9BD1C6D-F8A5-4096-924B-3AE06E08ABCB}" srcOrd="0" destOrd="1" presId="urn:microsoft.com/office/officeart/2005/8/layout/vList5"/>
    <dgm:cxn modelId="{A55C1424-1510-4684-8D77-BFDCFC0B5669}" type="presOf" srcId="{F7DDA8FC-4F6C-4272-BB1B-82421DE20E80}" destId="{E6A44225-93E8-4B44-ACEE-99841033A879}" srcOrd="0" destOrd="0" presId="urn:microsoft.com/office/officeart/2005/8/layout/vList5"/>
    <dgm:cxn modelId="{E7116F3C-95DA-4042-ADFD-B32E1E6B2D1B}" srcId="{279B40A5-7105-4D0A-AFA2-F7764774342C}" destId="{3455A0C4-3F04-4D05-BDEF-0C9ADBD452C2}" srcOrd="2" destOrd="0" parTransId="{8A8B3629-6377-47ED-9976-D00B52652D00}" sibTransId="{B1A2C2D7-BD70-41E9-B8C1-3CD8115E44CA}"/>
    <dgm:cxn modelId="{7303B236-1CCD-4585-BA81-1058940912D5}" srcId="{F7DDA8FC-4F6C-4272-BB1B-82421DE20E80}" destId="{C40F9ED2-A030-4C87-BE8E-A5853F5E2C30}" srcOrd="0" destOrd="0" parTransId="{3B1D59A9-4727-4D9E-B98B-D14428576D71}" sibTransId="{1D55F7E3-45AC-4EE4-83E1-09D2CFA606E2}"/>
    <dgm:cxn modelId="{D86EFB16-171E-4A0A-BE64-A5E155AD88D2}" type="presOf" srcId="{F1155B04-C614-4B96-9661-DBB8129DE237}" destId="{A1B457BC-B372-4641-8A01-7C72F740695E}" srcOrd="0" destOrd="1" presId="urn:microsoft.com/office/officeart/2005/8/layout/vList5"/>
    <dgm:cxn modelId="{303EE1C4-691B-4BB8-A6FA-E3F96E540309}" srcId="{35B97127-B374-41C4-A686-57B0EA3EDA94}" destId="{86E09FCA-A7EA-402C-8221-1F8FC503EFEE}" srcOrd="2" destOrd="0" parTransId="{24D7B68F-ED48-4F74-B002-9D6A8B804582}" sibTransId="{F9FA6192-0C98-44DE-BAB7-5BAC0BD941F4}"/>
    <dgm:cxn modelId="{78711A12-E4D2-412A-B5AF-404984C07480}" type="presParOf" srcId="{1A8ADA5F-278A-4E4D-9E3B-236553CA1795}" destId="{E75F80E4-D117-4548-9908-4A3C915FF4B8}" srcOrd="0" destOrd="0" presId="urn:microsoft.com/office/officeart/2005/8/layout/vList5"/>
    <dgm:cxn modelId="{81161787-A216-4983-AFA0-283778CDF185}" type="presParOf" srcId="{E75F80E4-D117-4548-9908-4A3C915FF4B8}" destId="{E8D498DC-7E89-4368-BE92-E1E40BC85C85}" srcOrd="0" destOrd="0" presId="urn:microsoft.com/office/officeart/2005/8/layout/vList5"/>
    <dgm:cxn modelId="{CCD44990-8CB3-4CBA-805A-ED0A7671A87E}" type="presParOf" srcId="{E75F80E4-D117-4548-9908-4A3C915FF4B8}" destId="{E9BD1C6D-F8A5-4096-924B-3AE06E08ABCB}" srcOrd="1" destOrd="0" presId="urn:microsoft.com/office/officeart/2005/8/layout/vList5"/>
    <dgm:cxn modelId="{4BA93028-6F0B-48DC-98A5-F343D38807AF}" type="presParOf" srcId="{1A8ADA5F-278A-4E4D-9E3B-236553CA1795}" destId="{D659E506-5A99-4416-9361-08F8B8806EC7}" srcOrd="1" destOrd="0" presId="urn:microsoft.com/office/officeart/2005/8/layout/vList5"/>
    <dgm:cxn modelId="{DE0AEAF9-3930-4B47-9B12-7FAE21458CB1}" type="presParOf" srcId="{1A8ADA5F-278A-4E4D-9E3B-236553CA1795}" destId="{465086BA-E260-48A4-88B3-6753BE00EE30}" srcOrd="2" destOrd="0" presId="urn:microsoft.com/office/officeart/2005/8/layout/vList5"/>
    <dgm:cxn modelId="{D447B95F-EBC0-44C9-87C7-2336DC471D6F}" type="presParOf" srcId="{465086BA-E260-48A4-88B3-6753BE00EE30}" destId="{E6A44225-93E8-4B44-ACEE-99841033A879}" srcOrd="0" destOrd="0" presId="urn:microsoft.com/office/officeart/2005/8/layout/vList5"/>
    <dgm:cxn modelId="{C21A60DF-34D0-441D-A00B-27EEBAD66138}" type="presParOf" srcId="{465086BA-E260-48A4-88B3-6753BE00EE30}" destId="{A1B457BC-B372-4641-8A01-7C72F740695E}" srcOrd="1" destOrd="0" presId="urn:microsoft.com/office/officeart/2005/8/layout/vList5"/>
    <dgm:cxn modelId="{74DEB66F-52C2-4870-AB6C-31DB15A1583F}" type="presParOf" srcId="{1A8ADA5F-278A-4E4D-9E3B-236553CA1795}" destId="{066CD308-DA77-4782-83A3-93EB12DBCE63}" srcOrd="3" destOrd="0" presId="urn:microsoft.com/office/officeart/2005/8/layout/vList5"/>
    <dgm:cxn modelId="{2B19F033-AD3F-4B5F-97A5-C8617652D673}" type="presParOf" srcId="{1A8ADA5F-278A-4E4D-9E3B-236553CA1795}" destId="{8E1F0503-367D-447F-9D7E-39CE0E6874DA}" srcOrd="4" destOrd="0" presId="urn:microsoft.com/office/officeart/2005/8/layout/vList5"/>
    <dgm:cxn modelId="{9D04F576-B2E1-4727-A6C7-4721637BFB42}" type="presParOf" srcId="{8E1F0503-367D-447F-9D7E-39CE0E6874DA}" destId="{D1B501E3-EF34-4F8F-8789-FAC3C4A85CC8}" srcOrd="0" destOrd="0" presId="urn:microsoft.com/office/officeart/2005/8/layout/vList5"/>
    <dgm:cxn modelId="{6207CB0D-1E80-4740-AD49-E228A7B39FED}" type="presParOf" srcId="{8E1F0503-367D-447F-9D7E-39CE0E6874DA}" destId="{431E4EE0-823D-432C-A952-B51A153C54D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0.00292</cdr:x>
      <cdr:y>0.84742</cdr:y>
    </cdr:from>
    <cdr:to>
      <cdr:x>0.23976</cdr:x>
      <cdr:y>0.91121</cdr:y>
    </cdr:to>
    <cdr:pic>
      <cdr:nvPicPr>
        <cdr:cNvPr id="2" name="chart">
          <a:extLst xmlns:a="http://schemas.openxmlformats.org/drawingml/2006/main">
            <a:ext uri="{FF2B5EF4-FFF2-40B4-BE49-F238E27FC236}">
              <a16:creationId xmlns:a16="http://schemas.microsoft.com/office/drawing/2014/main" xmlns="" id="{A24D50B3-4EBA-4016-A8F0-E63EA537C23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5400" y="4584700"/>
          <a:ext cx="2057382" cy="34511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4D6FF-D290-4370-A0C6-9CC1A6BA9D4C}" type="datetimeFigureOut">
              <a:rPr lang="en-US" smtClean="0"/>
              <a:t>4/18/2018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E2C7A-ED47-4827-81F3-C56159099696}" type="slidenum">
              <a:rPr lang="en-US" smtClean="0"/>
              <a:t>‹#›</a:t>
            </a:fld>
            <a:endParaRPr lang="en-US"/>
          </a:p>
        </p:txBody>
      </p:sp>
    </p:spTree>
    <p:extLst>
      <p:ext uri="{BB962C8B-B14F-4D97-AF65-F5344CB8AC3E}">
        <p14:creationId xmlns:p14="http://schemas.microsoft.com/office/powerpoint/2010/main" val="3782530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E2C7A-ED47-4827-81F3-C56159099696}" type="slidenum">
              <a:rPr lang="en-US" smtClean="0"/>
              <a:t>2</a:t>
            </a:fld>
            <a:endParaRPr lang="en-US"/>
          </a:p>
        </p:txBody>
      </p:sp>
    </p:spTree>
    <p:extLst>
      <p:ext uri="{BB962C8B-B14F-4D97-AF65-F5344CB8AC3E}">
        <p14:creationId xmlns:p14="http://schemas.microsoft.com/office/powerpoint/2010/main" val="1583878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E2C7A-ED47-4827-81F3-C56159099696}" type="slidenum">
              <a:rPr lang="en-US" smtClean="0"/>
              <a:t>11</a:t>
            </a:fld>
            <a:endParaRPr lang="en-US"/>
          </a:p>
        </p:txBody>
      </p:sp>
    </p:spTree>
    <p:extLst>
      <p:ext uri="{BB962C8B-B14F-4D97-AF65-F5344CB8AC3E}">
        <p14:creationId xmlns:p14="http://schemas.microsoft.com/office/powerpoint/2010/main" val="3967585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E2C7A-ED47-4827-81F3-C56159099696}" type="slidenum">
              <a:rPr lang="en-US" smtClean="0"/>
              <a:t>12</a:t>
            </a:fld>
            <a:endParaRPr lang="en-US"/>
          </a:p>
        </p:txBody>
      </p:sp>
    </p:spTree>
    <p:extLst>
      <p:ext uri="{BB962C8B-B14F-4D97-AF65-F5344CB8AC3E}">
        <p14:creationId xmlns:p14="http://schemas.microsoft.com/office/powerpoint/2010/main" val="88942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4E2C7A-ED47-4827-81F3-C56159099696}" type="slidenum">
              <a:rPr lang="en-US" smtClean="0"/>
              <a:t>3</a:t>
            </a:fld>
            <a:endParaRPr lang="en-US"/>
          </a:p>
        </p:txBody>
      </p:sp>
    </p:spTree>
    <p:extLst>
      <p:ext uri="{BB962C8B-B14F-4D97-AF65-F5344CB8AC3E}">
        <p14:creationId xmlns:p14="http://schemas.microsoft.com/office/powerpoint/2010/main" val="158387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4E2C7A-ED47-4827-81F3-C56159099696}" type="slidenum">
              <a:rPr lang="en-US" smtClean="0"/>
              <a:t>4</a:t>
            </a:fld>
            <a:endParaRPr lang="en-US"/>
          </a:p>
        </p:txBody>
      </p:sp>
    </p:spTree>
    <p:extLst>
      <p:ext uri="{BB962C8B-B14F-4D97-AF65-F5344CB8AC3E}">
        <p14:creationId xmlns:p14="http://schemas.microsoft.com/office/powerpoint/2010/main" val="408704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4E2C7A-ED47-4827-81F3-C56159099696}" type="slidenum">
              <a:rPr lang="en-US" smtClean="0"/>
              <a:t>5</a:t>
            </a:fld>
            <a:endParaRPr lang="en-US"/>
          </a:p>
        </p:txBody>
      </p:sp>
    </p:spTree>
    <p:extLst>
      <p:ext uri="{BB962C8B-B14F-4D97-AF65-F5344CB8AC3E}">
        <p14:creationId xmlns:p14="http://schemas.microsoft.com/office/powerpoint/2010/main" val="85535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4E2C7A-ED47-4827-81F3-C56159099696}" type="slidenum">
              <a:rPr lang="en-US" smtClean="0"/>
              <a:t>6</a:t>
            </a:fld>
            <a:endParaRPr lang="en-US"/>
          </a:p>
        </p:txBody>
      </p:sp>
    </p:spTree>
    <p:extLst>
      <p:ext uri="{BB962C8B-B14F-4D97-AF65-F5344CB8AC3E}">
        <p14:creationId xmlns:p14="http://schemas.microsoft.com/office/powerpoint/2010/main" val="354387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E2C7A-ED47-4827-81F3-C56159099696}" type="slidenum">
              <a:rPr lang="en-US" smtClean="0"/>
              <a:t>7</a:t>
            </a:fld>
            <a:endParaRPr lang="en-US"/>
          </a:p>
        </p:txBody>
      </p:sp>
    </p:spTree>
    <p:extLst>
      <p:ext uri="{BB962C8B-B14F-4D97-AF65-F5344CB8AC3E}">
        <p14:creationId xmlns:p14="http://schemas.microsoft.com/office/powerpoint/2010/main" val="261139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 so</a:t>
            </a:r>
            <a:r>
              <a:rPr lang="en-US" sz="1200" kern="1200" baseline="0" dirty="0">
                <a:solidFill>
                  <a:schemeClr val="tx1"/>
                </a:solidFill>
                <a:effectLst/>
                <a:latin typeface="+mn-lt"/>
                <a:ea typeface="+mn-ea"/>
                <a:cs typeface="+mn-cs"/>
              </a:rPr>
              <a:t> we have discussed various sources of violence and trauma and we have discussed prevalence rates of youth violence.  But h</a:t>
            </a:r>
            <a:r>
              <a:rPr lang="en-US" sz="1200" kern="1200" dirty="0">
                <a:solidFill>
                  <a:schemeClr val="tx1"/>
                </a:solidFill>
                <a:effectLst/>
                <a:latin typeface="+mn-lt"/>
                <a:ea typeface="+mn-ea"/>
                <a:cs typeface="+mn-cs"/>
              </a:rPr>
              <a:t>ow does early exposure to community or domestic violence affect later behavior? </a:t>
            </a:r>
          </a:p>
          <a:p>
            <a:endParaRPr lang="en-US"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Positive stress response</a:t>
            </a:r>
            <a:r>
              <a:rPr lang="en-US" sz="1200" b="0" i="0" kern="1200" dirty="0">
                <a:solidFill>
                  <a:schemeClr val="tx1"/>
                </a:solidFill>
                <a:effectLst/>
                <a:latin typeface="+mn-lt"/>
                <a:ea typeface="+mn-ea"/>
                <a:cs typeface="+mn-cs"/>
              </a:rPr>
              <a:t> is a normal and essential part of healthy development, characterized by brief increases in heart rate and mild elevations in hormone levels. Some situations that might trigger a positive stress response are the first day with a new caregiver or receiving an injected immunization.</a:t>
            </a:r>
          </a:p>
          <a:p>
            <a:r>
              <a:rPr lang="en-US" sz="1200" b="1" i="0" kern="1200" dirty="0">
                <a:solidFill>
                  <a:schemeClr val="tx1"/>
                </a:solidFill>
                <a:effectLst/>
                <a:latin typeface="+mn-lt"/>
                <a:ea typeface="+mn-ea"/>
                <a:cs typeface="+mn-cs"/>
              </a:rPr>
              <a:t>Tolerable stress response</a:t>
            </a:r>
            <a:r>
              <a:rPr lang="en-US" sz="1200" b="0" i="0" kern="1200" dirty="0">
                <a:solidFill>
                  <a:schemeClr val="tx1"/>
                </a:solidFill>
                <a:effectLst/>
                <a:latin typeface="+mn-lt"/>
                <a:ea typeface="+mn-ea"/>
                <a:cs typeface="+mn-cs"/>
              </a:rPr>
              <a:t> activates the body’s alert systems to a greater degree as a result of more severe, longer-lasting difficulties, such as the loss of a loved one, a natural disaster, or a frightening injury. If the activation is time-limited and buffered by relationships with adults who help the child adapt, the brain and other organs recover from what might otherwise be damaging effects.</a:t>
            </a:r>
          </a:p>
          <a:p>
            <a:r>
              <a:rPr lang="en-US" sz="1200" b="1" i="0" kern="1200" dirty="0">
                <a:solidFill>
                  <a:schemeClr val="tx1"/>
                </a:solidFill>
                <a:effectLst/>
                <a:latin typeface="+mn-lt"/>
                <a:ea typeface="+mn-ea"/>
                <a:cs typeface="+mn-cs"/>
              </a:rPr>
              <a:t>Toxic stress response</a:t>
            </a:r>
            <a:r>
              <a:rPr lang="en-US" sz="1200" b="0" i="0" kern="1200" dirty="0">
                <a:solidFill>
                  <a:schemeClr val="tx1"/>
                </a:solidFill>
                <a:effectLst/>
                <a:latin typeface="+mn-lt"/>
                <a:ea typeface="+mn-ea"/>
                <a:cs typeface="+mn-cs"/>
              </a:rPr>
              <a:t> can occur when a child experiences strong, frequent, and/or prolonged adversity—such as physical or emotional abuse, chronic neglect, caregiver substance abuse or mental illness, exposure to violence, and/or the accumulated burdens of family economic hardship—without adequate adult support. This kind of prolonged activation of the stress response systems can disrupt the development of brain architecture and other organ systems, and increase the risk for stress-related disease and cognitive impairment, well into the adult years.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is an abundance of research that suggests that trauma in early childhood has detrimental effects on brain development in areas that regulate fear response, impulse control, reasoning, planning, and academic learning.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effects on the brain can cause children to have extreme reactions to seemingly low-stress incidents.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c</a:t>
            </a:r>
            <a:r>
              <a:rPr lang="en-US" dirty="0">
                <a:effectLst/>
              </a:rPr>
              <a:t>hildren may misinterpret neutral facial expressions as angry; unnecessarily triggering a fight-or-flight response. Traumatized children’s h</a:t>
            </a:r>
            <a:r>
              <a:rPr lang="en-US" sz="1200" kern="1200" dirty="0">
                <a:solidFill>
                  <a:schemeClr val="tx1"/>
                </a:solidFill>
                <a:effectLst/>
                <a:latin typeface="+mn-lt"/>
                <a:ea typeface="+mn-ea"/>
                <a:cs typeface="+mn-cs"/>
              </a:rPr>
              <a:t>ypervigilance and exaggerated reactions result from their stress response system activating more frequently and for longer periods than is necessary, causing wear and tear on their brains and bodies. </a:t>
            </a:r>
          </a:p>
          <a:p>
            <a:pPr marL="171450" indent="-171450">
              <a:buFont typeface="Arial" panose="020B0604020202020204" pitchFamily="34" charset="0"/>
              <a:buChar char="•"/>
            </a:pPr>
            <a:r>
              <a:rPr lang="en-US" dirty="0">
                <a:effectLst/>
              </a:rPr>
              <a:t>Children who live in threatening environments are more likely to respond violently (fight) or run away (flight) than children who grow up in safe, stable, and nurturing environments. </a:t>
            </a:r>
          </a:p>
          <a:p>
            <a:pPr marL="171450" indent="-171450">
              <a:buFont typeface="Arial" panose="020B0604020202020204" pitchFamily="34" charset="0"/>
              <a:buChar char="•"/>
            </a:pPr>
            <a:r>
              <a:rPr lang="en-US" dirty="0">
                <a:effectLst/>
              </a:rPr>
              <a:t>Children, particularly boys, who experience physical abuse or neglect early in their lives are at greater risk for committing violence against peers, engaging in bullying, committing teen dating violence, and perpetrating child abuse, intimate partner violence, and sexual violence later in life.</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Long-term, unaddressed, accumulated traumas that trigger a toxic stress response are associated with mental and physical health disorders as well as overall shorter life expectancy as adults.</a:t>
            </a:r>
            <a:r>
              <a:rPr lang="en-US" dirty="0">
                <a:effectLst/>
              </a:rPr>
              <a:t> W</a:t>
            </a:r>
            <a:r>
              <a:rPr lang="en-US" sz="1200" kern="1200" dirty="0">
                <a:solidFill>
                  <a:schemeClr val="tx1"/>
                </a:solidFill>
                <a:effectLst/>
                <a:latin typeface="+mn-lt"/>
                <a:ea typeface="+mn-ea"/>
                <a:cs typeface="+mn-cs"/>
              </a:rPr>
              <a:t>hen adults who developed a toxic stress response in childhood become parents they are less likely to be able to provide the stable and supportive relationships that their children need to develop healthfully.</a:t>
            </a:r>
            <a:r>
              <a:rPr lang="en-US" dirty="0">
                <a:effectLst/>
              </a:rPr>
              <a:t> </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science is clear. When children grow up in safe and stable environments in the context of nurturing relationships with adults who can reduce stress in their lives, children learn skills that protect against violence, such as empathy, impulse control, anger management and problem-solving. For children living in conditions of toxic stress, however, early intervention with the child and family is essential and has proven to be effective. </a:t>
            </a:r>
            <a:endParaRPr lang="en-US" dirty="0"/>
          </a:p>
        </p:txBody>
      </p:sp>
      <p:sp>
        <p:nvSpPr>
          <p:cNvPr id="4" name="Slide Number Placeholder 3"/>
          <p:cNvSpPr>
            <a:spLocks noGrp="1"/>
          </p:cNvSpPr>
          <p:nvPr>
            <p:ph type="sldNum" sz="quarter" idx="10"/>
          </p:nvPr>
        </p:nvSpPr>
        <p:spPr/>
        <p:txBody>
          <a:bodyPr/>
          <a:lstStyle/>
          <a:p>
            <a:fld id="{094E2C7A-ED47-4827-81F3-C56159099696}" type="slidenum">
              <a:rPr lang="en-US" smtClean="0"/>
              <a:t>8</a:t>
            </a:fld>
            <a:endParaRPr lang="en-US"/>
          </a:p>
        </p:txBody>
      </p:sp>
    </p:spTree>
    <p:extLst>
      <p:ext uri="{BB962C8B-B14F-4D97-AF65-F5344CB8AC3E}">
        <p14:creationId xmlns:p14="http://schemas.microsoft.com/office/powerpoint/2010/main" val="267977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Mechanism</a:t>
            </a:r>
            <a:r>
              <a:rPr lang="en-US" baseline="0" dirty="0"/>
              <a:t> by which ACEs influence health and wellbeing throughout the life span</a:t>
            </a:r>
          </a:p>
          <a:p>
            <a:endParaRPr lang="en-US" baseline="0" dirty="0"/>
          </a:p>
          <a:p>
            <a:r>
              <a:rPr lang="en-US" baseline="0" dirty="0"/>
              <a:t>ACES have been found to have a graded dose-response relationship with 40+ outcomes to date, including cardio vascular disease, depression, substance abuse disorder, suicide, obesity, </a:t>
            </a:r>
            <a:endParaRPr lang="en-US" dirty="0"/>
          </a:p>
        </p:txBody>
      </p:sp>
      <p:sp>
        <p:nvSpPr>
          <p:cNvPr id="4" name="Slide Number Placeholder 3"/>
          <p:cNvSpPr>
            <a:spLocks noGrp="1"/>
          </p:cNvSpPr>
          <p:nvPr>
            <p:ph type="sldNum" sz="quarter" idx="10"/>
          </p:nvPr>
        </p:nvSpPr>
        <p:spPr/>
        <p:txBody>
          <a:bodyPr/>
          <a:lstStyle/>
          <a:p>
            <a:fld id="{094E2C7A-ED47-4827-81F3-C56159099696}" type="slidenum">
              <a:rPr lang="en-US" smtClean="0"/>
              <a:t>9</a:t>
            </a:fld>
            <a:endParaRPr lang="en-US"/>
          </a:p>
        </p:txBody>
      </p:sp>
    </p:spTree>
    <p:extLst>
      <p:ext uri="{BB962C8B-B14F-4D97-AF65-F5344CB8AC3E}">
        <p14:creationId xmlns:p14="http://schemas.microsoft.com/office/powerpoint/2010/main" val="685350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094E2C7A-ED47-4827-81F3-C56159099696}" type="slidenum">
              <a:rPr lang="en-US" smtClean="0"/>
              <a:t>10</a:t>
            </a:fld>
            <a:endParaRPr lang="en-US"/>
          </a:p>
        </p:txBody>
      </p:sp>
    </p:spTree>
    <p:extLst>
      <p:ext uri="{BB962C8B-B14F-4D97-AF65-F5344CB8AC3E}">
        <p14:creationId xmlns:p14="http://schemas.microsoft.com/office/powerpoint/2010/main" val="196189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7B88F7-C098-4C50-8B3A-33A36C558219}"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86E1C-8059-400B-98A1-23665FB68B80}" type="slidenum">
              <a:rPr lang="en-US" smtClean="0"/>
              <a:t>‹#›</a:t>
            </a:fld>
            <a:endParaRPr lang="en-US"/>
          </a:p>
        </p:txBody>
      </p:sp>
    </p:spTree>
    <p:extLst>
      <p:ext uri="{BB962C8B-B14F-4D97-AF65-F5344CB8AC3E}">
        <p14:creationId xmlns:p14="http://schemas.microsoft.com/office/powerpoint/2010/main" val="391097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B88F7-C098-4C50-8B3A-33A36C558219}"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86E1C-8059-400B-98A1-23665FB68B80}" type="slidenum">
              <a:rPr lang="en-US" smtClean="0"/>
              <a:t>‹#›</a:t>
            </a:fld>
            <a:endParaRPr lang="en-US"/>
          </a:p>
        </p:txBody>
      </p:sp>
    </p:spTree>
    <p:extLst>
      <p:ext uri="{BB962C8B-B14F-4D97-AF65-F5344CB8AC3E}">
        <p14:creationId xmlns:p14="http://schemas.microsoft.com/office/powerpoint/2010/main" val="10858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B88F7-C098-4C50-8B3A-33A36C558219}"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86E1C-8059-400B-98A1-23665FB68B80}" type="slidenum">
              <a:rPr lang="en-US" smtClean="0"/>
              <a:t>‹#›</a:t>
            </a:fld>
            <a:endParaRPr lang="en-US"/>
          </a:p>
        </p:txBody>
      </p:sp>
    </p:spTree>
    <p:extLst>
      <p:ext uri="{BB962C8B-B14F-4D97-AF65-F5344CB8AC3E}">
        <p14:creationId xmlns:p14="http://schemas.microsoft.com/office/powerpoint/2010/main" val="1988929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47B88F7-C098-4C50-8B3A-33A36C558219}" type="datetimeFigureOut">
              <a:rPr lang="en-US" smtClean="0"/>
              <a:t>4/18/2018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E486E1C-8059-400B-98A1-23665FB68B80}"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47B88F7-C098-4C50-8B3A-33A36C558219}"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86E1C-8059-400B-98A1-23665FB68B80}"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7B88F7-C098-4C50-8B3A-33A36C558219}" type="datetimeFigureOut">
              <a:rPr lang="en-US" smtClean="0"/>
              <a:t>4/18/2018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E486E1C-8059-400B-98A1-23665FB68B8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47B88F7-C098-4C50-8B3A-33A36C558219}"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86E1C-8059-400B-98A1-23665FB68B80}"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47B88F7-C098-4C50-8B3A-33A36C558219}"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86E1C-8059-400B-98A1-23665FB68B80}"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47B88F7-C098-4C50-8B3A-33A36C558219}"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86E1C-8059-400B-98A1-23665FB68B8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B88F7-C098-4C50-8B3A-33A36C558219}"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86E1C-8059-400B-98A1-23665FB68B8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47B88F7-C098-4C50-8B3A-33A36C558219}"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86E1C-8059-400B-98A1-23665FB68B80}"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B88F7-C098-4C50-8B3A-33A36C558219}"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86E1C-8059-400B-98A1-23665FB68B80}" type="slidenum">
              <a:rPr lang="en-US" smtClean="0"/>
              <a:t>‹#›</a:t>
            </a:fld>
            <a:endParaRPr lang="en-US"/>
          </a:p>
        </p:txBody>
      </p:sp>
    </p:spTree>
    <p:extLst>
      <p:ext uri="{BB962C8B-B14F-4D97-AF65-F5344CB8AC3E}">
        <p14:creationId xmlns:p14="http://schemas.microsoft.com/office/powerpoint/2010/main" val="539394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47B88F7-C098-4C50-8B3A-33A36C558219}" type="datetimeFigureOut">
              <a:rPr lang="en-US" smtClean="0"/>
              <a:t>4/18/2018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E486E1C-8059-400B-98A1-23665FB68B80}"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7B88F7-C098-4C50-8B3A-33A36C558219}"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86E1C-8059-400B-98A1-23665FB68B8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7B88F7-C098-4C50-8B3A-33A36C558219}"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86E1C-8059-400B-98A1-23665FB68B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B88F7-C098-4C50-8B3A-33A36C558219}"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86E1C-8059-400B-98A1-23665FB68B80}" type="slidenum">
              <a:rPr lang="en-US" smtClean="0"/>
              <a:t>‹#›</a:t>
            </a:fld>
            <a:endParaRPr lang="en-US"/>
          </a:p>
        </p:txBody>
      </p:sp>
    </p:spTree>
    <p:extLst>
      <p:ext uri="{BB962C8B-B14F-4D97-AF65-F5344CB8AC3E}">
        <p14:creationId xmlns:p14="http://schemas.microsoft.com/office/powerpoint/2010/main" val="359749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7B88F7-C098-4C50-8B3A-33A36C558219}"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86E1C-8059-400B-98A1-23665FB68B80}" type="slidenum">
              <a:rPr lang="en-US" smtClean="0"/>
              <a:t>‹#›</a:t>
            </a:fld>
            <a:endParaRPr lang="en-US"/>
          </a:p>
        </p:txBody>
      </p:sp>
    </p:spTree>
    <p:extLst>
      <p:ext uri="{BB962C8B-B14F-4D97-AF65-F5344CB8AC3E}">
        <p14:creationId xmlns:p14="http://schemas.microsoft.com/office/powerpoint/2010/main" val="34307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7B88F7-C098-4C50-8B3A-33A36C558219}"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86E1C-8059-400B-98A1-23665FB68B80}" type="slidenum">
              <a:rPr lang="en-US" smtClean="0"/>
              <a:t>‹#›</a:t>
            </a:fld>
            <a:endParaRPr lang="en-US"/>
          </a:p>
        </p:txBody>
      </p:sp>
    </p:spTree>
    <p:extLst>
      <p:ext uri="{BB962C8B-B14F-4D97-AF65-F5344CB8AC3E}">
        <p14:creationId xmlns:p14="http://schemas.microsoft.com/office/powerpoint/2010/main" val="81229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7B88F7-C098-4C50-8B3A-33A36C558219}"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86E1C-8059-400B-98A1-23665FB68B80}" type="slidenum">
              <a:rPr lang="en-US" smtClean="0"/>
              <a:t>‹#›</a:t>
            </a:fld>
            <a:endParaRPr lang="en-US"/>
          </a:p>
        </p:txBody>
      </p:sp>
    </p:spTree>
    <p:extLst>
      <p:ext uri="{BB962C8B-B14F-4D97-AF65-F5344CB8AC3E}">
        <p14:creationId xmlns:p14="http://schemas.microsoft.com/office/powerpoint/2010/main" val="228948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B88F7-C098-4C50-8B3A-33A36C558219}"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86E1C-8059-400B-98A1-23665FB68B80}" type="slidenum">
              <a:rPr lang="en-US" smtClean="0"/>
              <a:t>‹#›</a:t>
            </a:fld>
            <a:endParaRPr lang="en-US"/>
          </a:p>
        </p:txBody>
      </p:sp>
    </p:spTree>
    <p:extLst>
      <p:ext uri="{BB962C8B-B14F-4D97-AF65-F5344CB8AC3E}">
        <p14:creationId xmlns:p14="http://schemas.microsoft.com/office/powerpoint/2010/main" val="161009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7B88F7-C098-4C50-8B3A-33A36C558219}"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86E1C-8059-400B-98A1-23665FB68B80}" type="slidenum">
              <a:rPr lang="en-US" smtClean="0"/>
              <a:t>‹#›</a:t>
            </a:fld>
            <a:endParaRPr lang="en-US"/>
          </a:p>
        </p:txBody>
      </p:sp>
    </p:spTree>
    <p:extLst>
      <p:ext uri="{BB962C8B-B14F-4D97-AF65-F5344CB8AC3E}">
        <p14:creationId xmlns:p14="http://schemas.microsoft.com/office/powerpoint/2010/main" val="3050476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7B88F7-C098-4C50-8B3A-33A36C558219}"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86E1C-8059-400B-98A1-23665FB68B80}" type="slidenum">
              <a:rPr lang="en-US" smtClean="0"/>
              <a:t>‹#›</a:t>
            </a:fld>
            <a:endParaRPr lang="en-US"/>
          </a:p>
        </p:txBody>
      </p:sp>
    </p:spTree>
    <p:extLst>
      <p:ext uri="{BB962C8B-B14F-4D97-AF65-F5344CB8AC3E}">
        <p14:creationId xmlns:p14="http://schemas.microsoft.com/office/powerpoint/2010/main" val="258120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B88F7-C098-4C50-8B3A-33A36C558219}" type="datetimeFigureOut">
              <a:rPr lang="en-US" smtClean="0"/>
              <a:t>4/18/2018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86E1C-8059-400B-98A1-23665FB68B80}" type="slidenum">
              <a:rPr lang="en-US" smtClean="0"/>
              <a:t>‹#›</a:t>
            </a:fld>
            <a:endParaRPr lang="en-US"/>
          </a:p>
        </p:txBody>
      </p:sp>
    </p:spTree>
    <p:extLst>
      <p:ext uri="{BB962C8B-B14F-4D97-AF65-F5344CB8AC3E}">
        <p14:creationId xmlns:p14="http://schemas.microsoft.com/office/powerpoint/2010/main" val="1913855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47B88F7-C098-4C50-8B3A-33A36C558219}" type="datetimeFigureOut">
              <a:rPr lang="en-US" smtClean="0"/>
              <a:t>4/18/2018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E486E1C-8059-400B-98A1-23665FB68B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http://www.raisingofamerica.org/wounded-plac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fontScale="90000"/>
          </a:bodyPr>
          <a:lstStyle/>
          <a:p>
            <a:r>
              <a:rPr lang="en-US" b="1" dirty="0"/>
              <a:t>Early Childhood Trauma as a Risk Factor for Youth Violence: </a:t>
            </a:r>
            <a:br>
              <a:rPr lang="en-US" b="1" dirty="0"/>
            </a:br>
            <a:r>
              <a:rPr lang="en-US" b="1" i="1" dirty="0"/>
              <a:t>Policy Options to Break Generational Cycles of Violence</a:t>
            </a:r>
            <a:r>
              <a:rPr lang="en-US" i="1" dirty="0"/>
              <a:t/>
            </a:r>
            <a:br>
              <a:rPr lang="en-US" i="1" dirty="0"/>
            </a:br>
            <a:endParaRPr lang="en-US" i="1" dirty="0"/>
          </a:p>
        </p:txBody>
      </p:sp>
      <p:sp>
        <p:nvSpPr>
          <p:cNvPr id="3" name="Subtitle 2"/>
          <p:cNvSpPr>
            <a:spLocks noGrp="1"/>
          </p:cNvSpPr>
          <p:nvPr>
            <p:ph type="subTitle" idx="1"/>
          </p:nvPr>
        </p:nvSpPr>
        <p:spPr>
          <a:xfrm>
            <a:off x="1371600" y="3352800"/>
            <a:ext cx="6400800" cy="1752600"/>
          </a:xfrm>
        </p:spPr>
        <p:txBody>
          <a:bodyPr>
            <a:normAutofit/>
          </a:bodyPr>
          <a:lstStyle/>
          <a:p>
            <a:r>
              <a:rPr lang="en-US" sz="2800" dirty="0"/>
              <a:t>Laurie Ross, PhD</a:t>
            </a:r>
          </a:p>
          <a:p>
            <a:r>
              <a:rPr lang="en-US" sz="2800" dirty="0"/>
              <a:t>2018 Family Impact Seminar</a:t>
            </a:r>
          </a:p>
          <a:p>
            <a:r>
              <a:rPr lang="en-US" sz="2800" dirty="0" err="1"/>
              <a:t>Mosakowski</a:t>
            </a:r>
            <a:r>
              <a:rPr lang="en-US" sz="2800" dirty="0"/>
              <a:t> Institute</a:t>
            </a:r>
          </a:p>
        </p:txBody>
      </p:sp>
      <p:sp>
        <p:nvSpPr>
          <p:cNvPr id="4" name="AutoShape 2" descr="Image result for clarku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0"/>
            <a:ext cx="4410364"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495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Can Intervene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8" y="1143002"/>
            <a:ext cx="3732276" cy="232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237785" cy="685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8100" y="6222337"/>
            <a:ext cx="2755900" cy="629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b="25544"/>
          <a:stretch/>
        </p:blipFill>
        <p:spPr bwMode="auto">
          <a:xfrm>
            <a:off x="109904" y="6260436"/>
            <a:ext cx="2459892" cy="55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104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62200"/>
            <a:ext cx="4267200" cy="2971800"/>
          </a:xfrm>
        </p:spPr>
        <p:txBody>
          <a:bodyPr>
            <a:noAutofit/>
          </a:bodyPr>
          <a:lstStyle/>
          <a:p>
            <a:r>
              <a:rPr lang="en-US" b="1" dirty="0">
                <a:solidFill>
                  <a:schemeClr val="tx1"/>
                </a:solidFill>
                <a:latin typeface="Calibri" panose="020F0502020204030204" pitchFamily="34" charset="0"/>
                <a:cs typeface="Calibri" panose="020F0502020204030204" pitchFamily="34" charset="0"/>
              </a:rPr>
              <a:t>Local Intervention: Worcester ACTs (Addresses Childhood Trauma)</a:t>
            </a:r>
          </a:p>
        </p:txBody>
      </p:sp>
      <p:sp>
        <p:nvSpPr>
          <p:cNvPr id="5" name="Rectangle 2"/>
          <p:cNvSpPr>
            <a:spLocks noChangeArrowheads="1"/>
          </p:cNvSpPr>
          <p:nvPr/>
        </p:nvSpPr>
        <p:spPr bwMode="auto">
          <a:xfrm>
            <a:off x="266700" y="79375"/>
            <a:ext cx="8610600" cy="762000"/>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Family Resilience * Community Connection</a:t>
            </a:r>
            <a:endParaRPr kumimoji="0" lang="en-US" alt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9" name="Diagram 8"/>
          <p:cNvGraphicFramePr/>
          <p:nvPr>
            <p:extLst>
              <p:ext uri="{D42A27DB-BD31-4B8C-83A1-F6EECF244321}">
                <p14:modId xmlns:p14="http://schemas.microsoft.com/office/powerpoint/2010/main" val="4283292565"/>
              </p:ext>
            </p:extLst>
          </p:nvPr>
        </p:nvGraphicFramePr>
        <p:xfrm>
          <a:off x="114300" y="-1143000"/>
          <a:ext cx="88773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913820221"/>
              </p:ext>
            </p:extLst>
          </p:nvPr>
        </p:nvGraphicFramePr>
        <p:xfrm>
          <a:off x="3276600" y="2362200"/>
          <a:ext cx="6400800"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6541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Autofit/>
          </a:bodyPr>
          <a:lstStyle/>
          <a:p>
            <a:pPr algn="ctr"/>
            <a:r>
              <a:rPr lang="en-US" sz="3600" dirty="0">
                <a:solidFill>
                  <a:schemeClr val="tx1"/>
                </a:solidFill>
                <a:latin typeface="Calibri Light" panose="020F0302020204030204" pitchFamily="34" charset="0"/>
                <a:cs typeface="Calibri Light" panose="020F0302020204030204" pitchFamily="34" charset="0"/>
              </a:rPr>
              <a:t>Policy Options to Reduce Toxic Stress and Address Childhood Trauma</a:t>
            </a:r>
          </a:p>
        </p:txBody>
      </p:sp>
      <p:graphicFrame>
        <p:nvGraphicFramePr>
          <p:cNvPr id="5" name="Diagram 4"/>
          <p:cNvGraphicFramePr/>
          <p:nvPr>
            <p:extLst>
              <p:ext uri="{D42A27DB-BD31-4B8C-83A1-F6EECF244321}">
                <p14:modId xmlns:p14="http://schemas.microsoft.com/office/powerpoint/2010/main" val="990942263"/>
              </p:ext>
            </p:extLst>
          </p:nvPr>
        </p:nvGraphicFramePr>
        <p:xfrm>
          <a:off x="381000" y="1371600"/>
          <a:ext cx="8534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1241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160338"/>
            <a:ext cx="7772400" cy="1143000"/>
          </a:xfrm>
        </p:spPr>
        <p:txBody>
          <a:bodyPr/>
          <a:lstStyle/>
          <a:p>
            <a:r>
              <a:rPr lang="en-US" dirty="0">
                <a:solidFill>
                  <a:schemeClr val="tx1"/>
                </a:solidFill>
                <a:latin typeface="Calibri Light" panose="020F0302020204030204" pitchFamily="34" charset="0"/>
                <a:cs typeface="Calibri Light" panose="020F0302020204030204" pitchFamily="34" charset="0"/>
              </a:rPr>
              <a:t>Questions and Discussion</a:t>
            </a:r>
          </a:p>
        </p:txBody>
      </p:sp>
      <p:sp>
        <p:nvSpPr>
          <p:cNvPr id="4" name="AutoShape 2" descr="Image result for clarku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743" y="5207000"/>
            <a:ext cx="3766457" cy="1391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1487424"/>
            <a:ext cx="4572000" cy="369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85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blogsimages.adobe.com/CCJKType/files/2018/01/icebe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2700"/>
            <a:ext cx="9194800" cy="60881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 y="4666448"/>
            <a:ext cx="9194800" cy="2369880"/>
          </a:xfrm>
          <a:prstGeom prst="rect">
            <a:avLst/>
          </a:prstGeom>
          <a:solidFill>
            <a:schemeClr val="tx2"/>
          </a:solidFill>
        </p:spPr>
        <p:txBody>
          <a:bodyPr wrap="square" rtlCol="0">
            <a:spAutoFit/>
          </a:bodyPr>
          <a:lstStyle/>
          <a:p>
            <a:r>
              <a:rPr lang="en-US" sz="2800" b="1" dirty="0">
                <a:solidFill>
                  <a:schemeClr val="bg1"/>
                </a:solidFill>
              </a:rPr>
              <a:t>       Victimization		Perpetration	 Incarceration</a:t>
            </a:r>
          </a:p>
          <a:p>
            <a:endParaRPr lang="en-US" sz="2800" b="1" dirty="0">
              <a:solidFill>
                <a:schemeClr val="bg1"/>
              </a:solidFill>
            </a:endParaRPr>
          </a:p>
          <a:p>
            <a:pPr algn="ctr"/>
            <a:r>
              <a:rPr lang="en-US" sz="3600" b="1" i="1" dirty="0">
                <a:solidFill>
                  <a:schemeClr val="bg1"/>
                </a:solidFill>
              </a:rPr>
              <a:t>A Cycle of Violence</a:t>
            </a:r>
          </a:p>
          <a:p>
            <a:pPr algn="ctr"/>
            <a:endParaRPr lang="en-US" sz="2800" b="1" dirty="0"/>
          </a:p>
          <a:p>
            <a:endParaRPr lang="en-US" sz="2800" b="1" dirty="0"/>
          </a:p>
        </p:txBody>
      </p:sp>
      <p:sp>
        <p:nvSpPr>
          <p:cNvPr id="4" name="Rectangle 3"/>
          <p:cNvSpPr/>
          <p:nvPr/>
        </p:nvSpPr>
        <p:spPr>
          <a:xfrm>
            <a:off x="-38100" y="2133600"/>
            <a:ext cx="9194800" cy="25328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2993" b="12021"/>
          <a:stretch/>
        </p:blipFill>
        <p:spPr bwMode="auto">
          <a:xfrm>
            <a:off x="346075" y="2419900"/>
            <a:ext cx="2788820" cy="196024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AutoShape 4" descr="Image result for youth viol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76" r="23064"/>
          <a:stretch/>
        </p:blipFill>
        <p:spPr bwMode="auto">
          <a:xfrm>
            <a:off x="6477000" y="2419900"/>
            <a:ext cx="2362200" cy="196024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 name="Picture 2"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3692" t="6127" r="6642" b="5115"/>
          <a:stretch/>
        </p:blipFill>
        <p:spPr bwMode="auto">
          <a:xfrm>
            <a:off x="3505200" y="2419900"/>
            <a:ext cx="2473131" cy="199305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2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blogsimages.adobe.com/CCJKType/files/2018/01/icebe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3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948" b="12675"/>
          <a:stretch/>
        </p:blipFill>
        <p:spPr bwMode="auto">
          <a:xfrm>
            <a:off x="936022" y="2514600"/>
            <a:ext cx="7373555" cy="37338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2" name="AutoShape 4" descr="Image result for youth viol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2057400" y="5562600"/>
            <a:ext cx="5422899" cy="1200329"/>
          </a:xfrm>
          <a:prstGeom prst="rect">
            <a:avLst/>
          </a:prstGeom>
          <a:noFill/>
        </p:spPr>
        <p:txBody>
          <a:bodyPr wrap="square" rtlCol="0">
            <a:spAutoFit/>
          </a:bodyPr>
          <a:lstStyle/>
          <a:p>
            <a:pPr algn="ctr"/>
            <a:r>
              <a:rPr lang="en-US" sz="3600" b="1" i="1" dirty="0"/>
              <a:t>Does the Cycle Start Here?</a:t>
            </a:r>
          </a:p>
          <a:p>
            <a:pPr algn="ctr"/>
            <a:endParaRPr lang="en-US" sz="3600" dirty="0"/>
          </a:p>
        </p:txBody>
      </p:sp>
    </p:spTree>
    <p:extLst>
      <p:ext uri="{BB962C8B-B14F-4D97-AF65-F5344CB8AC3E}">
        <p14:creationId xmlns:p14="http://schemas.microsoft.com/office/powerpoint/2010/main" val="79036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pic>
        <p:nvPicPr>
          <p:cNvPr id="1028" name="Picture 4" descr="https://blogsimages.adobe.com/CCJKType/files/2018/01/icebe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51218" cy="68688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2540000"/>
            <a:ext cx="4495800" cy="3970318"/>
          </a:xfrm>
          <a:prstGeom prst="rect">
            <a:avLst/>
          </a:prstGeom>
          <a:noFill/>
        </p:spPr>
        <p:txBody>
          <a:bodyPr wrap="square" rtlCol="0">
            <a:spAutoFit/>
          </a:bodyPr>
          <a:lstStyle/>
          <a:p>
            <a:r>
              <a:rPr lang="en-US" sz="2800" b="1" dirty="0">
                <a:solidFill>
                  <a:schemeClr val="bg1">
                    <a:lumMod val="85000"/>
                  </a:schemeClr>
                </a:solidFill>
                <a:latin typeface="Arial Narrow" panose="020B0606020202030204" pitchFamily="34" charset="0"/>
              </a:rPr>
              <a:t>Session Topics</a:t>
            </a:r>
          </a:p>
          <a:p>
            <a:endParaRPr lang="en-US" sz="2800" b="1" dirty="0">
              <a:solidFill>
                <a:schemeClr val="bg1">
                  <a:lumMod val="85000"/>
                </a:schemeClr>
              </a:solidFill>
              <a:latin typeface="Arial Narrow" panose="020B0606020202030204" pitchFamily="34" charset="0"/>
            </a:endParaRPr>
          </a:p>
          <a:p>
            <a:pPr marL="342900" indent="-342900">
              <a:buFont typeface="Arial" panose="020B0604020202020204" pitchFamily="34" charset="0"/>
              <a:buChar char="•"/>
            </a:pPr>
            <a:r>
              <a:rPr lang="en-US" sz="2800" b="1" dirty="0">
                <a:solidFill>
                  <a:schemeClr val="bg1">
                    <a:lumMod val="85000"/>
                  </a:schemeClr>
                </a:solidFill>
                <a:latin typeface="Arial Narrow" panose="020B0606020202030204" pitchFamily="34" charset="0"/>
              </a:rPr>
              <a:t>Forms of Violence</a:t>
            </a:r>
          </a:p>
          <a:p>
            <a:pPr marL="342900" indent="-342900">
              <a:buFont typeface="Arial" panose="020B0604020202020204" pitchFamily="34" charset="0"/>
              <a:buChar char="•"/>
            </a:pPr>
            <a:r>
              <a:rPr lang="en-US" sz="2800" b="1" dirty="0">
                <a:solidFill>
                  <a:schemeClr val="bg1">
                    <a:lumMod val="85000"/>
                  </a:schemeClr>
                </a:solidFill>
                <a:latin typeface="Arial Narrow" panose="020B0606020202030204" pitchFamily="34" charset="0"/>
              </a:rPr>
              <a:t>Violence and Child Development</a:t>
            </a:r>
          </a:p>
          <a:p>
            <a:pPr marL="342900" indent="-342900">
              <a:buFont typeface="Arial" panose="020B0604020202020204" pitchFamily="34" charset="0"/>
              <a:buChar char="•"/>
            </a:pPr>
            <a:r>
              <a:rPr lang="en-US" sz="2800" b="1" dirty="0">
                <a:solidFill>
                  <a:schemeClr val="bg1">
                    <a:lumMod val="85000"/>
                  </a:schemeClr>
                </a:solidFill>
                <a:latin typeface="Arial Narrow" panose="020B0606020202030204" pitchFamily="34" charset="0"/>
              </a:rPr>
              <a:t>Decision Framework</a:t>
            </a:r>
          </a:p>
          <a:p>
            <a:pPr marL="342900" indent="-342900">
              <a:buFont typeface="Arial" panose="020B0604020202020204" pitchFamily="34" charset="0"/>
              <a:buChar char="•"/>
            </a:pPr>
            <a:r>
              <a:rPr lang="en-US" sz="2800" b="1" dirty="0">
                <a:solidFill>
                  <a:schemeClr val="bg1">
                    <a:lumMod val="85000"/>
                  </a:schemeClr>
                </a:solidFill>
                <a:latin typeface="Arial Narrow" panose="020B0606020202030204" pitchFamily="34" charset="0"/>
              </a:rPr>
              <a:t>Local Intervention</a:t>
            </a:r>
          </a:p>
          <a:p>
            <a:pPr marL="342900" indent="-342900">
              <a:buFont typeface="Arial" panose="020B0604020202020204" pitchFamily="34" charset="0"/>
              <a:buChar char="•"/>
            </a:pPr>
            <a:r>
              <a:rPr lang="en-US" sz="2800" b="1" dirty="0">
                <a:solidFill>
                  <a:schemeClr val="bg1">
                    <a:lumMod val="85000"/>
                  </a:schemeClr>
                </a:solidFill>
                <a:latin typeface="Arial Narrow" panose="020B0606020202030204" pitchFamily="34" charset="0"/>
              </a:rPr>
              <a:t>Policy Options</a:t>
            </a:r>
          </a:p>
          <a:p>
            <a:pPr marL="342900" indent="-342900">
              <a:buFont typeface="Arial" panose="020B0604020202020204" pitchFamily="34" charset="0"/>
              <a:buChar char="•"/>
            </a:pPr>
            <a:endParaRPr lang="en-US" sz="2800" b="1" dirty="0">
              <a:solidFill>
                <a:schemeClr val="bg1">
                  <a:lumMod val="85000"/>
                </a:schemeClr>
              </a:solidFill>
            </a:endParaRPr>
          </a:p>
        </p:txBody>
      </p:sp>
    </p:spTree>
    <p:extLst>
      <p:ext uri="{BB962C8B-B14F-4D97-AF65-F5344CB8AC3E}">
        <p14:creationId xmlns:p14="http://schemas.microsoft.com/office/powerpoint/2010/main" val="44309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sz="quarter" idx="1"/>
          </p:nvPr>
        </p:nvSpPr>
        <p:spPr>
          <a:xfrm>
            <a:off x="228600" y="152400"/>
            <a:ext cx="8686800" cy="5973765"/>
          </a:xfrm>
        </p:spPr>
        <p:txBody>
          <a:bodyPr>
            <a:normAutofit/>
          </a:bodyPr>
          <a:lstStyle/>
          <a:p>
            <a:pPr marL="0" indent="0">
              <a:buNone/>
            </a:pPr>
            <a:r>
              <a:rPr lang="en-US" sz="3600" b="1" dirty="0">
                <a:latin typeface="Calibri" panose="020F0502020204030204" pitchFamily="34" charset="0"/>
                <a:cs typeface="Calibri" panose="020F0502020204030204" pitchFamily="34" charset="0"/>
              </a:rPr>
              <a:t>Community Violence</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100" y="1295400"/>
            <a:ext cx="5017794" cy="2514600"/>
          </a:xfrm>
          <a:prstGeom prst="rect">
            <a:avLst/>
          </a:prstGeom>
        </p:spPr>
      </p:pic>
      <p:pic>
        <p:nvPicPr>
          <p:cNvPr id="5122"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4800600"/>
            <a:ext cx="7467600" cy="161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990600"/>
            <a:ext cx="3514788" cy="3847207"/>
          </a:xfrm>
          <a:prstGeom prst="rect">
            <a:avLst/>
          </a:prstGeom>
          <a:noFill/>
        </p:spPr>
        <p:txBody>
          <a:bodyPr wrap="square" rtlCol="0">
            <a:spAutoFit/>
          </a:bodyPr>
          <a:lstStyle/>
          <a:p>
            <a:pPr marL="285750" indent="-285750">
              <a:buFont typeface="Arial" panose="020B0604020202020204" pitchFamily="34" charset="0"/>
              <a:buChar char="•"/>
            </a:pPr>
            <a:r>
              <a:rPr lang="en-US" sz="2200" b="1" dirty="0">
                <a:latin typeface="Calibri" panose="020F0502020204030204" pitchFamily="34" charset="0"/>
                <a:cs typeface="Calibri" panose="020F0502020204030204" pitchFamily="34" charset="0"/>
              </a:rPr>
              <a:t>75% of 7 year olds in one Philadelphia neighborhood heard gunshots in their neighborhood</a:t>
            </a:r>
          </a:p>
          <a:p>
            <a:endParaRPr lang="en-US" sz="22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b="1" dirty="0">
                <a:latin typeface="Calibri" panose="020F0502020204030204" pitchFamily="34" charset="0"/>
                <a:cs typeface="Calibri" panose="020F0502020204030204" pitchFamily="34" charset="0"/>
              </a:rPr>
              <a:t>10% of children in a Boston pediatric hospital clinic reported witnessing a shooting or stabbing</a:t>
            </a:r>
          </a:p>
          <a:p>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61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5715000"/>
            <a:ext cx="8229600" cy="1143000"/>
          </a:xfrm>
        </p:spPr>
        <p:txBody>
          <a:bodyPr>
            <a:noAutofit/>
          </a:bodyPr>
          <a:lstStyle/>
          <a:p>
            <a:pPr algn="l"/>
            <a:r>
              <a:rPr lang="en-US" b="1" dirty="0">
                <a:solidFill>
                  <a:schemeClr val="tx1"/>
                </a:solidFill>
              </a:rPr>
              <a:t>Trauma in the Home</a:t>
            </a:r>
            <a:br>
              <a:rPr lang="en-US" b="1" dirty="0">
                <a:solidFill>
                  <a:schemeClr val="tx1"/>
                </a:solidFill>
              </a:rPr>
            </a:br>
            <a:endParaRPr lang="en-US" b="1" dirty="0">
              <a:solidFill>
                <a:schemeClr val="tx1"/>
              </a:solidFill>
            </a:endParaRPr>
          </a:p>
        </p:txBody>
      </p:sp>
      <p:pic>
        <p:nvPicPr>
          <p:cNvPr id="2050" name="Picture 2" descr="Image result for inf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419600"/>
            <a:ext cx="2275114" cy="22751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4"/>
          <p:cNvGraphicFramePr/>
          <p:nvPr>
            <p:extLst>
              <p:ext uri="{D42A27DB-BD31-4B8C-83A1-F6EECF244321}">
                <p14:modId xmlns:p14="http://schemas.microsoft.com/office/powerpoint/2010/main" val="2417644002"/>
              </p:ext>
            </p:extLst>
          </p:nvPr>
        </p:nvGraphicFramePr>
        <p:xfrm>
          <a:off x="215900" y="-152400"/>
          <a:ext cx="8686800" cy="5410200"/>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p:cNvCxnSpPr/>
          <p:nvPr/>
        </p:nvCxnSpPr>
        <p:spPr>
          <a:xfrm>
            <a:off x="215900" y="55626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53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42900"/>
            <a:ext cx="8458200" cy="1143000"/>
          </a:xfrm>
        </p:spPr>
        <p:txBody>
          <a:bodyPr>
            <a:noAutofit/>
          </a:bodyPr>
          <a:lstStyle/>
          <a:p>
            <a:r>
              <a:rPr lang="en-US" sz="3200" b="1" dirty="0">
                <a:solidFill>
                  <a:schemeClr val="tx1"/>
                </a:solidFill>
                <a:latin typeface="Calibri Light" panose="020F0302020204030204" pitchFamily="34" charset="0"/>
                <a:cs typeface="Calibri Light" panose="020F0302020204030204" pitchFamily="34" charset="0"/>
              </a:rPr>
              <a:t>Adverse Childhood Experiences (ACE</a:t>
            </a:r>
            <a:r>
              <a:rPr lang="en-US" sz="3600" b="1" dirty="0">
                <a:solidFill>
                  <a:schemeClr val="tx1"/>
                </a:solidFill>
                <a:latin typeface="Calibri Light" panose="020F0302020204030204" pitchFamily="34" charset="0"/>
                <a:cs typeface="Calibri Light" panose="020F0302020204030204" pitchFamily="34" charset="0"/>
              </a:rPr>
              <a:t>s)</a:t>
            </a:r>
          </a:p>
        </p:txBody>
      </p:sp>
      <p:pic>
        <p:nvPicPr>
          <p:cNvPr id="4" name="Picture 10" descr="Image result for aces stu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762000"/>
            <a:ext cx="6172200" cy="45986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794042967"/>
              </p:ext>
            </p:extLst>
          </p:nvPr>
        </p:nvGraphicFramePr>
        <p:xfrm>
          <a:off x="1676400" y="5486400"/>
          <a:ext cx="6172200" cy="1097280"/>
        </p:xfrm>
        <a:graphic>
          <a:graphicData uri="http://schemas.openxmlformats.org/drawingml/2006/table">
            <a:tbl>
              <a:tblPr firstRow="1" bandRow="1">
                <a:tableStyleId>{2A488322-F2BA-4B5B-9748-0D474271808F}</a:tableStyleId>
              </a:tblPr>
              <a:tblGrid>
                <a:gridCol w="1600200">
                  <a:extLst>
                    <a:ext uri="{9D8B030D-6E8A-4147-A177-3AD203B41FA5}">
                      <a16:colId xmlns:a16="http://schemas.microsoft.com/office/drawing/2014/main" xmlns="" val="20000"/>
                    </a:ext>
                  </a:extLst>
                </a:gridCol>
                <a:gridCol w="1485900">
                  <a:extLst>
                    <a:ext uri="{9D8B030D-6E8A-4147-A177-3AD203B41FA5}">
                      <a16:colId xmlns:a16="http://schemas.microsoft.com/office/drawing/2014/main" xmlns="" val="20001"/>
                    </a:ext>
                  </a:extLst>
                </a:gridCol>
                <a:gridCol w="1543050">
                  <a:extLst>
                    <a:ext uri="{9D8B030D-6E8A-4147-A177-3AD203B41FA5}">
                      <a16:colId xmlns:a16="http://schemas.microsoft.com/office/drawing/2014/main" xmlns="" val="20002"/>
                    </a:ext>
                  </a:extLst>
                </a:gridCol>
                <a:gridCol w="1543050">
                  <a:extLst>
                    <a:ext uri="{9D8B030D-6E8A-4147-A177-3AD203B41FA5}">
                      <a16:colId xmlns:a16="http://schemas.microsoft.com/office/drawing/2014/main" xmlns="" val="20003"/>
                    </a:ext>
                  </a:extLst>
                </a:gridCol>
              </a:tblGrid>
              <a:tr h="340360">
                <a:tc>
                  <a:txBody>
                    <a:bodyPr/>
                    <a:lstStyle/>
                    <a:p>
                      <a:r>
                        <a:rPr lang="en-US" dirty="0">
                          <a:latin typeface="Arial Narrow" panose="020B0606020202030204" pitchFamily="34" charset="0"/>
                        </a:rPr>
                        <a:t>Birth-17</a:t>
                      </a:r>
                    </a:p>
                  </a:txBody>
                  <a:tcPr/>
                </a:tc>
                <a:tc>
                  <a:txBody>
                    <a:bodyPr/>
                    <a:lstStyle/>
                    <a:p>
                      <a:pPr algn="ctr"/>
                      <a:r>
                        <a:rPr lang="en-US" dirty="0">
                          <a:latin typeface="Arial Narrow" panose="020B0606020202030204" pitchFamily="34" charset="0"/>
                        </a:rPr>
                        <a:t>0 ACEs</a:t>
                      </a:r>
                    </a:p>
                  </a:txBody>
                  <a:tcPr/>
                </a:tc>
                <a:tc>
                  <a:txBody>
                    <a:bodyPr/>
                    <a:lstStyle/>
                    <a:p>
                      <a:pPr algn="ctr"/>
                      <a:r>
                        <a:rPr lang="en-US" dirty="0">
                          <a:latin typeface="Arial Narrow" panose="020B0606020202030204" pitchFamily="34" charset="0"/>
                        </a:rPr>
                        <a:t>1 or 2 ACEs</a:t>
                      </a:r>
                    </a:p>
                  </a:txBody>
                  <a:tcPr/>
                </a:tc>
                <a:tc>
                  <a:txBody>
                    <a:bodyPr/>
                    <a:lstStyle/>
                    <a:p>
                      <a:pPr algn="ctr"/>
                      <a:r>
                        <a:rPr lang="en-US" dirty="0">
                          <a:latin typeface="Arial Narrow" panose="020B0606020202030204" pitchFamily="34" charset="0"/>
                        </a:rPr>
                        <a:t>3+ ACEs</a:t>
                      </a:r>
                    </a:p>
                  </a:txBody>
                  <a:tcPr/>
                </a:tc>
                <a:extLst>
                  <a:ext uri="{0D108BD9-81ED-4DB2-BD59-A6C34878D82A}">
                    <a16:rowId xmlns:a16="http://schemas.microsoft.com/office/drawing/2014/main" xmlns="" val="10000"/>
                  </a:ext>
                </a:extLst>
              </a:tr>
              <a:tr h="340360">
                <a:tc>
                  <a:txBody>
                    <a:bodyPr/>
                    <a:lstStyle/>
                    <a:p>
                      <a:r>
                        <a:rPr lang="en-US" dirty="0">
                          <a:latin typeface="Arial Narrow" panose="020B0606020202030204" pitchFamily="34" charset="0"/>
                        </a:rPr>
                        <a:t>United States</a:t>
                      </a:r>
                    </a:p>
                  </a:txBody>
                  <a:tcPr/>
                </a:tc>
                <a:tc>
                  <a:txBody>
                    <a:bodyPr/>
                    <a:lstStyle/>
                    <a:p>
                      <a:pPr algn="ctr"/>
                      <a:r>
                        <a:rPr lang="en-US" dirty="0">
                          <a:latin typeface="Arial Narrow" panose="020B0606020202030204" pitchFamily="34" charset="0"/>
                        </a:rPr>
                        <a:t>54%</a:t>
                      </a:r>
                    </a:p>
                  </a:txBody>
                  <a:tcPr/>
                </a:tc>
                <a:tc>
                  <a:txBody>
                    <a:bodyPr/>
                    <a:lstStyle/>
                    <a:p>
                      <a:pPr algn="ctr"/>
                      <a:r>
                        <a:rPr lang="en-US" dirty="0">
                          <a:latin typeface="Arial Narrow" panose="020B0606020202030204" pitchFamily="34" charset="0"/>
                        </a:rPr>
                        <a:t>35%</a:t>
                      </a:r>
                    </a:p>
                  </a:txBody>
                  <a:tcPr/>
                </a:tc>
                <a:tc>
                  <a:txBody>
                    <a:bodyPr/>
                    <a:lstStyle/>
                    <a:p>
                      <a:pPr algn="ctr"/>
                      <a:r>
                        <a:rPr lang="en-US" dirty="0">
                          <a:latin typeface="Arial Narrow" panose="020B0606020202030204" pitchFamily="34" charset="0"/>
                        </a:rPr>
                        <a:t>11%</a:t>
                      </a:r>
                    </a:p>
                  </a:txBody>
                  <a:tcPr/>
                </a:tc>
                <a:extLst>
                  <a:ext uri="{0D108BD9-81ED-4DB2-BD59-A6C34878D82A}">
                    <a16:rowId xmlns:a16="http://schemas.microsoft.com/office/drawing/2014/main" xmlns="" val="10001"/>
                  </a:ext>
                </a:extLst>
              </a:tr>
              <a:tr h="340360">
                <a:tc>
                  <a:txBody>
                    <a:bodyPr/>
                    <a:lstStyle/>
                    <a:p>
                      <a:r>
                        <a:rPr lang="en-US" dirty="0">
                          <a:latin typeface="Arial Narrow" panose="020B0606020202030204" pitchFamily="34" charset="0"/>
                        </a:rPr>
                        <a:t>Massachusetts</a:t>
                      </a:r>
                    </a:p>
                  </a:txBody>
                  <a:tcPr/>
                </a:tc>
                <a:tc>
                  <a:txBody>
                    <a:bodyPr/>
                    <a:lstStyle/>
                    <a:p>
                      <a:pPr algn="ctr"/>
                      <a:r>
                        <a:rPr lang="en-US" dirty="0">
                          <a:latin typeface="Arial Narrow" panose="020B0606020202030204" pitchFamily="34" charset="0"/>
                        </a:rPr>
                        <a:t>58%</a:t>
                      </a:r>
                    </a:p>
                  </a:txBody>
                  <a:tcPr/>
                </a:tc>
                <a:tc>
                  <a:txBody>
                    <a:bodyPr/>
                    <a:lstStyle/>
                    <a:p>
                      <a:pPr algn="ctr"/>
                      <a:r>
                        <a:rPr lang="en-US" dirty="0">
                          <a:latin typeface="Arial Narrow" panose="020B0606020202030204" pitchFamily="34" charset="0"/>
                        </a:rPr>
                        <a:t>33%</a:t>
                      </a:r>
                    </a:p>
                  </a:txBody>
                  <a:tcPr/>
                </a:tc>
                <a:tc>
                  <a:txBody>
                    <a:bodyPr/>
                    <a:lstStyle/>
                    <a:p>
                      <a:pPr algn="ctr"/>
                      <a:r>
                        <a:rPr lang="en-US" dirty="0">
                          <a:latin typeface="Arial Narrow" panose="020B0606020202030204" pitchFamily="34" charset="0"/>
                        </a:rPr>
                        <a:t>9%</a:t>
                      </a:r>
                    </a:p>
                  </a:txBody>
                  <a:tcPr/>
                </a:tc>
                <a:extLst>
                  <a:ext uri="{0D108BD9-81ED-4DB2-BD59-A6C34878D82A}">
                    <a16:rowId xmlns:a16="http://schemas.microsoft.com/office/drawing/2014/main" xmlns="" val="10002"/>
                  </a:ext>
                </a:extLst>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172200"/>
            <a:ext cx="1209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10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991600" cy="1143000"/>
          </a:xfrm>
        </p:spPr>
        <p:txBody>
          <a:bodyPr>
            <a:normAutofit fontScale="90000"/>
          </a:bodyPr>
          <a:lstStyle/>
          <a:p>
            <a:pPr algn="ctr"/>
            <a:r>
              <a:rPr lang="en-US" b="1" dirty="0">
                <a:solidFill>
                  <a:schemeClr val="tx1"/>
                </a:solidFill>
                <a:latin typeface="Calibri Light" panose="020F0302020204030204" pitchFamily="34" charset="0"/>
                <a:cs typeface="Calibri Light" panose="020F0302020204030204" pitchFamily="34" charset="0"/>
              </a:rPr>
              <a:t>Brain Architecture &amp; Stress</a:t>
            </a:r>
            <a:r>
              <a:rPr lang="en-US" dirty="0"/>
              <a:t/>
            </a:r>
            <a:br>
              <a:rPr lang="en-US" dirty="0"/>
            </a:br>
            <a:endParaRPr lang="en-US" dirty="0"/>
          </a:p>
        </p:txBody>
      </p:sp>
      <p:pic>
        <p:nvPicPr>
          <p:cNvPr id="6" name="Picture 2" descr="Image result for brain architecture toxic stre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7449800"/>
            <a:ext cx="39624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brain architecture toxic stres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981199"/>
            <a:ext cx="2743200" cy="3352800"/>
          </a:xfrm>
          <a:prstGeom prst="rect">
            <a:avLst/>
          </a:prstGeom>
          <a:noFill/>
          <a:ln>
            <a:noFill/>
          </a:ln>
        </p:spPr>
      </p:pic>
      <p:pic>
        <p:nvPicPr>
          <p:cNvPr id="5122" name="Picture 2" descr="https://46y5eh11fhgw3ve3ytpwxt9r-wpengine.netdna-ssl.com/wp-content/uploads/2015/03/Three-Types-of-Stress-1024x73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534712"/>
            <a:ext cx="5940056" cy="4245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b="31695"/>
          <a:stretch/>
        </p:blipFill>
        <p:spPr bwMode="auto">
          <a:xfrm>
            <a:off x="6094228" y="6077580"/>
            <a:ext cx="2878015" cy="59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93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Centers for Disease Control and Prevention. CDC twenty four seven. Saving Lives, Protecting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82848"/>
          <a:stretch/>
        </p:blipFill>
        <p:spPr bwMode="auto">
          <a:xfrm>
            <a:off x="8010526" y="6248399"/>
            <a:ext cx="767862"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6800" y="384175"/>
            <a:ext cx="6943726" cy="646331"/>
          </a:xfrm>
          <a:prstGeom prst="rect">
            <a:avLst/>
          </a:prstGeom>
          <a:noFill/>
        </p:spPr>
        <p:txBody>
          <a:bodyPr wrap="square" rtlCol="0">
            <a:spAutoFit/>
          </a:bodyPr>
          <a:lstStyle/>
          <a:p>
            <a:r>
              <a:rPr lang="en-US" sz="3600" dirty="0">
                <a:latin typeface="Arial Rounded MT Bold" panose="020F0704030504030204" pitchFamily="34" charset="0"/>
              </a:rPr>
              <a:t> ACEs and Health Outcomes</a:t>
            </a:r>
          </a:p>
        </p:txBody>
      </p:sp>
      <p:graphicFrame>
        <p:nvGraphicFramePr>
          <p:cNvPr id="3" name="Diagram 2"/>
          <p:cNvGraphicFramePr/>
          <p:nvPr>
            <p:extLst>
              <p:ext uri="{D42A27DB-BD31-4B8C-83A1-F6EECF244321}">
                <p14:modId xmlns:p14="http://schemas.microsoft.com/office/powerpoint/2010/main" val="2989819094"/>
              </p:ext>
            </p:extLst>
          </p:nvPr>
        </p:nvGraphicFramePr>
        <p:xfrm>
          <a:off x="0" y="1600200"/>
          <a:ext cx="51054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Chart 5"/>
          <p:cNvGraphicFramePr/>
          <p:nvPr>
            <p:extLst>
              <p:ext uri="{D42A27DB-BD31-4B8C-83A1-F6EECF244321}">
                <p14:modId xmlns:p14="http://schemas.microsoft.com/office/powerpoint/2010/main" val="1701781207"/>
              </p:ext>
            </p:extLst>
          </p:nvPr>
        </p:nvGraphicFramePr>
        <p:xfrm>
          <a:off x="5181600" y="1397000"/>
          <a:ext cx="3873936" cy="4318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43561118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TotalTime>
  <Words>415</Words>
  <Application>Microsoft Office PowerPoint</Application>
  <PresentationFormat>On-screen Show (4:3)</PresentationFormat>
  <Paragraphs>102</Paragraphs>
  <Slides>13</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Arial Narrow</vt:lpstr>
      <vt:lpstr>Arial Rounded MT Bold</vt:lpstr>
      <vt:lpstr>Calibri</vt:lpstr>
      <vt:lpstr>Calibri Light</vt:lpstr>
      <vt:lpstr>Franklin Gothic Book</vt:lpstr>
      <vt:lpstr>Perpetua</vt:lpstr>
      <vt:lpstr>Times New Roman</vt:lpstr>
      <vt:lpstr>Wingdings 2</vt:lpstr>
      <vt:lpstr>Office Theme</vt:lpstr>
      <vt:lpstr>Equity</vt:lpstr>
      <vt:lpstr>Early Childhood Trauma as a Risk Factor for Youth Violence:  Policy Options to Break Generational Cycles of Violence </vt:lpstr>
      <vt:lpstr>PowerPoint Presentation</vt:lpstr>
      <vt:lpstr>PowerPoint Presentation</vt:lpstr>
      <vt:lpstr>PowerPoint Presentation</vt:lpstr>
      <vt:lpstr> </vt:lpstr>
      <vt:lpstr>Trauma in the Home </vt:lpstr>
      <vt:lpstr>Adverse Childhood Experiences (ACEs)</vt:lpstr>
      <vt:lpstr>Brain Architecture &amp; Stress </vt:lpstr>
      <vt:lpstr>PowerPoint Presentation</vt:lpstr>
      <vt:lpstr>We Can Intervene</vt:lpstr>
      <vt:lpstr>Local Intervention: Worcester ACTs (Addresses Childhood Trauma)</vt:lpstr>
      <vt:lpstr>Policy Options to Reduce Toxic Stress and Address Childhood Trauma</vt:lpstr>
      <vt:lpstr>Questions and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Thomas-Miller, Jacquelyn</cp:lastModifiedBy>
  <cp:revision>59</cp:revision>
  <dcterms:created xsi:type="dcterms:W3CDTF">2018-03-12T13:22:48Z</dcterms:created>
  <dcterms:modified xsi:type="dcterms:W3CDTF">2018-04-18T20:09:52Z</dcterms:modified>
</cp:coreProperties>
</file>