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8" r:id="rId9"/>
    <p:sldId id="290" r:id="rId10"/>
    <p:sldId id="279" r:id="rId11"/>
    <p:sldId id="280" r:id="rId12"/>
    <p:sldId id="266" r:id="rId13"/>
    <p:sldId id="267" r:id="rId14"/>
    <p:sldId id="269" r:id="rId15"/>
    <p:sldId id="268" r:id="rId16"/>
    <p:sldId id="294" r:id="rId17"/>
    <p:sldId id="295" r:id="rId18"/>
    <p:sldId id="293" r:id="rId19"/>
    <p:sldId id="289" r:id="rId20"/>
    <p:sldId id="281" r:id="rId21"/>
    <p:sldId id="282" r:id="rId22"/>
    <p:sldId id="284" r:id="rId23"/>
    <p:sldId id="285" r:id="rId24"/>
    <p:sldId id="287" r:id="rId25"/>
    <p:sldId id="288" r:id="rId26"/>
    <p:sldId id="286" r:id="rId27"/>
    <p:sldId id="292" r:id="rId28"/>
    <p:sldId id="29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C23"/>
    <a:srgbClr val="171717"/>
    <a:srgbClr val="636463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55" autoAdjust="0"/>
  </p:normalViewPr>
  <p:slideViewPr>
    <p:cSldViewPr snapToGrid="0">
      <p:cViewPr varScale="1">
        <p:scale>
          <a:sx n="45" d="100"/>
          <a:sy n="45" d="100"/>
        </p:scale>
        <p:origin x="6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2ED6A4-793A-4C14-8F4F-25DA6D2D3C6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D73037-D67D-4CC1-B536-F4EC061B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62093D-8ED8-41AF-9449-BF10BB1A495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15A821-39CA-47C5-9E70-FA6C550E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 pitchFamily="50" charset="0"/>
              </a:rPr>
              <a:t>“Human trafficking" includes trafficking for sex or labor exploitation. </a:t>
            </a:r>
          </a:p>
          <a:p>
            <a:r>
              <a:rPr lang="en-US" dirty="0">
                <a:latin typeface="Whitney Book" pitchFamily="50" charset="0"/>
              </a:rPr>
              <a:t>“Sex trafficking" is used interchangeably with "commercial sexual exploitation", "sex trade", and "prostitution", with or without force, fraud, or coercion.</a:t>
            </a:r>
          </a:p>
          <a:p>
            <a:r>
              <a:rPr lang="en-US" dirty="0">
                <a:latin typeface="Whitney Book" pitchFamily="50" charset="0"/>
              </a:rPr>
              <a:t>Does not only include human smuggling</a:t>
            </a:r>
          </a:p>
          <a:p>
            <a:r>
              <a:rPr lang="en-US" dirty="0">
                <a:latin typeface="Whitney Book" pitchFamily="50" charset="0"/>
              </a:rPr>
              <a:t>Will use sex trafficking and </a:t>
            </a:r>
            <a:r>
              <a:rPr lang="en-US" dirty="0" err="1">
                <a:latin typeface="Whitney Book" pitchFamily="50" charset="0"/>
              </a:rPr>
              <a:t>CSE</a:t>
            </a:r>
            <a:r>
              <a:rPr lang="en-US" dirty="0">
                <a:latin typeface="Whitney Book" pitchFamily="50" charset="0"/>
              </a:rPr>
              <a:t> interchangeably</a:t>
            </a:r>
          </a:p>
          <a:p>
            <a:endParaRPr lang="en-US" dirty="0">
              <a:latin typeface="Whitney Book" pitchFamily="50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5A821-39CA-47C5-9E70-FA6C550EC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CSE</a:t>
            </a:r>
            <a:r>
              <a:rPr lang="en-US" dirty="0"/>
              <a:t> victims/survivors have difficulty succeeding in traditional substance abuse or domestic violence settings due to double stigma with their histories and they have difficulty assimilating into populations who may judgment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5A821-39CA-47C5-9E70-FA6C550EC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U.S. Department of State’s </a:t>
            </a:r>
            <a:r>
              <a:rPr lang="en-US" i="1" dirty="0"/>
              <a:t>Effective Strategies to Prevent Human Trafficking </a:t>
            </a:r>
            <a:r>
              <a:rPr lang="en-US" dirty="0"/>
              <a:t>- three-pronged approach in responding to human trafficking: prosecution, protection, and prevention.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5A821-39CA-47C5-9E70-FA6C550EC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5A821-39CA-47C5-9E70-FA6C550EC8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6EBFE-799E-4418-8BD4-66D763452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lang="en-US" sz="2300" b="0" i="0" u="none" strike="noStrike" baseline="0" smtClean="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A24763-2BB4-495F-BBD0-F08405368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371A2C-F175-4270-9D48-3AC795BD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FE7454-5320-48CE-A1E0-A49097A7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E1FFF3-5DEF-451E-8005-17761D62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6F3910-8C1E-4100-A923-01A199E2F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0DA4C2-DFB1-42E7-B50A-F9599EE5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881983-22EF-4799-B9E6-5D84DAD02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5B5905-FA34-4F8E-9599-F9BBAD9A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680C9B-07F1-4082-AFDD-E30B5E22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29D422-84B9-4230-A9F7-4B5D0197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A08B01A-F6C3-48DC-AEB5-55B0D9C79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C5C1D0-C138-4A20-A196-B356271CF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B59FE3-874C-43F7-8B05-830CF038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B3AAB6-EE25-4BB2-9CEA-A7EFE818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118D7C-3DD1-4C19-AE7F-6FC16E7F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F2EAB-AB74-4785-96D7-09D9F2DF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798" y="327546"/>
            <a:ext cx="7164552" cy="85980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3AAF8A-631E-49D1-8E9C-92FD958A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85ACF6-F537-439D-A9B6-672A31E2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8B307-E244-487B-BAE6-9DB3832A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270F01-1712-403B-8467-E02721CC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E2F90-4549-48E7-8EC3-48E66F64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C90E10-C1B7-4774-9F2C-08168B020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AE87C3-308A-44F4-8F32-C24F8906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F86D2A-17E2-45B6-B6E9-CE057855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9E1A9C-BD7E-41E3-84CC-05DE7E9E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D2253-F4F9-46D5-9990-AB187C32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FA873D-5DA4-48E7-888B-14DDC3805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Whitney Book" pitchFamily="50" charset="0"/>
              </a:defRPr>
            </a:lvl1pPr>
            <a:lvl2pPr>
              <a:defRPr>
                <a:latin typeface="Whitney Book" pitchFamily="50" charset="0"/>
              </a:defRPr>
            </a:lvl2pPr>
            <a:lvl3pPr>
              <a:defRPr>
                <a:latin typeface="Whitney Book" pitchFamily="50" charset="0"/>
              </a:defRPr>
            </a:lvl3pPr>
            <a:lvl4pPr>
              <a:defRPr>
                <a:latin typeface="Whitney Book" pitchFamily="50" charset="0"/>
              </a:defRPr>
            </a:lvl4pPr>
            <a:lvl5pPr>
              <a:defRPr>
                <a:latin typeface="Whitney Book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8540A8-9E3A-414A-AE02-31B8A493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Whitney Book" pitchFamily="50" charset="0"/>
              </a:defRPr>
            </a:lvl1pPr>
            <a:lvl2pPr>
              <a:defRPr>
                <a:latin typeface="Whitney Book" pitchFamily="50" charset="0"/>
              </a:defRPr>
            </a:lvl2pPr>
            <a:lvl3pPr>
              <a:defRPr>
                <a:latin typeface="Whitney Book" pitchFamily="50" charset="0"/>
              </a:defRPr>
            </a:lvl3pPr>
            <a:lvl4pPr>
              <a:defRPr>
                <a:latin typeface="Whitney Book" pitchFamily="50" charset="0"/>
              </a:defRPr>
            </a:lvl4pPr>
            <a:lvl5pPr>
              <a:defRPr>
                <a:latin typeface="Whitney Book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5387A3-0CD4-41DC-BDDA-8C67B219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0AA50C-69CB-463D-95D7-23E5FF4A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AFCA2E-4C89-4030-9AE9-0023787D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65BC8-6600-4DDF-AF17-EDBE549B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8728FE-3C81-480C-87F9-D953A9EFF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Whitney Book" pitchFamily="50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5EDC90-487E-40BB-AC1B-3DDCDF23B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Whitney Book" pitchFamily="50" charset="0"/>
              </a:defRPr>
            </a:lvl1pPr>
            <a:lvl2pPr>
              <a:defRPr>
                <a:latin typeface="Whitney Book" pitchFamily="50" charset="0"/>
              </a:defRPr>
            </a:lvl2pPr>
            <a:lvl3pPr>
              <a:defRPr>
                <a:latin typeface="Whitney Book" pitchFamily="50" charset="0"/>
              </a:defRPr>
            </a:lvl3pPr>
            <a:lvl4pPr>
              <a:defRPr>
                <a:latin typeface="Whitney Book" pitchFamily="50" charset="0"/>
              </a:defRPr>
            </a:lvl4pPr>
            <a:lvl5pPr>
              <a:defRPr>
                <a:latin typeface="Whitney Book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540157-3EF5-4C30-9D35-A7FE64FAA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Whitney Book" pitchFamily="50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5D2BB2-1E93-4672-83F5-8B72141B0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Whitney Book" pitchFamily="50" charset="0"/>
              </a:defRPr>
            </a:lvl1pPr>
            <a:lvl2pPr>
              <a:defRPr>
                <a:latin typeface="Whitney Book" pitchFamily="50" charset="0"/>
              </a:defRPr>
            </a:lvl2pPr>
            <a:lvl3pPr>
              <a:defRPr>
                <a:latin typeface="Whitney Book" pitchFamily="50" charset="0"/>
              </a:defRPr>
            </a:lvl3pPr>
            <a:lvl4pPr>
              <a:defRPr>
                <a:latin typeface="Whitney Book" pitchFamily="50" charset="0"/>
              </a:defRPr>
            </a:lvl4pPr>
            <a:lvl5pPr>
              <a:defRPr>
                <a:latin typeface="Whitney Book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01EB59-F60C-45B1-9BE2-754D015E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F9255A5-A0CA-4309-9171-592FFF7C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7574F4-89CB-4451-A3BE-0EF9402F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C83C7-B5BA-4B81-9702-5979308C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72B078-20AF-4A2A-A675-7A79E59D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278198-A6A3-4F74-B917-9D0F5177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B1755D-5368-413C-9C2F-A364DE58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8D017-62CE-44D4-B2A1-7965976B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0951FC-7FC0-4BC7-9892-C258C1E7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387272-6917-43AB-A666-800ACF5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F65A71-C1E7-4974-AA69-AFC3F0B8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5C00C7-9660-4B3B-87B7-FA42C577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0AA71E-1B34-4213-BD90-5E1C30843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791D9E-E503-4C2D-98A4-384BDC25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D20E7D-B353-463A-A773-7DA1C974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934485-6781-44F6-BFDC-F1F8C15A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A16DF-A2AF-4DF3-ACE4-F3E5051B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0A92BC-17CE-4F79-BB8B-CCC42B1D7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38EC47-D1F5-4A87-A00B-2BE9FCCAF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A539D7-4D7E-4F60-A71D-377A3159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382B3B-C040-4F86-A23A-FD6567CB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34C409-579C-4C5E-AB46-01A24F52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F112A7-FF3C-4152-97E4-73E120B20F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82638"/>
            <a:ext cx="1007898" cy="6475362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D9F55C3F-A1A2-47CF-8C8F-6B41CF4037E6}"/>
              </a:ext>
            </a:extLst>
          </p:cNvPr>
          <p:cNvSpPr/>
          <p:nvPr userDrawn="1"/>
        </p:nvSpPr>
        <p:spPr>
          <a:xfrm>
            <a:off x="76200" y="324085"/>
            <a:ext cx="8991599" cy="877106"/>
          </a:xfrm>
          <a:prstGeom prst="round2DiagRect">
            <a:avLst/>
          </a:prstGeom>
          <a:solidFill>
            <a:srgbClr val="EF4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E355751-2483-4984-AC80-BABE7351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798" y="365126"/>
            <a:ext cx="7164552" cy="83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399190-9BE3-4C45-A707-D1D587D50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798" y="1487606"/>
            <a:ext cx="7164552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6CD02B-EF1F-4275-80E2-4AE852D1B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23A8-3B47-4C7D-92A7-FEA92FED0D0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8F2927-1333-4EE4-BF99-C510ED98B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F7B64C-7417-4462-A82A-8D17ED44E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9148-2F30-4BAB-8199-B89E4D96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lang="en-US" sz="2400" b="0" i="0" u="none" strike="noStrike" kern="1200" baseline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92D75B1-BFC4-4CB8-9874-2C25C257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836" y="2092181"/>
            <a:ext cx="68580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BF893BA-C5DD-45DB-A1E2-567FC2BD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3463" y="1579418"/>
            <a:ext cx="6743700" cy="52785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131185E-226E-421C-971A-9E60AD2FB5C9}"/>
              </a:ext>
            </a:extLst>
          </p:cNvPr>
          <p:cNvSpPr/>
          <p:nvPr/>
        </p:nvSpPr>
        <p:spPr>
          <a:xfrm>
            <a:off x="6695210" y="1579418"/>
            <a:ext cx="2445327" cy="527858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448CB64-88D2-48A2-83C2-B7E9FD1B2F77}"/>
              </a:ext>
            </a:extLst>
          </p:cNvPr>
          <p:cNvSpPr/>
          <p:nvPr/>
        </p:nvSpPr>
        <p:spPr>
          <a:xfrm>
            <a:off x="5183331" y="2274838"/>
            <a:ext cx="3435928" cy="2677656"/>
          </a:xfrm>
          <a:prstGeom prst="rect">
            <a:avLst/>
          </a:prstGeom>
          <a:solidFill>
            <a:srgbClr val="636463">
              <a:alpha val="58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GAPS, BEST PRACTICES, AND CHALLENGES IN RESPONDING TO SEX TRAFFICKING AND COMMERCIAL SEXUAL EXPLOITATION (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86046D-C655-43A6-A041-DFBF4A359C9D}"/>
              </a:ext>
            </a:extLst>
          </p:cNvPr>
          <p:cNvSpPr txBox="1"/>
          <p:nvPr/>
        </p:nvSpPr>
        <p:spPr>
          <a:xfrm>
            <a:off x="5183331" y="5023758"/>
            <a:ext cx="3435928" cy="677108"/>
          </a:xfrm>
          <a:prstGeom prst="rect">
            <a:avLst/>
          </a:prstGeom>
          <a:solidFill>
            <a:srgbClr val="636463">
              <a:alpha val="58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itney Book" pitchFamily="50" charset="0"/>
              </a:defRPr>
            </a:lvl1pPr>
          </a:lstStyle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Marianne Sarkis, Ph.D.</a:t>
            </a:r>
          </a:p>
          <a:p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msarkis@clarku.edu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6E08C83-F087-447C-BADE-2277B3B520CC}"/>
              </a:ext>
            </a:extLst>
          </p:cNvPr>
          <p:cNvSpPr/>
          <p:nvPr/>
        </p:nvSpPr>
        <p:spPr>
          <a:xfrm flipH="1">
            <a:off x="5137611" y="2274838"/>
            <a:ext cx="45719" cy="3281877"/>
          </a:xfrm>
          <a:prstGeom prst="rect">
            <a:avLst/>
          </a:prstGeom>
          <a:solidFill>
            <a:srgbClr val="EF4C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B827C9-4EB9-4E1A-AC23-7C759C65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2F36F4-939A-4854-81B4-59D8D4F76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Trafficking and Commercial Sexual Exploitation in Massachusetts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C1B32B-35C1-4ED3-88EB-907913B9F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7" y="1332419"/>
            <a:ext cx="4807527" cy="32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6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5E5235-1AFD-4B49-84F3-A8C10F5B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 the Numbers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4E922B9-39E5-4DDB-B231-EF15ADF5A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86" t="38821" r="38289"/>
          <a:stretch/>
        </p:blipFill>
        <p:spPr>
          <a:xfrm>
            <a:off x="2277413" y="3901347"/>
            <a:ext cx="4048844" cy="2587321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830AAF-17FC-49BF-BFC1-811D63D417E2}"/>
              </a:ext>
            </a:extLst>
          </p:cNvPr>
          <p:cNvSpPr txBox="1"/>
          <p:nvPr/>
        </p:nvSpPr>
        <p:spPr>
          <a:xfrm>
            <a:off x="886690" y="1537855"/>
            <a:ext cx="6830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2007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	Total Calls: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2,038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 	Total Cases: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490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 	Total Victims - Moderate: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536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	Total Victims - High: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414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73B2CB-5407-42C6-AA08-6AEA3818C387}"/>
              </a:ext>
            </a:extLst>
          </p:cNvPr>
          <p:cNvSpPr txBox="1"/>
          <p:nvPr/>
        </p:nvSpPr>
        <p:spPr>
          <a:xfrm>
            <a:off x="886690" y="3596514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1-Dec 31,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CEAFE8-5C5F-43D5-B23D-131082791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69" y="3313777"/>
            <a:ext cx="2142260" cy="3213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D5961D-460F-4E22-8845-DFADC1FF3E0B}"/>
              </a:ext>
            </a:extLst>
          </p:cNvPr>
          <p:cNvSpPr txBox="1"/>
          <p:nvPr/>
        </p:nvSpPr>
        <p:spPr>
          <a:xfrm>
            <a:off x="886690" y="6488668"/>
            <a:ext cx="7445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National Human Trafficking Hotline report for Massachusetts, 2016</a:t>
            </a:r>
          </a:p>
        </p:txBody>
      </p:sp>
    </p:spTree>
    <p:extLst>
      <p:ext uri="{BB962C8B-B14F-4D97-AF65-F5344CB8AC3E}">
        <p14:creationId xmlns:p14="http://schemas.microsoft.com/office/powerpoint/2010/main" val="184557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4D0308-B452-451E-B174-803E9842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71" y="327546"/>
            <a:ext cx="7723779" cy="859809"/>
          </a:xfrm>
        </p:spPr>
        <p:txBody>
          <a:bodyPr>
            <a:noAutofit/>
          </a:bodyPr>
          <a:lstStyle/>
          <a:p>
            <a:r>
              <a:rPr lang="en-US" sz="2800" b="1" dirty="0"/>
              <a:t>Sex Trafficking and </a:t>
            </a:r>
            <a:r>
              <a:rPr lang="en-US" sz="2800" b="1" dirty="0" err="1"/>
              <a:t>CSE</a:t>
            </a:r>
            <a:r>
              <a:rPr lang="en-US" sz="2800" b="1" dirty="0"/>
              <a:t> in Massachusetts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000DCB-9461-49B9-A932-CF733CF9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1" y="1497658"/>
            <a:ext cx="7827876" cy="453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E63726-97D3-47FA-A0F0-A2E7D3362237}"/>
              </a:ext>
            </a:extLst>
          </p:cNvPr>
          <p:cNvSpPr txBox="1"/>
          <p:nvPr/>
        </p:nvSpPr>
        <p:spPr>
          <a:xfrm>
            <a:off x="849130" y="6161122"/>
            <a:ext cx="744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National Human Trafficking Hotline report for Massachusetts, 2016</a:t>
            </a:r>
          </a:p>
        </p:txBody>
      </p:sp>
    </p:spTree>
    <p:extLst>
      <p:ext uri="{BB962C8B-B14F-4D97-AF65-F5344CB8AC3E}">
        <p14:creationId xmlns:p14="http://schemas.microsoft.com/office/powerpoint/2010/main" val="7135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F85CFA-2E2E-4AC8-81AA-DD914D5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798" y="327546"/>
            <a:ext cx="7560446" cy="859809"/>
          </a:xfrm>
        </p:spPr>
        <p:txBody>
          <a:bodyPr>
            <a:noAutofit/>
          </a:bodyPr>
          <a:lstStyle/>
          <a:p>
            <a:r>
              <a:rPr lang="en-US" sz="2400" dirty="0"/>
              <a:t>MA Sex Trafficking as % of all trafficking (2014-2016)</a:t>
            </a:r>
          </a:p>
        </p:txBody>
      </p:sp>
      <p:pic>
        <p:nvPicPr>
          <p:cNvPr id="37" name="Content Placeholder 36">
            <a:extLst>
              <a:ext uri="{FF2B5EF4-FFF2-40B4-BE49-F238E27FC236}">
                <a16:creationId xmlns="" xmlns:a16="http://schemas.microsoft.com/office/drawing/2014/main" id="{0B45B1F3-D2C7-433F-8063-C7D07452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44" y="1209430"/>
            <a:ext cx="6791709" cy="5321024"/>
          </a:xfr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6CCCA7A-A0E9-47CE-A78C-346364672C76}"/>
              </a:ext>
            </a:extLst>
          </p:cNvPr>
          <p:cNvSpPr txBox="1"/>
          <p:nvPr/>
        </p:nvSpPr>
        <p:spPr>
          <a:xfrm>
            <a:off x="3121923" y="6509983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Source: The National Human Trafficking Hotline</a:t>
            </a:r>
          </a:p>
        </p:txBody>
      </p:sp>
    </p:spTree>
    <p:extLst>
      <p:ext uri="{BB962C8B-B14F-4D97-AF65-F5344CB8AC3E}">
        <p14:creationId xmlns:p14="http://schemas.microsoft.com/office/powerpoint/2010/main" val="66951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819D19-225D-4614-9EE7-8FF30560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Adults &amp; Minors (2014-2016)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95BC5D1E-FBDE-41C5-B3AC-237035807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1349030"/>
            <a:ext cx="8543499" cy="5181424"/>
          </a:xfr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A44367D-760D-44AC-8F4C-DFE55E322754}"/>
              </a:ext>
            </a:extLst>
          </p:cNvPr>
          <p:cNvSpPr txBox="1"/>
          <p:nvPr/>
        </p:nvSpPr>
        <p:spPr>
          <a:xfrm>
            <a:off x="3482997" y="6537666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Source: The National Human Trafficking Hotline</a:t>
            </a:r>
          </a:p>
        </p:txBody>
      </p:sp>
    </p:spTree>
    <p:extLst>
      <p:ext uri="{BB962C8B-B14F-4D97-AF65-F5344CB8AC3E}">
        <p14:creationId xmlns:p14="http://schemas.microsoft.com/office/powerpoint/2010/main" val="245895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63C8D-CA96-43FF-ACB3-CAFD7881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Venues in Sex Trafficking (2014-2016)</a:t>
            </a:r>
          </a:p>
        </p:txBody>
      </p:sp>
      <p:pic>
        <p:nvPicPr>
          <p:cNvPr id="8" name="Content Placeholder 33">
            <a:extLst>
              <a:ext uri="{FF2B5EF4-FFF2-40B4-BE49-F238E27FC236}">
                <a16:creationId xmlns="" xmlns:a16="http://schemas.microsoft.com/office/drawing/2014/main" id="{580D1242-2422-43D9-8A01-D0033F08F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3"/>
          <a:stretch/>
        </p:blipFill>
        <p:spPr>
          <a:xfrm>
            <a:off x="737193" y="1362554"/>
            <a:ext cx="7669614" cy="4999913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2800AB-48F3-4944-B994-CA6A0B8E6ECA}"/>
              </a:ext>
            </a:extLst>
          </p:cNvPr>
          <p:cNvSpPr txBox="1"/>
          <p:nvPr/>
        </p:nvSpPr>
        <p:spPr>
          <a:xfrm>
            <a:off x="3482997" y="6537666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Source: The National Human Trafficking Hotline</a:t>
            </a:r>
          </a:p>
        </p:txBody>
      </p:sp>
    </p:spTree>
    <p:extLst>
      <p:ext uri="{BB962C8B-B14F-4D97-AF65-F5344CB8AC3E}">
        <p14:creationId xmlns:p14="http://schemas.microsoft.com/office/powerpoint/2010/main" val="57847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98A3DC-F321-4FC3-9A18-1B9D9CB5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Worcester…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86294B-820B-44BC-B46B-DCB51633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284" y="1487606"/>
            <a:ext cx="7285066" cy="5042848"/>
          </a:xfrm>
        </p:spPr>
        <p:txBody>
          <a:bodyPr>
            <a:noAutofit/>
          </a:bodyPr>
          <a:lstStyle/>
          <a:p>
            <a:r>
              <a:rPr lang="en-US" sz="2000" dirty="0"/>
              <a:t>97% have </a:t>
            </a:r>
            <a:r>
              <a:rPr lang="en-US" sz="2000" dirty="0">
                <a:solidFill>
                  <a:srgbClr val="C00000"/>
                </a:solidFill>
              </a:rPr>
              <a:t>Substance Use Disorder </a:t>
            </a:r>
            <a:r>
              <a:rPr lang="en-US" sz="2000" dirty="0"/>
              <a:t>(SUD)</a:t>
            </a:r>
          </a:p>
          <a:p>
            <a:r>
              <a:rPr lang="en-US" sz="2000" dirty="0"/>
              <a:t>Over 60% </a:t>
            </a:r>
            <a:r>
              <a:rPr lang="en-US" sz="2000" dirty="0">
                <a:solidFill>
                  <a:srgbClr val="C00000"/>
                </a:solidFill>
              </a:rPr>
              <a:t>homeless </a:t>
            </a:r>
            <a:r>
              <a:rPr lang="en-US" sz="2000" dirty="0"/>
              <a:t>or no stable housing</a:t>
            </a:r>
          </a:p>
          <a:p>
            <a:r>
              <a:rPr lang="en-US" sz="2000" dirty="0">
                <a:solidFill>
                  <a:srgbClr val="C00000"/>
                </a:solidFill>
              </a:rPr>
              <a:t>Unmet needs </a:t>
            </a:r>
            <a:r>
              <a:rPr lang="en-US" sz="2000" dirty="0"/>
              <a:t>due to unaddressed trauma, shame, and the stigma of being a prostituted person</a:t>
            </a:r>
          </a:p>
          <a:p>
            <a:r>
              <a:rPr lang="en-US" sz="2000" dirty="0"/>
              <a:t>A majority of the women </a:t>
            </a:r>
            <a:r>
              <a:rPr lang="en-US" sz="2000" dirty="0">
                <a:solidFill>
                  <a:srgbClr val="C00000"/>
                </a:solidFill>
              </a:rPr>
              <a:t>do not have a safe place to go post-incarceration</a:t>
            </a:r>
            <a:r>
              <a:rPr lang="en-US" sz="2000" dirty="0"/>
              <a:t>, and often return to the streets, leading to dangerous and fatal results.</a:t>
            </a:r>
          </a:p>
          <a:p>
            <a:r>
              <a:rPr lang="en-US" sz="2000" dirty="0"/>
              <a:t>13 women died in last two years from </a:t>
            </a:r>
            <a:r>
              <a:rPr lang="en-US" sz="2000" dirty="0">
                <a:solidFill>
                  <a:srgbClr val="C00000"/>
                </a:solidFill>
              </a:rPr>
              <a:t>fatal overdoses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Chronic recidivism </a:t>
            </a:r>
            <a:r>
              <a:rPr lang="en-US" sz="2000" dirty="0"/>
              <a:t>– Majority arrested at least once for prostitution-related offenses, 44% were arrested 4 times or more, with one woman arrested 27 times</a:t>
            </a:r>
          </a:p>
          <a:p>
            <a:r>
              <a:rPr lang="en-US" sz="2000" dirty="0"/>
              <a:t>Common for women to be re-</a:t>
            </a:r>
            <a:r>
              <a:rPr lang="en-US" sz="2000" dirty="0">
                <a:solidFill>
                  <a:srgbClr val="C00000"/>
                </a:solidFill>
              </a:rPr>
              <a:t>arrested within days of release</a:t>
            </a:r>
            <a:r>
              <a:rPr lang="en-US" sz="2000" dirty="0"/>
              <a:t>. 10% were rearrested within a month of their release from jail, and 3% get re-arrested within a week.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244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30836-A650-4BDE-9E44-178D3FA6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challenging barriers to 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49AB5E-1B36-43C5-9518-00154B8D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Substance use disorder (SUD)</a:t>
            </a:r>
          </a:p>
          <a:p>
            <a:r>
              <a:rPr lang="en-US" dirty="0"/>
              <a:t>Chronic homelessness </a:t>
            </a:r>
          </a:p>
          <a:p>
            <a:r>
              <a:rPr lang="en-US" dirty="0"/>
              <a:t>Inadequate education/job skills</a:t>
            </a:r>
          </a:p>
          <a:p>
            <a:r>
              <a:rPr lang="en-US" dirty="0"/>
              <a:t>Lack of positive social support</a:t>
            </a:r>
          </a:p>
          <a:p>
            <a:r>
              <a:rPr lang="en-US" dirty="0"/>
              <a:t>Lack of knowledge about available resources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Lack of trauma-informed and appropriate programs that address all factors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893787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348CF-C5CA-463C-A7D8-3EA547B4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1DF6EC-D03C-4BA9-95DB-39262C54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Prioritize a </a:t>
            </a:r>
            <a:r>
              <a:rPr lang="en-US" dirty="0">
                <a:solidFill>
                  <a:srgbClr val="C00000"/>
                </a:solidFill>
              </a:rPr>
              <a:t>victim-centered approach</a:t>
            </a:r>
          </a:p>
          <a:p>
            <a:pPr lvl="0"/>
            <a:r>
              <a:rPr lang="en-US" dirty="0"/>
              <a:t>Inform response with </a:t>
            </a:r>
            <a:r>
              <a:rPr lang="en-US" dirty="0">
                <a:solidFill>
                  <a:srgbClr val="C00000"/>
                </a:solidFill>
              </a:rPr>
              <a:t>data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Protect </a:t>
            </a:r>
            <a:r>
              <a:rPr lang="en-US" dirty="0"/>
              <a:t>individuals and organizations actively combatting trafficking</a:t>
            </a:r>
          </a:p>
          <a:p>
            <a:pPr lvl="0"/>
            <a:r>
              <a:rPr lang="en-US" dirty="0"/>
              <a:t>Ensure better outcomes with </a:t>
            </a:r>
            <a:r>
              <a:rPr lang="en-US" dirty="0">
                <a:solidFill>
                  <a:srgbClr val="C00000"/>
                </a:solidFill>
              </a:rPr>
              <a:t>cooperation and partnerships</a:t>
            </a:r>
          </a:p>
          <a:p>
            <a:r>
              <a:rPr lang="en-US" dirty="0" smtClean="0"/>
              <a:t>Data </a:t>
            </a:r>
            <a:r>
              <a:rPr lang="en-US" dirty="0"/>
              <a:t>reveal that victims are mostly forced to work in </a:t>
            </a:r>
            <a:r>
              <a:rPr lang="en-US" b="1" dirty="0"/>
              <a:t>non-visible locations </a:t>
            </a:r>
            <a:r>
              <a:rPr lang="en-US" dirty="0"/>
              <a:t>such as motels/hotels, residential brothels, or personal sexual servitude. </a:t>
            </a:r>
          </a:p>
          <a:p>
            <a:r>
              <a:rPr lang="en-US" dirty="0">
                <a:solidFill>
                  <a:srgbClr val="C00000"/>
                </a:solidFill>
              </a:rPr>
              <a:t>Efforts to address sex trafficking must address non-street-level exploitation where majority of victims are found.</a:t>
            </a:r>
          </a:p>
          <a:p>
            <a:pPr lvl="0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9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F5E6B-ECDA-447A-BCDE-671A1719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D8E1EA-BA20-4E04-BCB8-0897C539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93" y="1487606"/>
            <a:ext cx="8145411" cy="504284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Massachusetts already has in place some of the below recommendations, but </a:t>
            </a:r>
            <a:r>
              <a:rPr lang="en-US" dirty="0">
                <a:solidFill>
                  <a:srgbClr val="C00000"/>
                </a:solidFill>
              </a:rPr>
              <a:t>significant gaps remain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C00000"/>
                </a:solidFill>
              </a:rPr>
              <a:t>Legislative Efforts:</a:t>
            </a:r>
            <a:r>
              <a:rPr lang="en-US" dirty="0"/>
              <a:t> Close loopholes</a:t>
            </a:r>
          </a:p>
          <a:p>
            <a:r>
              <a:rPr lang="en-US" dirty="0">
                <a:solidFill>
                  <a:srgbClr val="C00000"/>
                </a:solidFill>
              </a:rPr>
              <a:t>Systems Coordination</a:t>
            </a:r>
          </a:p>
          <a:p>
            <a:pPr lvl="1"/>
            <a:r>
              <a:rPr lang="en-US" sz="2400" dirty="0"/>
              <a:t>Shift from Law Enforcement to Public Health</a:t>
            </a:r>
          </a:p>
          <a:p>
            <a:pPr lvl="1"/>
            <a:r>
              <a:rPr lang="en-US" sz="2400" dirty="0"/>
              <a:t>Increase funding streams</a:t>
            </a:r>
          </a:p>
          <a:p>
            <a:pPr lvl="1"/>
            <a:r>
              <a:rPr lang="en-US" sz="2400" dirty="0"/>
              <a:t>Establish Statewide coordinated response</a:t>
            </a:r>
          </a:p>
          <a:p>
            <a:pPr lvl="1"/>
            <a:r>
              <a:rPr lang="en-US" sz="2400" dirty="0"/>
              <a:t>Reduce Systemic Barriers</a:t>
            </a:r>
          </a:p>
          <a:p>
            <a:r>
              <a:rPr lang="en-US" dirty="0">
                <a:solidFill>
                  <a:srgbClr val="C00000"/>
                </a:solidFill>
              </a:rPr>
              <a:t>Monitoring and Evaluation</a:t>
            </a:r>
            <a:r>
              <a:rPr lang="en-US" dirty="0"/>
              <a:t>: Better data, mandated</a:t>
            </a:r>
          </a:p>
          <a:p>
            <a:r>
              <a:rPr lang="en-US" dirty="0">
                <a:solidFill>
                  <a:srgbClr val="C00000"/>
                </a:solidFill>
              </a:rPr>
              <a:t>Victims’ Re-Entry and Re-Integration</a:t>
            </a:r>
            <a:r>
              <a:rPr lang="en-US" dirty="0"/>
              <a:t>: mental health services, residential programming, and access to education and workforce development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8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0144BC-CA84-4C21-B08A-59F0C08E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F0EB14-CE0E-4442-B08B-2588A73C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797" y="1487606"/>
            <a:ext cx="7349857" cy="468935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Overview about sex trafficking</a:t>
            </a:r>
          </a:p>
          <a:p>
            <a:pPr lvl="0"/>
            <a:r>
              <a:rPr lang="en-US" dirty="0"/>
              <a:t>Vulnerabilities and drivers</a:t>
            </a:r>
          </a:p>
          <a:p>
            <a:pPr lvl="0"/>
            <a:r>
              <a:rPr lang="en-US" dirty="0"/>
              <a:t>Sex trafficking &amp; commercial sexual exploitation in Massachusetts</a:t>
            </a:r>
          </a:p>
          <a:p>
            <a:pPr lvl="0"/>
            <a:r>
              <a:rPr lang="en-US" dirty="0"/>
              <a:t>Discuss statewide comprehensive strategies in addressing trafficking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4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FFC699-4C30-40DF-AE72-1A68FFD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Legislative Efforts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7D9101-E6ED-4539-A09C-322B1036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Expand legislative efforts </a:t>
            </a:r>
            <a:r>
              <a:rPr lang="en-US" dirty="0">
                <a:solidFill>
                  <a:srgbClr val="000000"/>
                </a:solidFill>
              </a:rPr>
              <a:t>to address cyber exploitation and online coordination of trafficking.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Enforce existing laws and close loopholes</a:t>
            </a:r>
            <a:r>
              <a:rPr lang="en-US" dirty="0">
                <a:solidFill>
                  <a:srgbClr val="000000"/>
                </a:solidFill>
              </a:rPr>
              <a:t>, including regulation of “body work” and “reflexology” businesses 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Implement </a:t>
            </a:r>
            <a:r>
              <a:rPr lang="en-US" dirty="0">
                <a:solidFill>
                  <a:srgbClr val="C00000"/>
                </a:solidFill>
              </a:rPr>
              <a:t>“Safe Haven” laws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Implement and fund </a:t>
            </a:r>
            <a:r>
              <a:rPr lang="en-US" dirty="0">
                <a:solidFill>
                  <a:srgbClr val="C00000"/>
                </a:solidFill>
              </a:rPr>
              <a:t>diversion programs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6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228288-0880-4525-A926-EC3476B6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Systems Coordination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F8A8C-D3B2-40E3-9534-17A26DC8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487606"/>
            <a:ext cx="8176539" cy="504284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Shift in Approaches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</a:rPr>
              <a:t>Shift from Law Enforcement to </a:t>
            </a:r>
            <a:r>
              <a:rPr lang="en-US" sz="2200" dirty="0">
                <a:solidFill>
                  <a:srgbClr val="C00000"/>
                </a:solidFill>
              </a:rPr>
              <a:t>Public Health </a:t>
            </a:r>
            <a:r>
              <a:rPr lang="en-US" sz="2200" dirty="0">
                <a:solidFill>
                  <a:srgbClr val="000000"/>
                </a:solidFill>
              </a:rPr>
              <a:t>approach 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</a:rPr>
              <a:t>Focus on </a:t>
            </a:r>
            <a:r>
              <a:rPr lang="en-US" sz="2200" dirty="0">
                <a:solidFill>
                  <a:srgbClr val="C00000"/>
                </a:solidFill>
              </a:rPr>
              <a:t>reducing or eliminating Demand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200" dirty="0">
                <a:solidFill>
                  <a:srgbClr val="C00000"/>
                </a:solidFill>
              </a:rPr>
              <a:t>Strategic Action plan </a:t>
            </a:r>
            <a:r>
              <a:rPr lang="en-US" sz="2200" dirty="0">
                <a:solidFill>
                  <a:srgbClr val="000000"/>
                </a:solidFill>
              </a:rPr>
              <a:t>needed for statewide response to human/sex trafficking. </a:t>
            </a:r>
            <a:r>
              <a:rPr lang="en-US" sz="2200" dirty="0"/>
              <a:t>This is especially important with the opening of the MGM casinos opening in Springfield.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</a:rPr>
              <a:t>Implement the three essential services to sustainable recovery: </a:t>
            </a:r>
            <a:r>
              <a:rPr lang="en-US" sz="2200" u="sng" dirty="0">
                <a:solidFill>
                  <a:srgbClr val="C00000"/>
                </a:solidFill>
              </a:rPr>
              <a:t>mental health services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u="sng" dirty="0">
                <a:solidFill>
                  <a:srgbClr val="C00000"/>
                </a:solidFill>
              </a:rPr>
              <a:t>residential programming</a:t>
            </a:r>
            <a:r>
              <a:rPr lang="en-US" sz="2200" dirty="0">
                <a:solidFill>
                  <a:srgbClr val="000000"/>
                </a:solidFill>
              </a:rPr>
              <a:t>, and </a:t>
            </a:r>
            <a:r>
              <a:rPr lang="en-US" sz="2200" u="sng" dirty="0">
                <a:solidFill>
                  <a:srgbClr val="C00000"/>
                </a:solidFill>
              </a:rPr>
              <a:t>access to education and workforce development</a:t>
            </a:r>
            <a:r>
              <a:rPr lang="en-US" sz="2200" u="sng" dirty="0">
                <a:solidFill>
                  <a:srgbClr val="000000"/>
                </a:solidFill>
              </a:rPr>
              <a:t> </a:t>
            </a:r>
            <a:endParaRPr lang="en-US" sz="2200" u="sng" dirty="0"/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200" dirty="0">
                <a:solidFill>
                  <a:srgbClr val="C00000"/>
                </a:solidFill>
              </a:rPr>
              <a:t>Survivors with lived experience </a:t>
            </a:r>
            <a:r>
              <a:rPr lang="en-US" sz="2200" dirty="0">
                <a:solidFill>
                  <a:srgbClr val="000000"/>
                </a:solidFill>
              </a:rPr>
              <a:t>must lead and be fully engaged in training or outreach.  </a:t>
            </a:r>
            <a:r>
              <a:rPr lang="en-US" sz="2200" dirty="0">
                <a:solidFill>
                  <a:srgbClr val="C00000"/>
                </a:solidFill>
              </a:rPr>
              <a:t>Compensation is essential.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30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228288-0880-4525-A926-EC3476B6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Systems Coordination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F8A8C-D3B2-40E3-9534-17A26DC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b="1" dirty="0">
                <a:solidFill>
                  <a:srgbClr val="000000"/>
                </a:solidFill>
              </a:rPr>
              <a:t>Funding Streams</a:t>
            </a:r>
            <a:endParaRPr lang="en-US" b="1" dirty="0"/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Provide </a:t>
            </a:r>
            <a:r>
              <a:rPr lang="en-US" sz="2400" dirty="0">
                <a:solidFill>
                  <a:srgbClr val="C00000"/>
                </a:solidFill>
              </a:rPr>
              <a:t>access and funding for comprehensive victim supports </a:t>
            </a:r>
            <a:r>
              <a:rPr lang="en-US" sz="2400" dirty="0">
                <a:solidFill>
                  <a:srgbClr val="000000"/>
                </a:solidFill>
              </a:rPr>
              <a:t>(detox, housing, education, workforce development)</a:t>
            </a:r>
            <a:endParaRPr lang="en-US" sz="2400" dirty="0"/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Create a sustainable funding stream for services for victims, </a:t>
            </a:r>
            <a:r>
              <a:rPr lang="en-US" sz="2400" dirty="0">
                <a:solidFill>
                  <a:srgbClr val="C00000"/>
                </a:solidFill>
              </a:rPr>
              <a:t>especially housing and substance abuse treatment</a:t>
            </a:r>
            <a:endParaRPr lang="en-US" sz="2400" dirty="0"/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/>
              <a:t>Empower Community Based Organizations through </a:t>
            </a:r>
            <a:r>
              <a:rPr lang="en-US" sz="2400" dirty="0">
                <a:solidFill>
                  <a:srgbClr val="C00000"/>
                </a:solidFill>
              </a:rPr>
              <a:t>increased funding and technical assistance </a:t>
            </a:r>
            <a:r>
              <a:rPr lang="en-US" sz="2400" dirty="0"/>
              <a:t>for effective outreach and advocacy </a:t>
            </a:r>
          </a:p>
        </p:txBody>
      </p:sp>
    </p:spTree>
    <p:extLst>
      <p:ext uri="{BB962C8B-B14F-4D97-AF65-F5344CB8AC3E}">
        <p14:creationId xmlns:p14="http://schemas.microsoft.com/office/powerpoint/2010/main" val="307590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228288-0880-4525-A926-EC3476B6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Systems Coordination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F8A8C-D3B2-40E3-9534-17A26DC8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8" y="1487606"/>
            <a:ext cx="8112868" cy="4689357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Coordinated Responses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C00000"/>
                </a:solidFill>
              </a:rPr>
              <a:t>Collaboration and sustainable partnerships </a:t>
            </a:r>
            <a:r>
              <a:rPr lang="en-US" sz="2200" dirty="0">
                <a:solidFill>
                  <a:srgbClr val="000000"/>
                </a:solidFill>
              </a:rPr>
              <a:t>with multiple stakeholders, including private and public</a:t>
            </a:r>
            <a:endParaRPr lang="en-US" sz="2200" dirty="0"/>
          </a:p>
          <a:p>
            <a:pPr marL="742950" lvl="1" indent="-2857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</a:rPr>
              <a:t>Strengthen </a:t>
            </a:r>
            <a:r>
              <a:rPr lang="en-US" sz="2200" dirty="0">
                <a:solidFill>
                  <a:srgbClr val="C00000"/>
                </a:solidFill>
              </a:rPr>
              <a:t>coordinated response </a:t>
            </a:r>
            <a:r>
              <a:rPr lang="en-US" sz="2200" dirty="0">
                <a:solidFill>
                  <a:srgbClr val="000000"/>
                </a:solidFill>
              </a:rPr>
              <a:t>among all relevant entities including law enforcement, child protective services, health providers, schools, and the criminal justice system. </a:t>
            </a:r>
            <a:endParaRPr lang="en-US" sz="2200" dirty="0"/>
          </a:p>
          <a:p>
            <a:pPr marL="742950" lvl="1" indent="-2857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C00000"/>
                </a:solidFill>
              </a:rPr>
              <a:t>Partnerships and trainings with health care providers</a:t>
            </a:r>
            <a:endParaRPr lang="en-US" sz="2200" dirty="0"/>
          </a:p>
          <a:p>
            <a:pPr marL="742950" lvl="1" indent="-2857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C00000"/>
                </a:solidFill>
              </a:rPr>
              <a:t>Coordinated trauma-informed wrap-around</a:t>
            </a:r>
            <a:r>
              <a:rPr lang="en-US" sz="2200" dirty="0">
                <a:solidFill>
                  <a:srgbClr val="000000"/>
                </a:solidFill>
              </a:rPr>
              <a:t> victim support/services and case management</a:t>
            </a:r>
            <a:endParaRPr lang="en-US" sz="2200" dirty="0"/>
          </a:p>
          <a:p>
            <a:pPr marL="742950" lvl="1" indent="-2857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</a:rPr>
              <a:t>Measures that can be </a:t>
            </a:r>
            <a:r>
              <a:rPr lang="en-US" sz="2200" dirty="0">
                <a:solidFill>
                  <a:srgbClr val="C00000"/>
                </a:solidFill>
              </a:rPr>
              <a:t>responsive to victims’ emergency needs</a:t>
            </a:r>
            <a:r>
              <a:rPr lang="en-US" sz="2200" dirty="0">
                <a:solidFill>
                  <a:srgbClr val="000000"/>
                </a:solidFill>
              </a:rPr>
              <a:t> and short-term/long-term needs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645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228288-0880-4525-A926-EC3476B6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Systems Coordination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F8A8C-D3B2-40E3-9534-17A26DC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dirty="0"/>
              <a:t>Reduce Systemic Barriers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</a:rPr>
              <a:t>Alleviate the factors that contribute to vulnerability </a:t>
            </a:r>
            <a:r>
              <a:rPr lang="en-US" sz="2400" dirty="0">
                <a:solidFill>
                  <a:srgbClr val="000000"/>
                </a:solidFill>
              </a:rPr>
              <a:t>(employment, education, community safety, and poverty)</a:t>
            </a:r>
            <a:endParaRPr lang="en-US" sz="2400" dirty="0"/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Address </a:t>
            </a:r>
            <a:r>
              <a:rPr lang="en-US" sz="2400" dirty="0">
                <a:solidFill>
                  <a:srgbClr val="C00000"/>
                </a:solidFill>
              </a:rPr>
              <a:t>root causes and social determinants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858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91D9A2-E3FF-4C91-8AF1-EEEFB26B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Monitoring and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9C9107-E555-4283-A71F-0A39DBFC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Make public all statewide efforts </a:t>
            </a:r>
            <a:r>
              <a:rPr lang="en-US" dirty="0"/>
              <a:t>to combat human trafficking through regular reports and websites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Establish a </a:t>
            </a:r>
            <a:r>
              <a:rPr lang="en-US" dirty="0">
                <a:solidFill>
                  <a:srgbClr val="C00000"/>
                </a:solidFill>
              </a:rPr>
              <a:t>Centralized Resource Warehouse </a:t>
            </a:r>
            <a:r>
              <a:rPr lang="en-US" dirty="0">
                <a:solidFill>
                  <a:srgbClr val="000000"/>
                </a:solidFill>
              </a:rPr>
              <a:t>that includes best practices, speakers’ bureau, data reporting, and yearly or bi-yearly reports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Standardize data reporting </a:t>
            </a:r>
            <a:r>
              <a:rPr lang="en-US" dirty="0"/>
              <a:t>to get a more accurate count - scientific integrity and public accountability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Mandate standardized reporting</a:t>
            </a:r>
            <a:r>
              <a:rPr lang="en-US" dirty="0"/>
              <a:t> from all agencies and programs receiving funding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6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001B6-766D-4B67-9B2C-A3F90F28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Victims’ Re-Entry and Re-Integration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37FD99-7F87-4B56-8B56-29BDA4E1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Interventions need to be </a:t>
            </a:r>
            <a:r>
              <a:rPr lang="en-US" dirty="0">
                <a:solidFill>
                  <a:srgbClr val="C00000"/>
                </a:solidFill>
              </a:rPr>
              <a:t>appropriate to needs and heterogeneity</a:t>
            </a:r>
            <a:r>
              <a:rPr lang="en-US" dirty="0">
                <a:solidFill>
                  <a:srgbClr val="000000"/>
                </a:solidFill>
              </a:rPr>
              <a:t> of population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Create </a:t>
            </a:r>
            <a:r>
              <a:rPr lang="en-US" dirty="0">
                <a:solidFill>
                  <a:srgbClr val="C00000"/>
                </a:solidFill>
              </a:rPr>
              <a:t>leadership opportunities for survivors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Reduce systemic barriers </a:t>
            </a:r>
            <a:r>
              <a:rPr lang="en-US" dirty="0">
                <a:solidFill>
                  <a:srgbClr val="000000"/>
                </a:solidFill>
              </a:rPr>
              <a:t>to re-integration and self-sufficiency, such as CORI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Expunge criminal records</a:t>
            </a:r>
            <a:r>
              <a:rPr lang="en-US" dirty="0">
                <a:solidFill>
                  <a:srgbClr val="000000"/>
                </a:solidFill>
              </a:rPr>
              <a:t> of victims committed while being trafficked</a:t>
            </a:r>
            <a:endParaRPr lang="en-US" dirty="0"/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Ensure that all programs for prevention, intervention, and support are </a:t>
            </a:r>
            <a:r>
              <a:rPr lang="en-US" dirty="0">
                <a:solidFill>
                  <a:srgbClr val="C00000"/>
                </a:solidFill>
              </a:rPr>
              <a:t>evidence-based and trauma-informed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01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6E40B-9992-48DB-A310-A74275E4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and Thank </a:t>
            </a:r>
            <a:r>
              <a:rPr lang="en-US" dirty="0" err="1"/>
              <a:t>Yous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F581C0-88E7-4068-86C3-5C3D3F8F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F4C23"/>
                </a:solidFill>
              </a:rPr>
              <a:t>Sara Conroy </a:t>
            </a:r>
            <a:r>
              <a:rPr lang="en-US" dirty="0"/>
              <a:t>for helping with the research for this report/presentation</a:t>
            </a:r>
          </a:p>
          <a:p>
            <a:r>
              <a:rPr lang="en-US" dirty="0">
                <a:solidFill>
                  <a:srgbClr val="EF4C23"/>
                </a:solidFill>
              </a:rPr>
              <a:t>Denise Hines and Jim Gomes </a:t>
            </a:r>
            <a:r>
              <a:rPr lang="en-US" dirty="0"/>
              <a:t>for organizing this series and inviting me to present</a:t>
            </a:r>
          </a:p>
          <a:p>
            <a:r>
              <a:rPr lang="en-US" dirty="0">
                <a:solidFill>
                  <a:srgbClr val="EF4C23"/>
                </a:solidFill>
              </a:rPr>
              <a:t>Senator Chandler, Representative Kahn, and Senator  </a:t>
            </a:r>
            <a:r>
              <a:rPr lang="en-US" dirty="0" err="1">
                <a:solidFill>
                  <a:srgbClr val="EF4C23"/>
                </a:solidFill>
              </a:rPr>
              <a:t>Montigny</a:t>
            </a:r>
            <a:r>
              <a:rPr lang="en-US" dirty="0">
                <a:solidFill>
                  <a:srgbClr val="EF4C23"/>
                </a:solidFill>
              </a:rPr>
              <a:t> </a:t>
            </a:r>
            <a:r>
              <a:rPr lang="en-US" dirty="0"/>
              <a:t>for their dedication to ending sex trafficking in Massachusetts</a:t>
            </a:r>
          </a:p>
          <a:p>
            <a:r>
              <a:rPr lang="en-US" dirty="0">
                <a:solidFill>
                  <a:srgbClr val="EF4C23"/>
                </a:solidFill>
              </a:rPr>
              <a:t>Nicole Bell </a:t>
            </a:r>
            <a:r>
              <a:rPr lang="en-US" dirty="0"/>
              <a:t>for being a fierce advocate, an inspiration, a mentor, and a friend who taught me that survivors’ dignity, humanity, and leadership should always be at the center of any conversations on this issue. </a:t>
            </a:r>
            <a:r>
              <a:rPr lang="en-US" i="1" dirty="0">
                <a:solidFill>
                  <a:srgbClr val="EF4C23"/>
                </a:solidFill>
              </a:rPr>
              <a:t>This should </a:t>
            </a:r>
            <a:r>
              <a:rPr lang="en-US" b="1" i="1" dirty="0">
                <a:solidFill>
                  <a:srgbClr val="EF4C23"/>
                </a:solidFill>
              </a:rPr>
              <a:t>never</a:t>
            </a:r>
            <a:r>
              <a:rPr lang="en-US" i="1" dirty="0">
                <a:solidFill>
                  <a:srgbClr val="EF4C23"/>
                </a:solidFill>
              </a:rPr>
              <a:t> be compromised or forgotten!</a:t>
            </a:r>
          </a:p>
        </p:txBody>
      </p:sp>
    </p:spTree>
    <p:extLst>
      <p:ext uri="{BB962C8B-B14F-4D97-AF65-F5344CB8AC3E}">
        <p14:creationId xmlns:p14="http://schemas.microsoft.com/office/powerpoint/2010/main" val="8348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CA46264-3E4F-4456-BA51-9516D5A7FB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339227"/>
            <a:ext cx="2991458" cy="895646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8DE3A0-C73D-4B79-9907-DB24160259A2}"/>
              </a:ext>
            </a:extLst>
          </p:cNvPr>
          <p:cNvSpPr txBox="1"/>
          <p:nvPr/>
        </p:nvSpPr>
        <p:spPr>
          <a:xfrm>
            <a:off x="1733144" y="3483379"/>
            <a:ext cx="6119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Questions? Comments?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8AD212-8906-49BD-97F8-552C69C34339}"/>
              </a:ext>
            </a:extLst>
          </p:cNvPr>
          <p:cNvSpPr txBox="1"/>
          <p:nvPr/>
        </p:nvSpPr>
        <p:spPr>
          <a:xfrm>
            <a:off x="3224611" y="2140085"/>
            <a:ext cx="3136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EF4C23"/>
                </a:solidFill>
              </a:rPr>
              <a:t>THANK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2112EC-0B19-4292-B25D-F6A9B7269937}"/>
              </a:ext>
            </a:extLst>
          </p:cNvPr>
          <p:cNvSpPr txBox="1"/>
          <p:nvPr/>
        </p:nvSpPr>
        <p:spPr>
          <a:xfrm>
            <a:off x="639022" y="4888230"/>
            <a:ext cx="83074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Marianne Sarkis, Ph.D.</a:t>
            </a:r>
          </a:p>
          <a:p>
            <a:pPr algn="ctr"/>
            <a:r>
              <a:rPr lang="en-US" i="1" dirty="0"/>
              <a:t>Program Coordinator, Henry J. and Erna D. Leir Global and Community Health Program</a:t>
            </a:r>
          </a:p>
          <a:p>
            <a:pPr algn="ctr"/>
            <a:r>
              <a:rPr lang="en-US" i="1" dirty="0"/>
              <a:t>Department of International Development, Community, and Environment</a:t>
            </a:r>
          </a:p>
          <a:p>
            <a:pPr algn="ctr"/>
            <a:r>
              <a:rPr lang="en-US" dirty="0"/>
              <a:t>Clark University, 950 Main Street,  Worcester, MA 01610</a:t>
            </a:r>
          </a:p>
          <a:p>
            <a:pPr algn="ctr"/>
            <a:r>
              <a:rPr lang="en-US" b="1" dirty="0"/>
              <a:t>phone: 508-421-3898</a:t>
            </a:r>
          </a:p>
          <a:p>
            <a:pPr algn="ctr"/>
            <a:r>
              <a:rPr lang="en-US" b="1" dirty="0"/>
              <a:t>email: msarkis@clarku.edu</a:t>
            </a:r>
          </a:p>
        </p:txBody>
      </p:sp>
    </p:spTree>
    <p:extLst>
      <p:ext uri="{BB962C8B-B14F-4D97-AF65-F5344CB8AC3E}">
        <p14:creationId xmlns:p14="http://schemas.microsoft.com/office/powerpoint/2010/main" val="321920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3F1B7-7D47-40B8-A10A-9046B6BE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 – Trafficking in Persons (TIP)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F7A468-DCCD-46A3-82CB-9B24D93A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798" y="1487607"/>
            <a:ext cx="7164552" cy="283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 </a:t>
            </a:r>
            <a:r>
              <a:rPr lang="en-US" b="1" u="sng" dirty="0"/>
              <a:t>recruitment, transportation, transfer, </a:t>
            </a:r>
            <a:r>
              <a:rPr lang="en-US" b="1" u="sng" dirty="0" err="1"/>
              <a:t>harbouring</a:t>
            </a:r>
            <a:r>
              <a:rPr lang="en-US" b="1" u="sng" dirty="0"/>
              <a:t> or receipt of persons</a:t>
            </a:r>
            <a:r>
              <a:rPr lang="en-US" dirty="0"/>
              <a:t>, by </a:t>
            </a:r>
            <a:r>
              <a:rPr lang="en-US" b="1" u="sng" dirty="0">
                <a:solidFill>
                  <a:srgbClr val="EF4C23"/>
                </a:solidFill>
              </a:rPr>
              <a:t>means</a:t>
            </a:r>
            <a:r>
              <a:rPr lang="en-US" dirty="0">
                <a:solidFill>
                  <a:srgbClr val="EF4C23"/>
                </a:solidFill>
              </a:rPr>
              <a:t> of the threat or use of force or other forms of coercion, of abduction, of fraud, of deception, of the abuse of power or of a position of vulnerability or of the giving or receiving of payments or benefits to achieve the consent of a person having control over another person</a:t>
            </a:r>
            <a:r>
              <a:rPr lang="en-US" dirty="0"/>
              <a:t>, for the </a:t>
            </a:r>
            <a:r>
              <a:rPr lang="en-US" b="1" u="sng" dirty="0">
                <a:solidFill>
                  <a:srgbClr val="0070C0"/>
                </a:solidFill>
              </a:rPr>
              <a:t>purpose</a:t>
            </a:r>
            <a:r>
              <a:rPr lang="en-US" dirty="0">
                <a:solidFill>
                  <a:srgbClr val="0070C0"/>
                </a:solidFill>
              </a:rPr>
              <a:t> of exploitation</a:t>
            </a:r>
            <a:r>
              <a:rPr lang="en-US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CB032D-7D32-4649-A018-FF69366DFA11}"/>
              </a:ext>
            </a:extLst>
          </p:cNvPr>
          <p:cNvSpPr txBox="1"/>
          <p:nvPr/>
        </p:nvSpPr>
        <p:spPr>
          <a:xfrm>
            <a:off x="1371600" y="4322619"/>
            <a:ext cx="6400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Exploitation shall include, at a minimum,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exploitation of the prostitution of others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other forms of sexual exploitation, forced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services, slavery or practices similar to slavery, servitude or the removal of organs.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8E2A3F-B6C7-4BC8-8042-C10FEE52384E}"/>
              </a:ext>
            </a:extLst>
          </p:cNvPr>
          <p:cNvSpPr txBox="1"/>
          <p:nvPr/>
        </p:nvSpPr>
        <p:spPr>
          <a:xfrm>
            <a:off x="3380509" y="5846618"/>
            <a:ext cx="558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 3, paragraph (a) of the U.N.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 to Prevent, Suppress and Punish Trafficking in Persons (2003)</a:t>
            </a:r>
          </a:p>
        </p:txBody>
      </p:sp>
    </p:spTree>
    <p:extLst>
      <p:ext uri="{BB962C8B-B14F-4D97-AF65-F5344CB8AC3E}">
        <p14:creationId xmlns:p14="http://schemas.microsoft.com/office/powerpoint/2010/main" val="152902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054A40-AE5F-4473-9BC2-E57FF878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Human Trafficking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E97A208-CE5C-4A00-8C83-BC04C8E04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/>
          <a:stretch/>
        </p:blipFill>
        <p:spPr>
          <a:xfrm>
            <a:off x="1350798" y="1324190"/>
            <a:ext cx="7586298" cy="4674827"/>
          </a:xfrm>
        </p:spPr>
      </p:pic>
    </p:spTree>
    <p:extLst>
      <p:ext uri="{BB962C8B-B14F-4D97-AF65-F5344CB8AC3E}">
        <p14:creationId xmlns:p14="http://schemas.microsoft.com/office/powerpoint/2010/main" val="169487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7E293-CE63-4735-9474-68CA015E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Trafficking in Persons (TIP)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3BE2C4-C6C4-48FD-9034-EE49AFC4D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fastest, and most profitable, industries in the world</a:t>
            </a:r>
          </a:p>
          <a:p>
            <a:r>
              <a:rPr lang="en-US" dirty="0"/>
              <a:t>Surpasses gun and drugs trafficking</a:t>
            </a:r>
          </a:p>
          <a:p>
            <a:r>
              <a:rPr lang="en-US" dirty="0"/>
              <a:t>Fueled by demand for prostitution and engagement in illicit sex, especially with minors.</a:t>
            </a:r>
          </a:p>
          <a:p>
            <a:r>
              <a:rPr lang="en-US" dirty="0"/>
              <a:t>Fueled by supply-demand chain that spans the globe</a:t>
            </a:r>
          </a:p>
          <a:p>
            <a:r>
              <a:rPr lang="en-US" dirty="0"/>
              <a:t>Coordinated through a sophisticated cyber network </a:t>
            </a:r>
          </a:p>
          <a:p>
            <a:r>
              <a:rPr lang="en-US" dirty="0"/>
              <a:t>Very difficult to expose or disrupt.</a:t>
            </a:r>
          </a:p>
        </p:txBody>
      </p:sp>
    </p:spTree>
    <p:extLst>
      <p:ext uri="{BB962C8B-B14F-4D97-AF65-F5344CB8AC3E}">
        <p14:creationId xmlns:p14="http://schemas.microsoft.com/office/powerpoint/2010/main" val="189077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42867-D23F-4B11-B411-B0F9CED7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21D3D5-1AC7-4ABB-BE7C-74038EB2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4.5 million (22%) in forced sexual exploitation. </a:t>
            </a:r>
          </a:p>
          <a:p>
            <a:pPr lvl="1"/>
            <a:r>
              <a:rPr lang="en-US" sz="2400" dirty="0"/>
              <a:t>14,500-17,500 individuals trafficked into the U.S. each year. </a:t>
            </a:r>
          </a:p>
          <a:p>
            <a:endParaRPr lang="en-US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B4AA71D-1A27-4950-BC4F-F84E0547FDE4}"/>
              </a:ext>
            </a:extLst>
          </p:cNvPr>
          <p:cNvGrpSpPr/>
          <p:nvPr/>
        </p:nvGrpSpPr>
        <p:grpSpPr>
          <a:xfrm>
            <a:off x="1772034" y="3050340"/>
            <a:ext cx="5832688" cy="3672838"/>
            <a:chOff x="1655655" y="2828611"/>
            <a:chExt cx="5832688" cy="3672838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8B5BCA2B-B695-4427-99C7-35368A5E5A1A}"/>
                </a:ext>
              </a:extLst>
            </p:cNvPr>
            <p:cNvGrpSpPr/>
            <p:nvPr/>
          </p:nvGrpSpPr>
          <p:grpSpPr>
            <a:xfrm>
              <a:off x="1655655" y="3401486"/>
              <a:ext cx="5832688" cy="1207940"/>
              <a:chOff x="246883" y="2521526"/>
              <a:chExt cx="4816683" cy="997527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A49ECF4D-9AA6-4379-8B6B-66D7FA39D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83" y="2521526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652F0EFF-1061-49A2-B87D-3DE3A5F67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884" y="2521527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C77E419F-1672-419F-A88D-E29FBBF46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92" y="2521527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B8779D87-019B-417C-9C03-7BB922C96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9500" y="2521527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8EA7FEF-0232-4944-A69F-D02580B6C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6808" y="2521527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711164E1-E299-4485-94AC-D517F8BFC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116" y="2521527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6A8B6A1A-446C-4615-8BC2-D94C31707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1424" y="2521527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D2DDC0B0-DBFD-45AF-A8F0-CB00BC42D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8732" y="2521527"/>
                <a:ext cx="997526" cy="9975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625C6DEF-F622-4821-A4E3-6F75C1A3B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6039" y="2521526"/>
                <a:ext cx="997527" cy="997527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5B84EA1-3206-4F4B-9CAE-B7CE597E453D}"/>
                </a:ext>
              </a:extLst>
            </p:cNvPr>
            <p:cNvSpPr txBox="1"/>
            <p:nvPr/>
          </p:nvSpPr>
          <p:spPr>
            <a:xfrm>
              <a:off x="2827259" y="2828611"/>
              <a:ext cx="3489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Whitney Semibold" pitchFamily="50" charset="0"/>
                </a:rPr>
                <a:t>99% are women and girls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C29C0C64-72BA-4ACB-9224-0006D30E6F26}"/>
                </a:ext>
              </a:extLst>
            </p:cNvPr>
            <p:cNvGrpSpPr/>
            <p:nvPr/>
          </p:nvGrpSpPr>
          <p:grpSpPr>
            <a:xfrm>
              <a:off x="3359474" y="5293510"/>
              <a:ext cx="2425053" cy="1207939"/>
              <a:chOff x="1117395" y="4069984"/>
              <a:chExt cx="2640396" cy="1438074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87CFF8CC-D9B3-46F1-A982-470E650F0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395" y="4069985"/>
                <a:ext cx="1438073" cy="143807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4D37032A-4B91-4669-BD09-AC2224BD5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9592" y="4069984"/>
                <a:ext cx="1438074" cy="143807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A75F471B-7561-4091-B00C-0420EED95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0932" y="4519352"/>
                <a:ext cx="988706" cy="98870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B2B3F289-FAFD-4748-BC68-9C40F88D1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9084" y="4519351"/>
                <a:ext cx="988707" cy="98870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CA46727-6176-4C43-8D2F-B66D81B15F7A}"/>
                </a:ext>
              </a:extLst>
            </p:cNvPr>
            <p:cNvSpPr txBox="1"/>
            <p:nvPr/>
          </p:nvSpPr>
          <p:spPr>
            <a:xfrm>
              <a:off x="3374363" y="4720636"/>
              <a:ext cx="2395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Whitney Semibold" pitchFamily="50" charset="0"/>
                </a:rPr>
                <a:t>55% are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50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CBC5CD-7B99-49B7-8E07-1321AD33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Human Trafficking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8CF698C-8D17-4B25-9475-EB2BB793F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5"/>
          <a:stretch/>
        </p:blipFill>
        <p:spPr>
          <a:xfrm>
            <a:off x="1350963" y="2147618"/>
            <a:ext cx="7164387" cy="3369215"/>
          </a:xfrm>
        </p:spPr>
      </p:pic>
    </p:spTree>
    <p:extLst>
      <p:ext uri="{BB962C8B-B14F-4D97-AF65-F5344CB8AC3E}">
        <p14:creationId xmlns:p14="http://schemas.microsoft.com/office/powerpoint/2010/main" val="349330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99059-6B64-4787-8579-8AE892E0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D01D50-8E3F-4105-B06C-FAF9A862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798" y="1487606"/>
            <a:ext cx="7462462" cy="468935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100,000-300,000 underage girls </a:t>
            </a:r>
            <a:r>
              <a:rPr lang="en-US" sz="2200" dirty="0"/>
              <a:t>(12-14 years old) are at risk of being sold for sex in the U.S. every year</a:t>
            </a:r>
          </a:p>
          <a:p>
            <a:r>
              <a:rPr lang="en-US" sz="2200" dirty="0"/>
              <a:t>Boys and transgender youth enter into prostitution, on average, between the of </a:t>
            </a:r>
            <a:r>
              <a:rPr lang="en-US" sz="2200" dirty="0">
                <a:solidFill>
                  <a:srgbClr val="C00000"/>
                </a:solidFill>
              </a:rPr>
              <a:t>11 and 13 years old</a:t>
            </a:r>
          </a:p>
          <a:p>
            <a:r>
              <a:rPr lang="en-US" sz="2200" dirty="0"/>
              <a:t>Upwards of 95% of those in prostitution were </a:t>
            </a:r>
            <a:r>
              <a:rPr lang="en-US" sz="2200" dirty="0">
                <a:solidFill>
                  <a:srgbClr val="C00000"/>
                </a:solidFill>
              </a:rPr>
              <a:t>sexually assaulted as children</a:t>
            </a:r>
            <a:endParaRPr lang="en-US" sz="2200" dirty="0"/>
          </a:p>
          <a:p>
            <a:r>
              <a:rPr lang="en-US" sz="2200" dirty="0"/>
              <a:t>Around 70% of sexually exploited women meet the criteria for </a:t>
            </a:r>
            <a:r>
              <a:rPr lang="en-US" sz="2200" dirty="0">
                <a:solidFill>
                  <a:srgbClr val="C00000"/>
                </a:solidFill>
              </a:rPr>
              <a:t>post-traumatic stress disorder</a:t>
            </a:r>
            <a:endParaRPr lang="en-US" sz="2200" dirty="0"/>
          </a:p>
          <a:p>
            <a:r>
              <a:rPr lang="en-US" sz="2200" dirty="0"/>
              <a:t>75% have faced </a:t>
            </a:r>
            <a:r>
              <a:rPr lang="en-US" sz="2200" dirty="0">
                <a:solidFill>
                  <a:srgbClr val="C00000"/>
                </a:solidFill>
              </a:rPr>
              <a:t>homelessness</a:t>
            </a:r>
          </a:p>
          <a:p>
            <a:r>
              <a:rPr lang="en-US" sz="2200" dirty="0"/>
              <a:t>80% were victims of </a:t>
            </a:r>
            <a:r>
              <a:rPr lang="en-US" sz="2200" dirty="0">
                <a:solidFill>
                  <a:srgbClr val="C00000"/>
                </a:solidFill>
              </a:rPr>
              <a:t>rape and sexual assault</a:t>
            </a:r>
          </a:p>
          <a:p>
            <a:r>
              <a:rPr lang="en-US" sz="2200" dirty="0">
                <a:solidFill>
                  <a:srgbClr val="C00000"/>
                </a:solidFill>
              </a:rPr>
              <a:t>90% of women in prostitution want to leave immediately but feel they have little or no options</a:t>
            </a:r>
          </a:p>
        </p:txBody>
      </p:sp>
    </p:spTree>
    <p:extLst>
      <p:ext uri="{BB962C8B-B14F-4D97-AF65-F5344CB8AC3E}">
        <p14:creationId xmlns:p14="http://schemas.microsoft.com/office/powerpoint/2010/main" val="374383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99059-6B64-4787-8579-8AE892E0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D01D50-8E3F-4105-B06C-FAF9A862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average, a young girl is </a:t>
            </a:r>
            <a:r>
              <a:rPr lang="en-US" dirty="0">
                <a:solidFill>
                  <a:srgbClr val="C00000"/>
                </a:solidFill>
              </a:rPr>
              <a:t>sold more than 15 times/day. </a:t>
            </a:r>
          </a:p>
          <a:p>
            <a:r>
              <a:rPr lang="en-US" dirty="0">
                <a:solidFill>
                  <a:srgbClr val="C00000"/>
                </a:solidFill>
              </a:rPr>
              <a:t>One in three homeless children </a:t>
            </a:r>
            <a:r>
              <a:rPr lang="en-US" dirty="0"/>
              <a:t>gets lured into prostitution within the </a:t>
            </a:r>
            <a:r>
              <a:rPr lang="en-US" dirty="0">
                <a:solidFill>
                  <a:srgbClr val="C00000"/>
                </a:solidFill>
              </a:rPr>
              <a:t>first 48 hours </a:t>
            </a:r>
            <a:r>
              <a:rPr lang="en-US" dirty="0"/>
              <a:t>of being alone on the streets.</a:t>
            </a:r>
          </a:p>
          <a:p>
            <a:r>
              <a:rPr lang="en-US" dirty="0">
                <a:solidFill>
                  <a:srgbClr val="C00000"/>
                </a:solidFill>
              </a:rPr>
              <a:t>18,500 runaways </a:t>
            </a:r>
            <a:r>
              <a:rPr lang="en-US" dirty="0"/>
              <a:t>have been victims of child sex trafficking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86% were in the care of social services</a:t>
            </a:r>
            <a:r>
              <a:rPr lang="en-US" sz="2400" dirty="0"/>
              <a:t> when they ran away (</a:t>
            </a:r>
            <a:r>
              <a:rPr lang="en-US" sz="2400" dirty="0" err="1"/>
              <a:t>NCEMC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366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1540</Words>
  <Application>Microsoft Office PowerPoint</Application>
  <PresentationFormat>On-screen Show (4:3)</PresentationFormat>
  <Paragraphs>151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Open Sans</vt:lpstr>
      <vt:lpstr>Whitney Book</vt:lpstr>
      <vt:lpstr>Whitney Semibold</vt:lpstr>
      <vt:lpstr>Office Theme</vt:lpstr>
      <vt:lpstr>PowerPoint Presentation</vt:lpstr>
      <vt:lpstr>Today’s Presentation</vt:lpstr>
      <vt:lpstr>Definitions – Trafficking in Persons (TIP)</vt:lpstr>
      <vt:lpstr>The Human Trafficking Process</vt:lpstr>
      <vt:lpstr>Trafficking in Persons (TIP)</vt:lpstr>
      <vt:lpstr>By the Numbers</vt:lpstr>
      <vt:lpstr>Cost of Human Trafficking</vt:lpstr>
      <vt:lpstr>By the Numbers</vt:lpstr>
      <vt:lpstr>By the Numbers, cont.</vt:lpstr>
      <vt:lpstr>PowerPoint Presentation</vt:lpstr>
      <vt:lpstr>By the Numbers</vt:lpstr>
      <vt:lpstr>Sex Trafficking and CSE in Massachusetts</vt:lpstr>
      <vt:lpstr>MA Sex Trafficking as % of all trafficking (2014-2016)</vt:lpstr>
      <vt:lpstr>Adults &amp; Minors (2014-2016)</vt:lpstr>
      <vt:lpstr>Venues in Sex Trafficking (2014-2016)</vt:lpstr>
      <vt:lpstr>In Worcester…</vt:lpstr>
      <vt:lpstr>Most challenging barriers to exit</vt:lpstr>
      <vt:lpstr>Guiding Principles</vt:lpstr>
      <vt:lpstr>Recommendations Summary</vt:lpstr>
      <vt:lpstr>Legislative Efforts</vt:lpstr>
      <vt:lpstr>Systems Coordination</vt:lpstr>
      <vt:lpstr>Systems Coordination</vt:lpstr>
      <vt:lpstr>Systems Coordination</vt:lpstr>
      <vt:lpstr>Systems Coordination</vt:lpstr>
      <vt:lpstr>Monitoring and Evaluation</vt:lpstr>
      <vt:lpstr>Victims’ Re-Entry and Re-Integration</vt:lpstr>
      <vt:lpstr>Acknowledgments and Thank Yous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Sarkis</dc:creator>
  <cp:lastModifiedBy>Thomas-Miller, Jacquelyn</cp:lastModifiedBy>
  <cp:revision>50</cp:revision>
  <cp:lastPrinted>2018-03-23T14:37:29Z</cp:lastPrinted>
  <dcterms:created xsi:type="dcterms:W3CDTF">2018-03-22T23:04:47Z</dcterms:created>
  <dcterms:modified xsi:type="dcterms:W3CDTF">2018-04-18T20:10:18Z</dcterms:modified>
</cp:coreProperties>
</file>