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0" r:id="rId1"/>
  </p:sldMasterIdLst>
  <p:notesMasterIdLst>
    <p:notesMasterId r:id="rId24"/>
  </p:notesMasterIdLst>
  <p:handoutMasterIdLst>
    <p:handoutMasterId r:id="rId25"/>
  </p:handoutMasterIdLst>
  <p:sldIdLst>
    <p:sldId id="256" r:id="rId2"/>
    <p:sldId id="272" r:id="rId3"/>
    <p:sldId id="303" r:id="rId4"/>
    <p:sldId id="266" r:id="rId5"/>
    <p:sldId id="335" r:id="rId6"/>
    <p:sldId id="302" r:id="rId7"/>
    <p:sldId id="314" r:id="rId8"/>
    <p:sldId id="326" r:id="rId9"/>
    <p:sldId id="327" r:id="rId10"/>
    <p:sldId id="338" r:id="rId11"/>
    <p:sldId id="333" r:id="rId12"/>
    <p:sldId id="328" r:id="rId13"/>
    <p:sldId id="337" r:id="rId14"/>
    <p:sldId id="330" r:id="rId15"/>
    <p:sldId id="331" r:id="rId16"/>
    <p:sldId id="332" r:id="rId17"/>
    <p:sldId id="334" r:id="rId18"/>
    <p:sldId id="323" r:id="rId19"/>
    <p:sldId id="324" r:id="rId20"/>
    <p:sldId id="298" r:id="rId21"/>
    <p:sldId id="258" r:id="rId22"/>
    <p:sldId id="308" r:id="rId23"/>
  </p:sldIdLst>
  <p:sldSz cx="9144000" cy="6858000" type="screen4x3"/>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3" autoAdjust="0"/>
    <p:restoredTop sz="85059" autoAdjust="0"/>
  </p:normalViewPr>
  <p:slideViewPr>
    <p:cSldViewPr>
      <p:cViewPr varScale="1">
        <p:scale>
          <a:sx n="63" d="100"/>
          <a:sy n="63" d="100"/>
        </p:scale>
        <p:origin x="168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34" y="-11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B40319E9-2CA5-4F51-981D-408D67B64DC0}" type="datetimeFigureOut">
              <a:rPr lang="en-US" smtClean="0"/>
              <a:t>8/17/2017</a:t>
            </a:fld>
            <a:endParaRPr lang="en-US"/>
          </a:p>
        </p:txBody>
      </p:sp>
      <p:sp>
        <p:nvSpPr>
          <p:cNvPr id="4" name="Footer Placeholder 3"/>
          <p:cNvSpPr>
            <a:spLocks noGrp="1"/>
          </p:cNvSpPr>
          <p:nvPr>
            <p:ph type="ftr" sz="quarter" idx="2"/>
          </p:nvPr>
        </p:nvSpPr>
        <p:spPr>
          <a:xfrm>
            <a:off x="1"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2B19101E-851D-4E89-AACE-0669AFE38891}" type="slidenum">
              <a:rPr lang="en-US" smtClean="0"/>
              <a:t>‹#›</a:t>
            </a:fld>
            <a:endParaRPr lang="en-US"/>
          </a:p>
        </p:txBody>
      </p:sp>
    </p:spTree>
    <p:extLst>
      <p:ext uri="{BB962C8B-B14F-4D97-AF65-F5344CB8AC3E}">
        <p14:creationId xmlns:p14="http://schemas.microsoft.com/office/powerpoint/2010/main" val="1550767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90841F28-9471-4C51-9C2E-33B78026563E}" type="datetimeFigureOut">
              <a:rPr lang="en-US" smtClean="0"/>
              <a:t>8/17/2017</a:t>
            </a:fld>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lIns="91440" tIns="45720" rIns="91440" bIns="45720" rtlCol="0" anchor="b"/>
          <a:lstStyle>
            <a:lvl1pPr algn="r">
              <a:defRPr sz="1200"/>
            </a:lvl1pPr>
          </a:lstStyle>
          <a:p>
            <a:fld id="{D3476732-FB0A-4AAF-BBF9-0250C62D4317}" type="slidenum">
              <a:rPr lang="en-US" smtClean="0"/>
              <a:t>‹#›</a:t>
            </a:fld>
            <a:endParaRPr lang="en-US"/>
          </a:p>
        </p:txBody>
      </p:sp>
    </p:spTree>
    <p:extLst>
      <p:ext uri="{BB962C8B-B14F-4D97-AF65-F5344CB8AC3E}">
        <p14:creationId xmlns:p14="http://schemas.microsoft.com/office/powerpoint/2010/main" val="72965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2</a:t>
            </a:fld>
            <a:endParaRPr lang="en-US"/>
          </a:p>
        </p:txBody>
      </p:sp>
    </p:spTree>
    <p:extLst>
      <p:ext uri="{BB962C8B-B14F-4D97-AF65-F5344CB8AC3E}">
        <p14:creationId xmlns:p14="http://schemas.microsoft.com/office/powerpoint/2010/main" val="1447569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 One mental health provider who works with military veterans acknowledged how complicated and daunting the system can be for patients. She yearned for a facilitator who could help patients with the inevitable challenges, stating: </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a:t>2. This desire </a:t>
            </a:r>
            <a:r>
              <a:rPr lang="en-US" dirty="0"/>
              <a:t>for a facilitator or patient navigator was articulated by many providers in different ways. One non-mental health provider described this need for South Asian populations: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14</a:t>
            </a:fld>
            <a:endParaRPr lang="en-US"/>
          </a:p>
        </p:txBody>
      </p:sp>
    </p:spTree>
    <p:extLst>
      <p:ext uri="{BB962C8B-B14F-4D97-AF65-F5344CB8AC3E}">
        <p14:creationId xmlns:p14="http://schemas.microsoft.com/office/powerpoint/2010/main" val="369546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indent="0">
              <a:buNone/>
            </a:pPr>
            <a:r>
              <a:rPr lang="en-US" dirty="0"/>
              <a:t>1. Providers, mental health consumers, and residents felt that there is a need for more mental health literacy about both mental health conditions and services offered in Worcester. Mental health literacy is linked to increased willingness to seek help from a psychiatrist or counselor. </a:t>
            </a:r>
          </a:p>
          <a:p>
            <a:pPr marL="0" indent="0">
              <a:buNone/>
            </a:pPr>
            <a:r>
              <a:rPr lang="en-US" dirty="0"/>
              <a:t>2.</a:t>
            </a:r>
            <a:r>
              <a:rPr lang="en-US" baseline="0" dirty="0"/>
              <a:t> </a:t>
            </a:r>
            <a:r>
              <a:rPr lang="en-US" dirty="0"/>
              <a:t>As noted earlier, residents do not always recognize symptoms of stress as psychological in nature and as possibly treatable. One non-mental health provider noted: </a:t>
            </a:r>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16</a:t>
            </a:fld>
            <a:endParaRPr lang="en-US"/>
          </a:p>
        </p:txBody>
      </p:sp>
    </p:spTree>
    <p:extLst>
      <p:ext uri="{BB962C8B-B14F-4D97-AF65-F5344CB8AC3E}">
        <p14:creationId xmlns:p14="http://schemas.microsoft.com/office/powerpoint/2010/main" val="780583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17</a:t>
            </a:fld>
            <a:endParaRPr lang="en-US"/>
          </a:p>
        </p:txBody>
      </p:sp>
    </p:spTree>
    <p:extLst>
      <p:ext uri="{BB962C8B-B14F-4D97-AF65-F5344CB8AC3E}">
        <p14:creationId xmlns:p14="http://schemas.microsoft.com/office/powerpoint/2010/main" val="286976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Taken together, these results from the Worcester Community Assessment of Mental Health Needs led to the following recommendations to improve the mental health needs of the Worcester community</a:t>
            </a:r>
            <a:r>
              <a:rPr lang="en-US" baseline="0" dirty="0"/>
              <a:t> (and can be applied to cities in the state)</a:t>
            </a:r>
            <a:endParaRPr lang="en-US" dirty="0"/>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19</a:t>
            </a:fld>
            <a:endParaRPr lang="en-US"/>
          </a:p>
        </p:txBody>
      </p:sp>
    </p:spTree>
    <p:extLst>
      <p:ext uri="{BB962C8B-B14F-4D97-AF65-F5344CB8AC3E}">
        <p14:creationId xmlns:p14="http://schemas.microsoft.com/office/powerpoint/2010/main" val="1278672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Given the data suggesting that Worcester residents are experiencing numerous stressors, as well as substantive barriers to mental health care, it is imperative that the community come together to advance the cause of those most in need. As a pastor at a local church stated quite eloquently: </a:t>
            </a:r>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20</a:t>
            </a:fld>
            <a:endParaRPr lang="en-US"/>
          </a:p>
        </p:txBody>
      </p:sp>
    </p:spTree>
    <p:extLst>
      <p:ext uri="{BB962C8B-B14F-4D97-AF65-F5344CB8AC3E}">
        <p14:creationId xmlns:p14="http://schemas.microsoft.com/office/powerpoint/2010/main" val="275872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a:t>
            </a:r>
            <a:r>
              <a:rPr lang="en-US" baseline="0" dirty="0"/>
              <a:t> fully address the mental disparities, it is important to understand the helping seeing process from how individuals conceptualize and experience mental health, attitudes and beliefs about coping with mental health challenges, and their experiences with the mental health system</a:t>
            </a:r>
            <a:endParaRPr lang="en-US" dirty="0"/>
          </a:p>
          <a:p>
            <a:endParaRPr lang="en-US" dirty="0"/>
          </a:p>
          <a:p>
            <a:r>
              <a:rPr lang="en-US" dirty="0"/>
              <a:t>The purpose of this study is to increase our community’s understanding of the perceived mental health experiences and issues faced by Worcester residents. </a:t>
            </a:r>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3</a:t>
            </a:fld>
            <a:endParaRPr lang="en-US"/>
          </a:p>
        </p:txBody>
      </p:sp>
    </p:spTree>
    <p:extLst>
      <p:ext uri="{BB962C8B-B14F-4D97-AF65-F5344CB8AC3E}">
        <p14:creationId xmlns:p14="http://schemas.microsoft.com/office/powerpoint/2010/main" val="2260645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Individuals participated in either a focus group or an individual interview with research staff. To</a:t>
            </a:r>
            <a:r>
              <a:rPr lang="en-US" baseline="0" dirty="0"/>
              <a:t> fully address the mental disparities, it is important to understand the helping seeing process from how individuals conceptualize and experience mental health, attitudes and beliefs about coping with mental health challenges, and their experiences with the mental health system</a:t>
            </a:r>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4</a:t>
            </a:fld>
            <a:endParaRPr lang="en-US"/>
          </a:p>
        </p:txBody>
      </p:sp>
    </p:spTree>
    <p:extLst>
      <p:ext uri="{BB962C8B-B14F-4D97-AF65-F5344CB8AC3E}">
        <p14:creationId xmlns:p14="http://schemas.microsoft.com/office/powerpoint/2010/main" val="124422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1. Participants consistently described the difficulties Worcester residents experience when attempting to navigate the complex health and mental health systems. This difficulty was often noted as particularly stark for immigrant and refugee populations, many of whom come from countries with very different healthcare systems. </a:t>
            </a:r>
          </a:p>
          <a:p>
            <a:r>
              <a:rPr lang="en-US" dirty="0"/>
              <a:t>2. Many providers and Executive Directors expressed similar frustration with the complex systems. Concerns were expressed about the challenges of coordinating care across providers and between organizations. The absence of any system to facilitate coordination of care was noted expressly by many providers. </a:t>
            </a:r>
          </a:p>
        </p:txBody>
      </p:sp>
      <p:sp>
        <p:nvSpPr>
          <p:cNvPr id="4" name="Slide Number Placeholder 3"/>
          <p:cNvSpPr>
            <a:spLocks noGrp="1"/>
          </p:cNvSpPr>
          <p:nvPr>
            <p:ph type="sldNum" sz="quarter" idx="10"/>
          </p:nvPr>
        </p:nvSpPr>
        <p:spPr/>
        <p:txBody>
          <a:bodyPr/>
          <a:lstStyle/>
          <a:p>
            <a:fld id="{D3476732-FB0A-4AAF-BBF9-0250C62D4317}" type="slidenum">
              <a:rPr lang="en-US" smtClean="0"/>
              <a:t>7</a:t>
            </a:fld>
            <a:endParaRPr lang="en-US"/>
          </a:p>
        </p:txBody>
      </p:sp>
    </p:spTree>
    <p:extLst>
      <p:ext uri="{BB962C8B-B14F-4D97-AF65-F5344CB8AC3E}">
        <p14:creationId xmlns:p14="http://schemas.microsoft.com/office/powerpoint/2010/main" val="3084357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 Similarly, a mental health provider who worked with immigrant and refugee populations noted that many of these individuals struggle with the effects of pre-immigration trauma, but are not familiar with Western notions of mental health and illness, and so focus on physical symptoms. He stated: </a:t>
            </a:r>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8</a:t>
            </a:fld>
            <a:endParaRPr lang="en-US"/>
          </a:p>
        </p:txBody>
      </p:sp>
    </p:spTree>
    <p:extLst>
      <p:ext uri="{BB962C8B-B14F-4D97-AF65-F5344CB8AC3E}">
        <p14:creationId xmlns:p14="http://schemas.microsoft.com/office/powerpoint/2010/main" val="1263203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sz="1200" dirty="0"/>
              <a:t>When asked about attitudes towards mental health, stigma emerged as a common theme across residents, providers, and executive directors. As one mental health consumer stated: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2. </a:t>
            </a:r>
            <a:r>
              <a:rPr lang="en-US" sz="1200" dirty="0"/>
              <a:t>Of note, interviewees suggested that mental health stigma is much more pronounced in immigrant and refugee populations, many of whom equate mental illness with “being crazy” and as being inherently shameful. As one non-mental health provider described about some of her clients who are served by her organization: </a:t>
            </a:r>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9</a:t>
            </a:fld>
            <a:endParaRPr lang="en-US"/>
          </a:p>
        </p:txBody>
      </p:sp>
    </p:spTree>
    <p:extLst>
      <p:ext uri="{BB962C8B-B14F-4D97-AF65-F5344CB8AC3E}">
        <p14:creationId xmlns:p14="http://schemas.microsoft.com/office/powerpoint/2010/main" val="936342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Military veterans were a group for whom stigma posed unique challenges. In addition to having the general stigma about mental health challenges, many veterans worry about the consequences to their military career if they were to seek help. One provider who works with military veterans noted</a:t>
            </a:r>
          </a:p>
        </p:txBody>
      </p:sp>
      <p:sp>
        <p:nvSpPr>
          <p:cNvPr id="4" name="Slide Number Placeholder 3"/>
          <p:cNvSpPr>
            <a:spLocks noGrp="1"/>
          </p:cNvSpPr>
          <p:nvPr>
            <p:ph type="sldNum" sz="quarter" idx="10"/>
          </p:nvPr>
        </p:nvSpPr>
        <p:spPr/>
        <p:txBody>
          <a:bodyPr/>
          <a:lstStyle/>
          <a:p>
            <a:fld id="{D3476732-FB0A-4AAF-BBF9-0250C62D4317}" type="slidenum">
              <a:rPr lang="en-US" smtClean="0"/>
              <a:t>10</a:t>
            </a:fld>
            <a:endParaRPr lang="en-US"/>
          </a:p>
        </p:txBody>
      </p:sp>
    </p:spTree>
    <p:extLst>
      <p:ext uri="{BB962C8B-B14F-4D97-AF65-F5344CB8AC3E}">
        <p14:creationId xmlns:p14="http://schemas.microsoft.com/office/powerpoint/2010/main" val="1556663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 A Vietnamese resident noted the difficulties inherent in trying to communicate with providers. He noted</a:t>
            </a:r>
            <a:r>
              <a:rPr lang="is-IS" dirty="0"/>
              <a:t>…</a:t>
            </a:r>
            <a:br>
              <a:rPr lang="is-IS" dirty="0"/>
            </a:b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Providers who worked with communities of color and special populations (veterans) consistently articulated the need to deliver services in a culturally responsive way. This includes understanding the political histories and culture of immigrant and refugee populations, and ideally, being proficient in the language of the consumers.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2. Engaging patients in care, however, especially the immigrant and refugee population, has to be done in a culturally responsive way. As one mental provider stated: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3. Providers who worked with military veterans identified them as another group that has unique needs and preferences, and so acquiring understanding and skill in working with this population is essential. One provider noted that: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11</a:t>
            </a:fld>
            <a:endParaRPr lang="en-US"/>
          </a:p>
        </p:txBody>
      </p:sp>
    </p:spTree>
    <p:extLst>
      <p:ext uri="{BB962C8B-B14F-4D97-AF65-F5344CB8AC3E}">
        <p14:creationId xmlns:p14="http://schemas.microsoft.com/office/powerpoint/2010/main" val="37959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1158875"/>
            <a:ext cx="4171950" cy="3128963"/>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1. Many participants expressed frustration with the difficulties in scheduling appointments with mental health providers. This frustration was expressed regarding both psychiatric and psychotherapeutic services, and it was noted as particularly concerning for communities of color.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3476732-FB0A-4AAF-BBF9-0250C62D4317}" type="slidenum">
              <a:rPr lang="en-US" smtClean="0"/>
              <a:t>12</a:t>
            </a:fld>
            <a:endParaRPr lang="en-US"/>
          </a:p>
        </p:txBody>
      </p:sp>
    </p:spTree>
    <p:extLst>
      <p:ext uri="{BB962C8B-B14F-4D97-AF65-F5344CB8AC3E}">
        <p14:creationId xmlns:p14="http://schemas.microsoft.com/office/powerpoint/2010/main" val="337325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201919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60427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8193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1972567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3608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3559063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2934673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172588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136665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9B557-6D10-4081-86AB-7A0F719788DA}"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212281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E9B557-6D10-4081-86AB-7A0F719788DA}"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231593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E9B557-6D10-4081-86AB-7A0F719788DA}" type="datetimeFigureOut">
              <a:rPr lang="en-US" smtClean="0"/>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253742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E9B557-6D10-4081-86AB-7A0F719788DA}" type="datetimeFigureOut">
              <a:rPr lang="en-US" smtClean="0"/>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171628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9B557-6D10-4081-86AB-7A0F719788DA}" type="datetimeFigureOut">
              <a:rPr lang="en-US" smtClean="0"/>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2139928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BE9B557-6D10-4081-86AB-7A0F719788DA}"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160753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E9B557-6D10-4081-86AB-7A0F719788DA}"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3AC3A-CDA3-4F80-B5B0-C8263088869E}" type="slidenum">
              <a:rPr lang="en-US" smtClean="0"/>
              <a:t>‹#›</a:t>
            </a:fld>
            <a:endParaRPr lang="en-US"/>
          </a:p>
        </p:txBody>
      </p:sp>
    </p:spTree>
    <p:extLst>
      <p:ext uri="{BB962C8B-B14F-4D97-AF65-F5344CB8AC3E}">
        <p14:creationId xmlns:p14="http://schemas.microsoft.com/office/powerpoint/2010/main" val="78941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E9B557-6D10-4081-86AB-7A0F719788DA}" type="datetimeFigureOut">
              <a:rPr lang="en-US" smtClean="0"/>
              <a:t>8/17/2017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EA3AC3A-CDA3-4F80-B5B0-C8263088869E}" type="slidenum">
              <a:rPr lang="en-US" smtClean="0"/>
              <a:t>‹#›</a:t>
            </a:fld>
            <a:endParaRPr lang="en-US"/>
          </a:p>
        </p:txBody>
      </p:sp>
    </p:spTree>
    <p:extLst>
      <p:ext uri="{BB962C8B-B14F-4D97-AF65-F5344CB8AC3E}">
        <p14:creationId xmlns:p14="http://schemas.microsoft.com/office/powerpoint/2010/main" val="2875906577"/>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 id="2147484193" r:id="rId13"/>
    <p:sldLayoutId id="2147484194" r:id="rId14"/>
    <p:sldLayoutId id="2147484195" r:id="rId15"/>
    <p:sldLayoutId id="21474841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48600" cy="1752600"/>
          </a:xfrm>
        </p:spPr>
        <p:txBody>
          <a:bodyPr>
            <a:noAutofit/>
          </a:bodyPr>
          <a:lstStyle/>
          <a:p>
            <a:pPr algn="l"/>
            <a:r>
              <a:rPr lang="en-US" sz="2900" dirty="0"/>
              <a:t>Barriers to Mental Health Services: </a:t>
            </a:r>
            <a:br>
              <a:rPr lang="en-US" sz="2900" dirty="0"/>
            </a:br>
            <a:r>
              <a:rPr lang="en-US" sz="2900" dirty="0"/>
              <a:t>Narratives from Community Stakeholders</a:t>
            </a:r>
          </a:p>
        </p:txBody>
      </p:sp>
      <p:sp>
        <p:nvSpPr>
          <p:cNvPr id="3" name="Subtitle 2"/>
          <p:cNvSpPr>
            <a:spLocks noGrp="1"/>
          </p:cNvSpPr>
          <p:nvPr>
            <p:ph type="subTitle" idx="1"/>
          </p:nvPr>
        </p:nvSpPr>
        <p:spPr>
          <a:xfrm>
            <a:off x="533400" y="4038600"/>
            <a:ext cx="6629400" cy="1905000"/>
          </a:xfrm>
        </p:spPr>
        <p:txBody>
          <a:bodyPr>
            <a:normAutofit fontScale="62500" lnSpcReduction="20000"/>
          </a:bodyPr>
          <a:lstStyle/>
          <a:p>
            <a:pPr>
              <a:lnSpc>
                <a:spcPct val="120000"/>
              </a:lnSpc>
            </a:pPr>
            <a:r>
              <a:rPr lang="en-US" sz="2600" b="1" dirty="0">
                <a:solidFill>
                  <a:schemeClr val="tx1"/>
                </a:solidFill>
                <a:latin typeface="+mj-lt"/>
                <a:ea typeface="+mj-ea"/>
                <a:cs typeface="+mj-cs"/>
              </a:rPr>
              <a:t/>
            </a:r>
            <a:br>
              <a:rPr lang="en-US" sz="2600" b="1" dirty="0">
                <a:solidFill>
                  <a:schemeClr val="tx1"/>
                </a:solidFill>
                <a:latin typeface="+mj-lt"/>
                <a:ea typeface="+mj-ea"/>
                <a:cs typeface="+mj-cs"/>
              </a:rPr>
            </a:br>
            <a:r>
              <a:rPr lang="en-US" sz="2600" b="1" dirty="0">
                <a:solidFill>
                  <a:schemeClr val="tx1"/>
                </a:solidFill>
                <a:latin typeface="+mj-lt"/>
                <a:ea typeface="+mj-ea"/>
                <a:cs typeface="+mj-cs"/>
              </a:rPr>
              <a:t/>
            </a:r>
            <a:br>
              <a:rPr lang="en-US" sz="2600" b="1" dirty="0">
                <a:solidFill>
                  <a:schemeClr val="tx1"/>
                </a:solidFill>
                <a:latin typeface="+mj-lt"/>
                <a:ea typeface="+mj-ea"/>
                <a:cs typeface="+mj-cs"/>
              </a:rPr>
            </a:br>
            <a:r>
              <a:rPr lang="en-US" sz="2600" b="1" dirty="0">
                <a:solidFill>
                  <a:schemeClr val="tx1"/>
                </a:solidFill>
                <a:latin typeface="+mj-lt"/>
                <a:ea typeface="+mj-ea"/>
                <a:cs typeface="+mj-cs"/>
              </a:rPr>
              <a:t>Rosalie Torres Stone</a:t>
            </a:r>
            <a:r>
              <a:rPr lang="en-US" sz="2600" dirty="0">
                <a:solidFill>
                  <a:schemeClr val="tx1"/>
                </a:solidFill>
                <a:latin typeface="+mj-lt"/>
                <a:ea typeface="+mj-ea"/>
                <a:cs typeface="+mj-cs"/>
              </a:rPr>
              <a:t>, Ph.D., Sociology Department, Clark University </a:t>
            </a:r>
          </a:p>
          <a:p>
            <a:pPr>
              <a:lnSpc>
                <a:spcPct val="120000"/>
              </a:lnSpc>
            </a:pPr>
            <a:r>
              <a:rPr lang="en-US" sz="2600" dirty="0">
                <a:solidFill>
                  <a:schemeClr val="tx1"/>
                </a:solidFill>
                <a:latin typeface="+mj-lt"/>
                <a:ea typeface="+mj-ea"/>
                <a:cs typeface="+mj-cs"/>
              </a:rPr>
              <a:t>and Systems and Psychosocial Advances Research Center,</a:t>
            </a:r>
          </a:p>
          <a:p>
            <a:pPr>
              <a:lnSpc>
                <a:spcPct val="120000"/>
              </a:lnSpc>
            </a:pPr>
            <a:r>
              <a:rPr lang="en-US" sz="2600" dirty="0">
                <a:solidFill>
                  <a:schemeClr val="tx1"/>
                </a:solidFill>
                <a:latin typeface="+mj-lt"/>
                <a:ea typeface="+mj-ea"/>
                <a:cs typeface="+mj-cs"/>
              </a:rPr>
              <a:t>  UMass Psychiatry Department</a:t>
            </a:r>
            <a:br>
              <a:rPr lang="en-US" sz="2600" dirty="0">
                <a:solidFill>
                  <a:schemeClr val="tx1"/>
                </a:solidFill>
                <a:latin typeface="+mj-lt"/>
                <a:ea typeface="+mj-ea"/>
                <a:cs typeface="+mj-cs"/>
              </a:rPr>
            </a:br>
            <a:r>
              <a:rPr lang="nl-NL" sz="1800" dirty="0">
                <a:solidFill>
                  <a:schemeClr val="tx1"/>
                </a:solidFill>
                <a:latin typeface="+mj-lt"/>
                <a:ea typeface="+mj-ea"/>
                <a:cs typeface="+mj-cs"/>
              </a:rPr>
              <a:t/>
            </a:r>
            <a:br>
              <a:rPr lang="nl-NL" sz="1800" dirty="0">
                <a:solidFill>
                  <a:schemeClr val="tx1"/>
                </a:solidFill>
                <a:latin typeface="+mj-lt"/>
                <a:ea typeface="+mj-ea"/>
                <a:cs typeface="+mj-cs"/>
              </a:rPr>
            </a:br>
            <a:endParaRPr lang="en-US" sz="1800" dirty="0">
              <a:solidFill>
                <a:schemeClr val="tx1"/>
              </a:solidFill>
              <a:latin typeface="+mj-lt"/>
              <a:ea typeface="+mj-ea"/>
              <a:cs typeface="+mj-cs"/>
            </a:endParaRPr>
          </a:p>
        </p:txBody>
      </p:sp>
    </p:spTree>
    <p:extLst>
      <p:ext uri="{BB962C8B-B14F-4D97-AF65-F5344CB8AC3E}">
        <p14:creationId xmlns:p14="http://schemas.microsoft.com/office/powerpoint/2010/main" val="1335654362"/>
      </p:ext>
    </p:extLst>
  </p:cSld>
  <p:clrMapOvr>
    <a:masterClrMapping/>
  </p:clrMapOvr>
  <mc:AlternateContent xmlns:mc="http://schemas.openxmlformats.org/markup-compatibility/2006" xmlns:p14="http://schemas.microsoft.com/office/powerpoint/2010/main">
    <mc:Choice Requires="p14">
      <p:transition spd="slow" p14:dur="2000" advTm="15554"/>
    </mc:Choice>
    <mc:Fallback xmlns="">
      <p:transition spd="slow" advTm="1555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Stigma for military veterans</a:t>
            </a:r>
          </a:p>
        </p:txBody>
      </p:sp>
      <p:sp>
        <p:nvSpPr>
          <p:cNvPr id="3" name="Content Placeholder 2"/>
          <p:cNvSpPr>
            <a:spLocks noGrp="1"/>
          </p:cNvSpPr>
          <p:nvPr>
            <p:ph idx="1"/>
          </p:nvPr>
        </p:nvSpPr>
        <p:spPr>
          <a:xfrm>
            <a:off x="609599" y="1752600"/>
            <a:ext cx="6347714" cy="3880773"/>
          </a:xfrm>
        </p:spPr>
        <p:txBody>
          <a:bodyPr/>
          <a:lstStyle/>
          <a:p>
            <a:pPr marL="0" indent="0">
              <a:buNone/>
            </a:pPr>
            <a:r>
              <a:rPr lang="en-US" b="1" dirty="0"/>
              <a:t>Provider who works with military veterans:</a:t>
            </a:r>
          </a:p>
          <a:p>
            <a:r>
              <a:rPr lang="en-US" i="1" dirty="0"/>
              <a:t>“Veterans, particularly if they remain an active service member in the Guard or Reserves, are willing to tell us about their mental health issues but don’t want us to document it on their records because the military has access to their medical records. You get mixed messages from the military: on the one hand, you are encouraged to disclose your mental health condition but everything changes after that. Sometimes disclosure limits their ability for promotion and changes their career path.”</a:t>
            </a:r>
            <a:endParaRPr lang="en-US" dirty="0"/>
          </a:p>
        </p:txBody>
      </p:sp>
    </p:spTree>
    <p:extLst>
      <p:ext uri="{BB962C8B-B14F-4D97-AF65-F5344CB8AC3E}">
        <p14:creationId xmlns:p14="http://schemas.microsoft.com/office/powerpoint/2010/main" val="64981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347713" cy="1320800"/>
          </a:xfrm>
        </p:spPr>
        <p:txBody>
          <a:bodyPr>
            <a:normAutofit/>
          </a:bodyPr>
          <a:lstStyle/>
          <a:p>
            <a:r>
              <a:rPr lang="en-US" dirty="0"/>
              <a:t>Lack of culturally and linguistically competent care</a:t>
            </a:r>
          </a:p>
        </p:txBody>
      </p:sp>
      <p:sp>
        <p:nvSpPr>
          <p:cNvPr id="3" name="Content Placeholder 2"/>
          <p:cNvSpPr>
            <a:spLocks noGrp="1"/>
          </p:cNvSpPr>
          <p:nvPr>
            <p:ph idx="1"/>
          </p:nvPr>
        </p:nvSpPr>
        <p:spPr>
          <a:xfrm>
            <a:off x="533400" y="1549400"/>
            <a:ext cx="6705601" cy="5308600"/>
          </a:xfrm>
        </p:spPr>
        <p:txBody>
          <a:bodyPr>
            <a:normAutofit fontScale="92500" lnSpcReduction="20000"/>
          </a:bodyPr>
          <a:lstStyle/>
          <a:p>
            <a:pPr marL="0" indent="0">
              <a:buNone/>
            </a:pPr>
            <a:r>
              <a:rPr lang="en-US" b="1" dirty="0"/>
              <a:t>Vietnamese resident:</a:t>
            </a:r>
          </a:p>
          <a:p>
            <a:r>
              <a:rPr lang="en-US" i="1" dirty="0"/>
              <a:t>“My difficulties are in daily activities, especially as an elder. I find that because we are an Asian, as a Vietnamese, we speak Vietnamese only and now live in American society, the most difficult is the language barrier. When you go to agencies, some do </a:t>
            </a:r>
            <a:r>
              <a:rPr lang="en-US" i="1" dirty="0" smtClean="0"/>
              <a:t>provide </a:t>
            </a:r>
            <a:r>
              <a:rPr lang="en-US" i="1" dirty="0"/>
              <a:t>translation but most of them do not. So that will create obstacles when you try to communicate. Even if they have translators, it’s still difficult. But most places do not have translators.”</a:t>
            </a:r>
          </a:p>
          <a:p>
            <a:pPr marL="0" indent="0">
              <a:buNone/>
            </a:pPr>
            <a:r>
              <a:rPr lang="en-US" b="1" dirty="0" smtClean="0"/>
              <a:t>Mental </a:t>
            </a:r>
            <a:r>
              <a:rPr lang="en-US" b="1" dirty="0"/>
              <a:t>health provider:</a:t>
            </a:r>
          </a:p>
          <a:p>
            <a:r>
              <a:rPr lang="en-US" i="1" dirty="0"/>
              <a:t>“In some cultures, parents have a hard time – once we engage them they see it differently but care has to be done in a certain way – cultural matching helps tremendously; someone who is trained appropriately – leads to good engagement...if people don’t feel validated they don’t come back.” </a:t>
            </a:r>
          </a:p>
          <a:p>
            <a:pPr marL="0" indent="0">
              <a:buNone/>
            </a:pPr>
            <a:r>
              <a:rPr lang="en-US" b="1" dirty="0"/>
              <a:t>Mental health provider who works with military veterans:</a:t>
            </a:r>
          </a:p>
          <a:p>
            <a:r>
              <a:rPr lang="en-US" i="1" dirty="0"/>
              <a:t>“There are veterans who don’t want to get services in the community and prefer to be treated at the VA. The community providers don’t understand veteran culture. They feel better understood around other veterans.” </a:t>
            </a:r>
            <a:endParaRPr lang="en-US" dirty="0"/>
          </a:p>
        </p:txBody>
      </p:sp>
    </p:spTree>
    <p:extLst>
      <p:ext uri="{BB962C8B-B14F-4D97-AF65-F5344CB8AC3E}">
        <p14:creationId xmlns:p14="http://schemas.microsoft.com/office/powerpoint/2010/main" val="141645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Long waiting lists </a:t>
            </a:r>
          </a:p>
        </p:txBody>
      </p:sp>
      <p:sp>
        <p:nvSpPr>
          <p:cNvPr id="3" name="Content Placeholder 2"/>
          <p:cNvSpPr>
            <a:spLocks noGrp="1"/>
          </p:cNvSpPr>
          <p:nvPr>
            <p:ph idx="1"/>
          </p:nvPr>
        </p:nvSpPr>
        <p:spPr>
          <a:xfrm>
            <a:off x="609599" y="1752600"/>
            <a:ext cx="6347714" cy="3880773"/>
          </a:xfrm>
        </p:spPr>
        <p:txBody>
          <a:bodyPr>
            <a:normAutofit fontScale="70000" lnSpcReduction="20000"/>
          </a:bodyPr>
          <a:lstStyle/>
          <a:p>
            <a:pPr marL="0" indent="0">
              <a:buNone/>
            </a:pPr>
            <a:r>
              <a:rPr lang="en-US" sz="2500" b="1" dirty="0"/>
              <a:t>Mental health provider:</a:t>
            </a:r>
          </a:p>
          <a:p>
            <a:r>
              <a:rPr lang="en-US" sz="2500" i="1" dirty="0"/>
              <a:t>“I think the most common challenge is, I think, lack of resources. When people decide – especially we see that in the public sector, psychiatry, definitely…When people decide they need services or they try to seek services, there’s a number of waiting lists, you know. And people, sometimes – especially with the Latino community, which </a:t>
            </a:r>
            <a:r>
              <a:rPr lang="en-US" sz="2500" i="1" dirty="0">
                <a:solidFill>
                  <a:schemeClr val="accent1"/>
                </a:solidFill>
              </a:rPr>
              <a:t>is the community that I work with, people sometimes look for services when they really needed it yesterday, so there is a certain urgency that goes with looking at, getting the services</a:t>
            </a:r>
            <a:r>
              <a:rPr lang="en-US" sz="2500" i="1" dirty="0"/>
              <a:t>. And, what happens is that many times there are waiting lists among the providers in town, and then either the crisis gets resolved or they have to suffer through it, </a:t>
            </a:r>
            <a:r>
              <a:rPr lang="en-US" sz="2500" i="1" dirty="0">
                <a:solidFill>
                  <a:schemeClr val="accent1"/>
                </a:solidFill>
              </a:rPr>
              <a:t>end up in the hospital</a:t>
            </a:r>
            <a:r>
              <a:rPr lang="en-US" sz="2500" i="1" dirty="0"/>
              <a:t>. You know, that I think is, access, I think is one of the biggest challenges.” </a:t>
            </a:r>
          </a:p>
          <a:p>
            <a:pPr marL="0" indent="0">
              <a:buNone/>
            </a:pPr>
            <a:endParaRPr lang="en-US" sz="2500" dirty="0"/>
          </a:p>
          <a:p>
            <a:pPr marL="0" indent="0">
              <a:buNone/>
            </a:pPr>
            <a:endParaRPr lang="en-US" u="sng" dirty="0"/>
          </a:p>
        </p:txBody>
      </p:sp>
    </p:spTree>
    <p:extLst>
      <p:ext uri="{BB962C8B-B14F-4D97-AF65-F5344CB8AC3E}">
        <p14:creationId xmlns:p14="http://schemas.microsoft.com/office/powerpoint/2010/main" val="4061037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550990"/>
          </a:xfrm>
        </p:spPr>
        <p:txBody>
          <a:bodyPr>
            <a:normAutofit/>
          </a:bodyPr>
          <a:lstStyle/>
          <a:p>
            <a:r>
              <a:rPr lang="en-US" dirty="0"/>
              <a:t>Removing barriers to mental health services</a:t>
            </a:r>
          </a:p>
        </p:txBody>
      </p:sp>
      <p:sp>
        <p:nvSpPr>
          <p:cNvPr id="3" name="Content Placeholder 2"/>
          <p:cNvSpPr>
            <a:spLocks noGrp="1"/>
          </p:cNvSpPr>
          <p:nvPr>
            <p:ph idx="1"/>
          </p:nvPr>
        </p:nvSpPr>
        <p:spPr/>
        <p:txBody>
          <a:bodyPr>
            <a:normAutofit/>
          </a:bodyPr>
          <a:lstStyle/>
          <a:p>
            <a:pPr marL="0" indent="0">
              <a:buNone/>
            </a:pPr>
            <a:r>
              <a:rPr lang="en-US" sz="2000" i="1" dirty="0"/>
              <a:t>Commonly identified needs in Worcester:</a:t>
            </a:r>
          </a:p>
          <a:p>
            <a:r>
              <a:rPr lang="en-US" sz="2000" dirty="0"/>
              <a:t>Patient navigators</a:t>
            </a:r>
          </a:p>
          <a:p>
            <a:r>
              <a:rPr lang="en-US" sz="2000" dirty="0"/>
              <a:t>Greater network/community among providers</a:t>
            </a:r>
          </a:p>
          <a:p>
            <a:r>
              <a:rPr lang="en-US" sz="2000" dirty="0"/>
              <a:t>Coordinated care</a:t>
            </a:r>
          </a:p>
          <a:p>
            <a:r>
              <a:rPr lang="en-US" sz="2000" dirty="0"/>
              <a:t>Mental health literacy education</a:t>
            </a:r>
          </a:p>
        </p:txBody>
      </p:sp>
    </p:spTree>
    <p:extLst>
      <p:ext uri="{BB962C8B-B14F-4D97-AF65-F5344CB8AC3E}">
        <p14:creationId xmlns:p14="http://schemas.microsoft.com/office/powerpoint/2010/main" val="1511910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6248401" cy="1320800"/>
          </a:xfrm>
        </p:spPr>
        <p:txBody>
          <a:bodyPr/>
          <a:lstStyle/>
          <a:p>
            <a:r>
              <a:rPr lang="en-US" dirty="0"/>
              <a:t>Patient navigators</a:t>
            </a:r>
          </a:p>
        </p:txBody>
      </p:sp>
      <p:sp>
        <p:nvSpPr>
          <p:cNvPr id="3" name="Content Placeholder 2"/>
          <p:cNvSpPr>
            <a:spLocks noGrp="1"/>
          </p:cNvSpPr>
          <p:nvPr>
            <p:ph idx="1"/>
          </p:nvPr>
        </p:nvSpPr>
        <p:spPr>
          <a:xfrm>
            <a:off x="609599" y="1371600"/>
            <a:ext cx="6248402" cy="5334000"/>
          </a:xfrm>
        </p:spPr>
        <p:txBody>
          <a:bodyPr>
            <a:normAutofit fontScale="85000" lnSpcReduction="10000"/>
          </a:bodyPr>
          <a:lstStyle/>
          <a:p>
            <a:pPr>
              <a:buFont typeface="Wingdings" panose="05000000000000000000" pitchFamily="2" charset="2"/>
              <a:buChar char="v"/>
            </a:pPr>
            <a:r>
              <a:rPr lang="en-US" sz="1900" dirty="0"/>
              <a:t>Patient navigation can identify and target specific barriers to treatment engagement (e.g., </a:t>
            </a:r>
            <a:r>
              <a:rPr lang="en-US" sz="1900" dirty="0" err="1"/>
              <a:t>Druss</a:t>
            </a:r>
            <a:r>
              <a:rPr lang="en-US" sz="1900" dirty="0"/>
              <a:t> et. al., 2010). </a:t>
            </a:r>
          </a:p>
          <a:p>
            <a:pPr marL="0" indent="0">
              <a:buNone/>
            </a:pPr>
            <a:r>
              <a:rPr lang="en-US" sz="1900" b="1" dirty="0"/>
              <a:t>Mental health provider who works with military veterans:</a:t>
            </a:r>
          </a:p>
          <a:p>
            <a:r>
              <a:rPr lang="en-US" sz="1900" i="1" dirty="0"/>
              <a:t>“I crave for my clients a patient, experienced coordinator. Someone who is comparable and analogous to an articulate, well-educated person who has the time to help navigate what might feel like a daunting, complicated, intimidating system – private or VA. People do better with someone who is in the room, who [will] help them talk to their doctor when they’re anxious about all the things that they’re dealing with – to debrief after the appointment, follow up appointments, prepare for the next appointment. The experience would be much more productive.” </a:t>
            </a:r>
          </a:p>
          <a:p>
            <a:pPr marL="0" indent="0">
              <a:buNone/>
            </a:pPr>
            <a:r>
              <a:rPr lang="en-US" sz="1900" b="1" dirty="0"/>
              <a:t>Non-mental health provider:</a:t>
            </a:r>
          </a:p>
          <a:p>
            <a:r>
              <a:rPr lang="en-US" sz="1900" i="1" dirty="0"/>
              <a:t>“We need more health navigators and outreach workers who are focused on specific populations like the Burmese and Vietnamese population. It’s very hard to have different people come to their homes who don’t understand their background situation. We need to include different agencies to help bridge the gap between primary care, housing and mental health.” </a:t>
            </a:r>
          </a:p>
          <a:p>
            <a:endParaRPr lang="en-US" dirty="0"/>
          </a:p>
          <a:p>
            <a:endParaRPr lang="en-US" dirty="0"/>
          </a:p>
        </p:txBody>
      </p:sp>
    </p:spTree>
    <p:extLst>
      <p:ext uri="{BB962C8B-B14F-4D97-AF65-F5344CB8AC3E}">
        <p14:creationId xmlns:p14="http://schemas.microsoft.com/office/powerpoint/2010/main" val="2947903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6347713" cy="1320800"/>
          </a:xfrm>
        </p:spPr>
        <p:txBody>
          <a:bodyPr>
            <a:normAutofit fontScale="90000"/>
          </a:bodyPr>
          <a:lstStyle/>
          <a:p>
            <a:r>
              <a:rPr lang="en-US" dirty="0"/>
              <a:t>Greater network/community among providers</a:t>
            </a:r>
            <a:br>
              <a:rPr lang="en-US" dirty="0"/>
            </a:br>
            <a:endParaRPr lang="en-US" dirty="0"/>
          </a:p>
        </p:txBody>
      </p:sp>
      <p:sp>
        <p:nvSpPr>
          <p:cNvPr id="4" name="Content Placeholder 3"/>
          <p:cNvSpPr>
            <a:spLocks noGrp="1"/>
          </p:cNvSpPr>
          <p:nvPr>
            <p:ph idx="1"/>
          </p:nvPr>
        </p:nvSpPr>
        <p:spPr>
          <a:xfrm>
            <a:off x="585536" y="1778000"/>
            <a:ext cx="6347714" cy="3880773"/>
          </a:xfrm>
        </p:spPr>
        <p:txBody>
          <a:bodyPr>
            <a:normAutofit/>
          </a:bodyPr>
          <a:lstStyle/>
          <a:p>
            <a:r>
              <a:rPr lang="en-US" dirty="0"/>
              <a:t>Desire was articulated for greater network and community among providers, both within and across agencies, e.g., the Worcester Provider Alliance</a:t>
            </a:r>
          </a:p>
          <a:p>
            <a:endParaRPr lang="en-US" dirty="0"/>
          </a:p>
          <a:p>
            <a:r>
              <a:rPr lang="en-US" dirty="0"/>
              <a:t>Case studies have shown that inter-organizational networks have been linked to stronger levels of cooperation across organizations that improve cost containment without compromising the quality of patient care (Proven, 1998, 2004). </a:t>
            </a:r>
          </a:p>
          <a:p>
            <a:endParaRPr lang="en-US" dirty="0"/>
          </a:p>
          <a:p>
            <a:endParaRPr lang="en-US" dirty="0"/>
          </a:p>
        </p:txBody>
      </p:sp>
    </p:spTree>
    <p:extLst>
      <p:ext uri="{BB962C8B-B14F-4D97-AF65-F5344CB8AC3E}">
        <p14:creationId xmlns:p14="http://schemas.microsoft.com/office/powerpoint/2010/main" val="355597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literacy</a:t>
            </a:r>
          </a:p>
        </p:txBody>
      </p:sp>
      <p:sp>
        <p:nvSpPr>
          <p:cNvPr id="3" name="Content Placeholder 2"/>
          <p:cNvSpPr>
            <a:spLocks noGrp="1"/>
          </p:cNvSpPr>
          <p:nvPr>
            <p:ph idx="1"/>
          </p:nvPr>
        </p:nvSpPr>
        <p:spPr>
          <a:xfrm>
            <a:off x="609599" y="1676400"/>
            <a:ext cx="6347714" cy="3880773"/>
          </a:xfrm>
        </p:spPr>
        <p:txBody>
          <a:bodyPr>
            <a:normAutofit lnSpcReduction="10000"/>
          </a:bodyPr>
          <a:lstStyle/>
          <a:p>
            <a:pPr>
              <a:buFont typeface="Wingdings" charset="2"/>
              <a:buChar char="v"/>
            </a:pPr>
            <a:r>
              <a:rPr lang="en-US" dirty="0"/>
              <a:t>Many people, especially recent immigrants and cultural minorities, lack knowledge of what mental illness is, how to recognize early signs, what treatments are available and how and when to seek professional help (Collier et al., 2012; </a:t>
            </a:r>
            <a:r>
              <a:rPr lang="en-US" dirty="0" err="1"/>
              <a:t>Jorm</a:t>
            </a:r>
            <a:r>
              <a:rPr lang="en-US" dirty="0"/>
              <a:t>, 2012). </a:t>
            </a:r>
            <a:endParaRPr lang="en-US" b="1" dirty="0"/>
          </a:p>
          <a:p>
            <a:pPr marL="0" indent="0">
              <a:buNone/>
            </a:pPr>
            <a:endParaRPr lang="en-US" b="1" dirty="0"/>
          </a:p>
          <a:p>
            <a:pPr marL="0" indent="0">
              <a:buNone/>
            </a:pPr>
            <a:r>
              <a:rPr lang="en-US" b="1" dirty="0"/>
              <a:t>Non-mental health provider:</a:t>
            </a:r>
            <a:r>
              <a:rPr lang="en-US" dirty="0"/>
              <a:t> </a:t>
            </a:r>
          </a:p>
          <a:p>
            <a:r>
              <a:rPr lang="en-US" i="1" dirty="0"/>
              <a:t>“We need community education for those in crisis…We don’t always know how to talk about it, mental health can range from bipolar to schizophrenia to hardly presenting at all….People think that mental health treatment is for people screaming in the stress; crazy </a:t>
            </a:r>
            <a:r>
              <a:rPr lang="en-US" i="1" dirty="0" smtClean="0"/>
              <a:t>people.”</a:t>
            </a:r>
            <a:endParaRPr lang="en-US" i="1" dirty="0"/>
          </a:p>
          <a:p>
            <a:endParaRPr lang="en-US" dirty="0"/>
          </a:p>
        </p:txBody>
      </p:sp>
    </p:spTree>
    <p:extLst>
      <p:ext uri="{BB962C8B-B14F-4D97-AF65-F5344CB8AC3E}">
        <p14:creationId xmlns:p14="http://schemas.microsoft.com/office/powerpoint/2010/main" val="38004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6347713" cy="1320800"/>
          </a:xfrm>
        </p:spPr>
        <p:txBody>
          <a:bodyPr/>
          <a:lstStyle/>
          <a:p>
            <a:r>
              <a:rPr lang="en-US" dirty="0"/>
              <a:t>Coordinated care</a:t>
            </a:r>
            <a:r>
              <a:rPr lang="en-US" u="sng" dirty="0"/>
              <a:t/>
            </a:r>
            <a:br>
              <a:rPr lang="en-US" u="sng" dirty="0"/>
            </a:br>
            <a:endParaRPr lang="en-US" dirty="0"/>
          </a:p>
        </p:txBody>
      </p:sp>
      <p:sp>
        <p:nvSpPr>
          <p:cNvPr id="3" name="Content Placeholder 2"/>
          <p:cNvSpPr>
            <a:spLocks noGrp="1"/>
          </p:cNvSpPr>
          <p:nvPr>
            <p:ph idx="1"/>
          </p:nvPr>
        </p:nvSpPr>
        <p:spPr>
          <a:xfrm>
            <a:off x="575870" y="1447800"/>
            <a:ext cx="6347714" cy="5181600"/>
          </a:xfrm>
        </p:spPr>
        <p:txBody>
          <a:bodyPr>
            <a:normAutofit/>
          </a:bodyPr>
          <a:lstStyle/>
          <a:p>
            <a:pPr>
              <a:buFont typeface="Wingdings" charset="2"/>
              <a:buChar char="v"/>
            </a:pPr>
            <a:r>
              <a:rPr lang="en-US" i="1" dirty="0"/>
              <a:t>Linked to improvements in</a:t>
            </a:r>
            <a:r>
              <a:rPr lang="en-US" dirty="0"/>
              <a:t>: clinical outcomes, compliance with medical regimes, lower total medical costs to patients, patient and provider satisfaction, and access to behavioral health care particularly for groups that are difficult to engage (Blount, 2003).</a:t>
            </a:r>
            <a:endParaRPr lang="en-US" b="1" dirty="0"/>
          </a:p>
          <a:p>
            <a:pPr marL="0" indent="0">
              <a:buNone/>
            </a:pPr>
            <a:r>
              <a:rPr lang="en-US" b="1" dirty="0"/>
              <a:t>Executive Director: </a:t>
            </a:r>
          </a:p>
          <a:p>
            <a:r>
              <a:rPr lang="en-US" i="1" dirty="0"/>
              <a:t>“What seems to be working the most smoothly for us is when behavioral health and medical work together for a patient, whether that’s an integrated or coordinated service…when we’re both on the same page, that seems to work better for patients…so, our medical providers understand what the condition of access to behavioral health is in Worcester, so they are reasonable about distinguishing between those patients in dire need for it versus those for whom it’d be helpful...and behavioral health cooperates by finding appointments for patients who are higher priority of need.” </a:t>
            </a:r>
          </a:p>
          <a:p>
            <a:endParaRPr lang="en-US" dirty="0"/>
          </a:p>
        </p:txBody>
      </p:sp>
    </p:spTree>
    <p:extLst>
      <p:ext uri="{BB962C8B-B14F-4D97-AF65-F5344CB8AC3E}">
        <p14:creationId xmlns:p14="http://schemas.microsoft.com/office/powerpoint/2010/main" val="1512212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347713" cy="1320800"/>
          </a:xfrm>
        </p:spPr>
        <p:txBody>
          <a:bodyPr/>
          <a:lstStyle/>
          <a:p>
            <a:r>
              <a:rPr lang="en-US" dirty="0"/>
              <a:t>Summary of </a:t>
            </a:r>
            <a:r>
              <a:rPr lang="en-US" dirty="0" smtClean="0"/>
              <a:t>findings</a:t>
            </a:r>
            <a:endParaRPr lang="en-US" dirty="0"/>
          </a:p>
        </p:txBody>
      </p:sp>
      <p:sp>
        <p:nvSpPr>
          <p:cNvPr id="3" name="Content Placeholder 2"/>
          <p:cNvSpPr>
            <a:spLocks noGrp="1"/>
          </p:cNvSpPr>
          <p:nvPr>
            <p:ph idx="1"/>
          </p:nvPr>
        </p:nvSpPr>
        <p:spPr>
          <a:xfrm>
            <a:off x="381000" y="827790"/>
            <a:ext cx="6858000" cy="5943600"/>
          </a:xfrm>
        </p:spPr>
        <p:txBody>
          <a:bodyPr>
            <a:normAutofit fontScale="40000" lnSpcReduction="20000"/>
          </a:bodyPr>
          <a:lstStyle/>
          <a:p>
            <a:endParaRPr lang="en-US" dirty="0"/>
          </a:p>
          <a:p>
            <a:r>
              <a:rPr lang="en-US" sz="4500" dirty="0"/>
              <a:t>Worcester residents included economic challenges and elevated rates of lifetime and current exposure to violence and trauma. In addition, substance use and medical comorbidity also emerged as common themes. </a:t>
            </a:r>
          </a:p>
          <a:p>
            <a:pPr marL="0" indent="0">
              <a:buNone/>
            </a:pPr>
            <a:endParaRPr lang="en-US" sz="4500" dirty="0"/>
          </a:p>
          <a:p>
            <a:r>
              <a:rPr lang="en-US" sz="4500" dirty="0"/>
              <a:t>Many immigrant and refugee residents struggle with the effects of pre-immigration trauma, but are not familiar with Western notions of mental health and illness, and so focus on physical symptoms. </a:t>
            </a:r>
          </a:p>
          <a:p>
            <a:endParaRPr lang="en-US" sz="4500" dirty="0"/>
          </a:p>
          <a:p>
            <a:r>
              <a:rPr lang="en-US" sz="4500" dirty="0"/>
              <a:t>Stigma emerged as a common theme across residents, providers, and Executive Directors. Of note, interviewees suggested that mental health stigma is more pronounced in immigrant and refugee populations, as well as among military veterans.</a:t>
            </a:r>
          </a:p>
          <a:p>
            <a:endParaRPr lang="en-US" sz="4500" dirty="0"/>
          </a:p>
          <a:p>
            <a:r>
              <a:rPr lang="en-US" sz="4500" dirty="0"/>
              <a:t>Participants identified numerous barriers to utilizing mental health services, including long waiting lists, navigating the mental health system, language barriers, and several logistical barriers (i.e., hours of operation, transportation, and insurance copays). </a:t>
            </a:r>
          </a:p>
        </p:txBody>
      </p:sp>
    </p:spTree>
    <p:extLst>
      <p:ext uri="{BB962C8B-B14F-4D97-AF65-F5344CB8AC3E}">
        <p14:creationId xmlns:p14="http://schemas.microsoft.com/office/powerpoint/2010/main" val="21162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07" y="457200"/>
            <a:ext cx="6639393" cy="838200"/>
          </a:xfrm>
        </p:spPr>
        <p:txBody>
          <a:bodyPr>
            <a:noAutofit/>
          </a:bodyPr>
          <a:lstStyle/>
          <a:p>
            <a:r>
              <a:rPr lang="en-US" dirty="0"/>
              <a:t>Recommendations</a:t>
            </a:r>
          </a:p>
        </p:txBody>
      </p:sp>
      <p:sp>
        <p:nvSpPr>
          <p:cNvPr id="3" name="Content Placeholder 2"/>
          <p:cNvSpPr>
            <a:spLocks noGrp="1"/>
          </p:cNvSpPr>
          <p:nvPr>
            <p:ph idx="1"/>
          </p:nvPr>
        </p:nvSpPr>
        <p:spPr>
          <a:xfrm>
            <a:off x="381000" y="1295400"/>
            <a:ext cx="6477000" cy="5562600"/>
          </a:xfrm>
        </p:spPr>
        <p:txBody>
          <a:bodyPr>
            <a:noAutofit/>
          </a:bodyPr>
          <a:lstStyle/>
          <a:p>
            <a:endParaRPr lang="en-US" dirty="0"/>
          </a:p>
          <a:p>
            <a:r>
              <a:rPr lang="en-US" sz="2000" dirty="0"/>
              <a:t>Greater and broader coordinated care (</a:t>
            </a:r>
            <a:r>
              <a:rPr lang="en-US" sz="2000" i="1" dirty="0"/>
              <a:t>increased integration of health and mental health services</a:t>
            </a:r>
            <a:r>
              <a:rPr lang="en-US" sz="2000" dirty="0"/>
              <a:t>)</a:t>
            </a:r>
          </a:p>
          <a:p>
            <a:r>
              <a:rPr lang="en-US" sz="2000" dirty="0"/>
              <a:t>Increased use of case managers, patient navigators/advocates, community health workers </a:t>
            </a:r>
          </a:p>
          <a:p>
            <a:pPr lvl="1">
              <a:buFont typeface="Wingdings" panose="05000000000000000000" pitchFamily="2" charset="2"/>
              <a:buChar char="Ø"/>
            </a:pPr>
            <a:r>
              <a:rPr lang="en-US" sz="2000" dirty="0"/>
              <a:t>Mental health literacy/more mental health education </a:t>
            </a:r>
          </a:p>
          <a:p>
            <a:pPr lvl="1">
              <a:buFont typeface="Wingdings" panose="05000000000000000000" pitchFamily="2" charset="2"/>
              <a:buChar char="Ø"/>
            </a:pPr>
            <a:r>
              <a:rPr lang="en-US" sz="2000" dirty="0"/>
              <a:t>Culturally competent care </a:t>
            </a:r>
          </a:p>
          <a:p>
            <a:r>
              <a:rPr lang="en-US" sz="2000" dirty="0"/>
              <a:t>Greater network/community among providers </a:t>
            </a:r>
          </a:p>
          <a:p>
            <a:r>
              <a:rPr lang="en-US" sz="2000" dirty="0"/>
              <a:t>Address stigma related concerns</a:t>
            </a:r>
          </a:p>
        </p:txBody>
      </p:sp>
    </p:spTree>
    <p:extLst>
      <p:ext uri="{BB962C8B-B14F-4D97-AF65-F5344CB8AC3E}">
        <p14:creationId xmlns:p14="http://schemas.microsoft.com/office/powerpoint/2010/main" val="410841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609598" y="1371600"/>
            <a:ext cx="6629402" cy="5105400"/>
          </a:xfrm>
        </p:spPr>
        <p:txBody>
          <a:bodyPr>
            <a:noAutofit/>
          </a:bodyPr>
          <a:lstStyle/>
          <a:p>
            <a:endParaRPr lang="en-US" dirty="0"/>
          </a:p>
          <a:p>
            <a:r>
              <a:rPr lang="en-US" sz="2000" dirty="0"/>
              <a:t>Despite the existence of numerous efficacious psychosocial and pharmacological treatments for mental disorders (Wang, </a:t>
            </a:r>
            <a:r>
              <a:rPr lang="en-US" sz="2000" dirty="0" err="1"/>
              <a:t>Demler</a:t>
            </a:r>
            <a:r>
              <a:rPr lang="en-US" sz="2000" dirty="0"/>
              <a:t>, &amp; Kessler, 2002) </a:t>
            </a:r>
            <a:r>
              <a:rPr lang="en-US" sz="2000" b="1" dirty="0"/>
              <a:t>the burden of psychiatric illness remains </a:t>
            </a:r>
            <a:r>
              <a:rPr lang="en-US" sz="2000" b="1" dirty="0" smtClean="0"/>
              <a:t>high</a:t>
            </a:r>
            <a:r>
              <a:rPr lang="en-US" sz="2000" b="1" dirty="0"/>
              <a:t>.</a:t>
            </a:r>
          </a:p>
          <a:p>
            <a:r>
              <a:rPr lang="en-US" sz="2000" dirty="0"/>
              <a:t>2012- an estimated </a:t>
            </a:r>
            <a:r>
              <a:rPr lang="en-US" sz="2000" b="1" dirty="0"/>
              <a:t>43.7 million (18.6%) </a:t>
            </a:r>
            <a:r>
              <a:rPr lang="en-US" sz="2000" dirty="0"/>
              <a:t>adults aged 18 or older in the U.S. had a mental disorder in the past year (SAMHSA, 2012). </a:t>
            </a:r>
          </a:p>
          <a:p>
            <a:pPr marL="342900" lvl="1" indent="-342900"/>
            <a:r>
              <a:rPr lang="en-US" sz="2000" dirty="0"/>
              <a:t>Immigrant and refugee populations, individuals from lower socioeconomic backgrounds, and men are </a:t>
            </a:r>
            <a:r>
              <a:rPr lang="en-US" sz="2000" b="1" dirty="0"/>
              <a:t>less likely to receive adequate mental health care </a:t>
            </a:r>
            <a:r>
              <a:rPr lang="en-US" sz="2000" dirty="0"/>
              <a:t>(Gonzales &amp; </a:t>
            </a:r>
            <a:r>
              <a:rPr lang="en-US" sz="2000" dirty="0" err="1"/>
              <a:t>Papadpoulos</a:t>
            </a:r>
            <a:r>
              <a:rPr lang="en-US" sz="2000" dirty="0"/>
              <a:t>, 2008; Kessler et al., 2008; Snowden, 2012, </a:t>
            </a:r>
            <a:r>
              <a:rPr lang="en-US" sz="2000" dirty="0" err="1"/>
              <a:t>Berdahl</a:t>
            </a:r>
            <a:r>
              <a:rPr lang="en-US" sz="2000" dirty="0"/>
              <a:t> &amp; Torres Stone, 2009). </a:t>
            </a:r>
          </a:p>
          <a:p>
            <a:endParaRPr lang="en-US" sz="2000" dirty="0"/>
          </a:p>
        </p:txBody>
      </p:sp>
    </p:spTree>
    <p:extLst>
      <p:ext uri="{BB962C8B-B14F-4D97-AF65-F5344CB8AC3E}">
        <p14:creationId xmlns:p14="http://schemas.microsoft.com/office/powerpoint/2010/main" val="2568435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347713" cy="1320800"/>
          </a:xfrm>
        </p:spPr>
        <p:txBody>
          <a:bodyPr/>
          <a:lstStyle/>
          <a:p>
            <a:r>
              <a:rPr lang="en-US" dirty="0"/>
              <a:t>Closing Remarks</a:t>
            </a:r>
          </a:p>
        </p:txBody>
      </p:sp>
      <p:sp>
        <p:nvSpPr>
          <p:cNvPr id="3" name="Content Placeholder 2"/>
          <p:cNvSpPr>
            <a:spLocks noGrp="1"/>
          </p:cNvSpPr>
          <p:nvPr>
            <p:ph idx="1"/>
          </p:nvPr>
        </p:nvSpPr>
        <p:spPr>
          <a:xfrm>
            <a:off x="381000" y="1447800"/>
            <a:ext cx="6347713" cy="3880773"/>
          </a:xfrm>
        </p:spPr>
        <p:txBody>
          <a:bodyPr>
            <a:normAutofit/>
          </a:bodyPr>
          <a:lstStyle/>
          <a:p>
            <a:pPr marL="0" indent="0">
              <a:buNone/>
            </a:pPr>
            <a:r>
              <a:rPr lang="en-US" sz="2000" b="1" dirty="0"/>
              <a:t>Pastor from local church:</a:t>
            </a:r>
          </a:p>
          <a:p>
            <a:r>
              <a:rPr lang="en-US" sz="2000" i="1" dirty="0"/>
              <a:t>“We need organizations that serve as a bridge to create effective communication between services. Right now there is water, and our people can’t swim. We need this bridge to be a strong bridge to connect services and get things done – a bridge that people can trust. People are accounted for and people are accountable. We have a lot of people in the community who help but don’t have the funds to do it all. We are not asking for a hand out but a hand up!”</a:t>
            </a:r>
            <a:endParaRPr lang="en-US" sz="2000" dirty="0"/>
          </a:p>
        </p:txBody>
      </p:sp>
    </p:spTree>
    <p:extLst>
      <p:ext uri="{BB962C8B-B14F-4D97-AF65-F5344CB8AC3E}">
        <p14:creationId xmlns:p14="http://schemas.microsoft.com/office/powerpoint/2010/main" val="3916559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83880" cy="762000"/>
          </a:xfrm>
        </p:spPr>
        <p:txBody>
          <a:bodyPr>
            <a:normAutofit/>
          </a:bodyPr>
          <a:lstStyle/>
          <a:p>
            <a:r>
              <a:rPr lang="en-US" dirty="0"/>
              <a:t>Acknowledgements</a:t>
            </a:r>
          </a:p>
        </p:txBody>
      </p:sp>
      <p:sp>
        <p:nvSpPr>
          <p:cNvPr id="3" name="Content Placeholder 2"/>
          <p:cNvSpPr>
            <a:spLocks noGrp="1"/>
          </p:cNvSpPr>
          <p:nvPr>
            <p:ph idx="1"/>
          </p:nvPr>
        </p:nvSpPr>
        <p:spPr>
          <a:xfrm>
            <a:off x="76200" y="457200"/>
            <a:ext cx="6934200" cy="5715000"/>
          </a:xfrm>
        </p:spPr>
        <p:txBody>
          <a:bodyPr>
            <a:noAutofit/>
          </a:bodyPr>
          <a:lstStyle/>
          <a:p>
            <a:pPr marL="0" indent="0">
              <a:buNone/>
            </a:pPr>
            <a:endParaRPr lang="en-US" sz="1800" dirty="0">
              <a:solidFill>
                <a:srgbClr val="000000"/>
              </a:solidFill>
              <a:latin typeface="Adobe Garamond Pro"/>
            </a:endParaRPr>
          </a:p>
          <a:p>
            <a:r>
              <a:rPr lang="en-US" sz="1600" dirty="0"/>
              <a:t>Funding for the Worcester Community Health Needs Assessment came from The Fairlawn Foundation of the Greater Worcester Community Foundation.</a:t>
            </a:r>
          </a:p>
          <a:p>
            <a:r>
              <a:rPr lang="en-US" sz="1600" dirty="0"/>
              <a:t>Project Managers</a:t>
            </a:r>
          </a:p>
          <a:p>
            <a:pPr marL="457200" lvl="1" indent="0">
              <a:buNone/>
            </a:pPr>
            <a:r>
              <a:rPr lang="en-US" dirty="0"/>
              <a:t>-Paige Bik, MSW, Worcester Division of Public Health </a:t>
            </a:r>
            <a:br>
              <a:rPr lang="en-US" dirty="0"/>
            </a:br>
            <a:r>
              <a:rPr lang="en-US" dirty="0"/>
              <a:t>-Zach Dyer, MPH, Worcester Division of Public Health </a:t>
            </a:r>
          </a:p>
          <a:p>
            <a:pPr marL="457200" lvl="1" indent="0">
              <a:buNone/>
            </a:pPr>
            <a:endParaRPr lang="en-US" dirty="0"/>
          </a:p>
          <a:p>
            <a:endParaRPr lang="en-US" sz="1800" dirty="0"/>
          </a:p>
        </p:txBody>
      </p:sp>
      <p:pic>
        <p:nvPicPr>
          <p:cNvPr id="4" name="Picture 3"/>
          <p:cNvPicPr>
            <a:picLocks noChangeAspect="1"/>
          </p:cNvPicPr>
          <p:nvPr/>
        </p:nvPicPr>
        <p:blipFill rotWithShape="1">
          <a:blip r:embed="rId2"/>
          <a:srcRect b="6029"/>
          <a:stretch/>
        </p:blipFill>
        <p:spPr>
          <a:xfrm>
            <a:off x="381000" y="3008128"/>
            <a:ext cx="6629400" cy="3468872"/>
          </a:xfrm>
          <a:prstGeom prst="rect">
            <a:avLst/>
          </a:prstGeom>
        </p:spPr>
      </p:pic>
    </p:spTree>
    <p:extLst>
      <p:ext uri="{BB962C8B-B14F-4D97-AF65-F5344CB8AC3E}">
        <p14:creationId xmlns:p14="http://schemas.microsoft.com/office/powerpoint/2010/main" val="254877525"/>
      </p:ext>
    </p:extLst>
  </p:cSld>
  <p:clrMapOvr>
    <a:masterClrMapping/>
  </p:clrMapOvr>
  <mc:AlternateContent xmlns:mc="http://schemas.openxmlformats.org/markup-compatibility/2006" xmlns:p14="http://schemas.microsoft.com/office/powerpoint/2010/main">
    <mc:Choice Requires="p14">
      <p:transition spd="slow" p14:dur="2000" advTm="64007"/>
    </mc:Choice>
    <mc:Fallback xmlns="">
      <p:transition spd="slow" advTm="6400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0"/>
            <a:ext cx="6347713" cy="1320800"/>
          </a:xfrm>
        </p:spPr>
        <p:txBody>
          <a:bodyPr/>
          <a:lstStyle/>
          <a:p>
            <a:pPr algn="ctr"/>
            <a:r>
              <a:rPr lang="en-US" dirty="0"/>
              <a:t>Thank you for coming!</a:t>
            </a:r>
          </a:p>
        </p:txBody>
      </p:sp>
    </p:spTree>
    <p:extLst>
      <p:ext uri="{BB962C8B-B14F-4D97-AF65-F5344CB8AC3E}">
        <p14:creationId xmlns:p14="http://schemas.microsoft.com/office/powerpoint/2010/main" val="142419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304800"/>
            <a:ext cx="6347713" cy="1320800"/>
          </a:xfrm>
        </p:spPr>
        <p:txBody>
          <a:bodyPr>
            <a:noAutofit/>
          </a:bodyPr>
          <a:lstStyle/>
          <a:p>
            <a:r>
              <a:rPr lang="en-US" sz="2800" dirty="0">
                <a:latin typeface="+mn-lt"/>
              </a:rPr>
              <a:t>Case Study: </a:t>
            </a:r>
            <a:r>
              <a:rPr lang="en-US" sz="2800" i="1" dirty="0">
                <a:latin typeface="+mn-lt"/>
              </a:rPr>
              <a:t>September, 2015 Worcester Community Mental Health Assessment</a:t>
            </a:r>
          </a:p>
        </p:txBody>
      </p:sp>
      <p:sp>
        <p:nvSpPr>
          <p:cNvPr id="3" name="Content Placeholder 2"/>
          <p:cNvSpPr>
            <a:spLocks noGrp="1"/>
          </p:cNvSpPr>
          <p:nvPr>
            <p:ph idx="1"/>
          </p:nvPr>
        </p:nvSpPr>
        <p:spPr>
          <a:xfrm>
            <a:off x="533400" y="1701800"/>
            <a:ext cx="6347713" cy="5156200"/>
          </a:xfrm>
        </p:spPr>
        <p:txBody>
          <a:bodyPr>
            <a:normAutofit/>
          </a:bodyPr>
          <a:lstStyle/>
          <a:p>
            <a:pPr>
              <a:buFont typeface="Wingdings" panose="05000000000000000000" pitchFamily="2" charset="2"/>
              <a:buChar char="v"/>
            </a:pPr>
            <a:r>
              <a:rPr lang="en-US" sz="2000" dirty="0"/>
              <a:t>Part of the Worcester Division of Public Health’s (WDPH) larger, ongoing Community Health Improvement Plan (CHIP) </a:t>
            </a:r>
            <a:r>
              <a:rPr lang="en-US" sz="1300" dirty="0"/>
              <a:t>http://www.worcesterma.gov/ocm/public-health/greater-worcester-chip</a:t>
            </a:r>
            <a:br>
              <a:rPr lang="en-US" sz="1300" dirty="0"/>
            </a:br>
            <a:endParaRPr lang="en-US" sz="1300" dirty="0"/>
          </a:p>
          <a:p>
            <a:pPr>
              <a:buFont typeface="Wingdings" panose="05000000000000000000" pitchFamily="2" charset="2"/>
              <a:buChar char="v"/>
            </a:pPr>
            <a:r>
              <a:rPr lang="en-US" sz="2000" dirty="0"/>
              <a:t>Community-based overview of:</a:t>
            </a:r>
          </a:p>
          <a:p>
            <a:pPr lvl="1"/>
            <a:r>
              <a:rPr lang="en-US" sz="2000" dirty="0">
                <a:solidFill>
                  <a:schemeClr val="accent2"/>
                </a:solidFill>
              </a:rPr>
              <a:t>challenges</a:t>
            </a:r>
            <a:r>
              <a:rPr lang="en-US" sz="2000" dirty="0"/>
              <a:t> Worcester residents, providers, and Executive Directors report seeing on a daily basis</a:t>
            </a:r>
          </a:p>
          <a:p>
            <a:pPr lvl="1"/>
            <a:r>
              <a:rPr lang="en-US" sz="2000" dirty="0">
                <a:solidFill>
                  <a:schemeClr val="accent2"/>
                </a:solidFill>
              </a:rPr>
              <a:t>different perspectives </a:t>
            </a:r>
            <a:r>
              <a:rPr lang="en-US" sz="2000" dirty="0"/>
              <a:t>residents hold about </a:t>
            </a:r>
            <a:r>
              <a:rPr lang="en-US" sz="2000" dirty="0">
                <a:solidFill>
                  <a:schemeClr val="accent2"/>
                </a:solidFill>
              </a:rPr>
              <a:t>mental health and treatment</a:t>
            </a:r>
          </a:p>
          <a:p>
            <a:pPr lvl="1"/>
            <a:r>
              <a:rPr lang="en-US" sz="2000" dirty="0"/>
              <a:t>various approaches to </a:t>
            </a:r>
            <a:r>
              <a:rPr lang="en-US" sz="2000" dirty="0">
                <a:solidFill>
                  <a:schemeClr val="accent2"/>
                </a:solidFill>
              </a:rPr>
              <a:t>coping with stress </a:t>
            </a:r>
            <a:r>
              <a:rPr lang="en-US" sz="2000" dirty="0"/>
              <a:t>that residents demonstrate</a:t>
            </a:r>
          </a:p>
          <a:p>
            <a:pPr lvl="1"/>
            <a:r>
              <a:rPr lang="en-US" sz="2000" dirty="0">
                <a:solidFill>
                  <a:schemeClr val="accent2"/>
                </a:solidFill>
              </a:rPr>
              <a:t>barriers and facilitators </a:t>
            </a:r>
            <a:r>
              <a:rPr lang="en-US" sz="2000" dirty="0"/>
              <a:t>relevant to accessing mental health </a:t>
            </a:r>
            <a:r>
              <a:rPr lang="en-US" sz="2000" dirty="0" smtClean="0"/>
              <a:t>services </a:t>
            </a:r>
            <a:endParaRPr lang="en-US" sz="2000" dirty="0"/>
          </a:p>
          <a:p>
            <a:pPr lvl="1"/>
            <a:endParaRPr lang="en-US" sz="1200" dirty="0"/>
          </a:p>
          <a:p>
            <a:pPr lvl="1"/>
            <a:endParaRPr lang="en-US" sz="1700" dirty="0"/>
          </a:p>
          <a:p>
            <a:endParaRPr lang="en-US" sz="1600" dirty="0"/>
          </a:p>
          <a:p>
            <a:endParaRPr lang="en-US" dirty="0"/>
          </a:p>
          <a:p>
            <a:endParaRPr lang="en-US" dirty="0"/>
          </a:p>
          <a:p>
            <a:endParaRPr lang="en-US" dirty="0"/>
          </a:p>
        </p:txBody>
      </p:sp>
    </p:spTree>
    <p:extLst>
      <p:ext uri="{BB962C8B-B14F-4D97-AF65-F5344CB8AC3E}">
        <p14:creationId xmlns:p14="http://schemas.microsoft.com/office/powerpoint/2010/main" val="109869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705601" cy="914400"/>
          </a:xfrm>
        </p:spPr>
        <p:txBody>
          <a:bodyPr>
            <a:normAutofit/>
          </a:bodyPr>
          <a:lstStyle/>
          <a:p>
            <a:r>
              <a:rPr lang="en-US" dirty="0"/>
              <a:t>Research </a:t>
            </a:r>
            <a:r>
              <a:rPr lang="en-US" dirty="0" smtClean="0"/>
              <a:t>Methods</a:t>
            </a:r>
            <a:endParaRPr lang="en-US" dirty="0"/>
          </a:p>
        </p:txBody>
      </p:sp>
      <p:pic>
        <p:nvPicPr>
          <p:cNvPr id="4" name="Content Placeholder 3"/>
          <p:cNvPicPr>
            <a:picLocks noChangeAspect="1"/>
          </p:cNvPicPr>
          <p:nvPr/>
        </p:nvPicPr>
        <p:blipFill>
          <a:blip r:embed="rId3"/>
          <a:stretch>
            <a:fillRect/>
          </a:stretch>
        </p:blipFill>
        <p:spPr>
          <a:xfrm>
            <a:off x="540931" y="1219200"/>
            <a:ext cx="6348413" cy="2739090"/>
          </a:xfrm>
          <a:prstGeom prst="rect">
            <a:avLst/>
          </a:prstGeom>
        </p:spPr>
      </p:pic>
      <p:pic>
        <p:nvPicPr>
          <p:cNvPr id="6" name="Content Placeholder 3"/>
          <p:cNvPicPr>
            <a:picLocks noGrp="1" noChangeAspect="1"/>
          </p:cNvPicPr>
          <p:nvPr>
            <p:ph idx="1"/>
          </p:nvPr>
        </p:nvPicPr>
        <p:blipFill>
          <a:blip r:embed="rId4"/>
          <a:stretch>
            <a:fillRect/>
          </a:stretch>
        </p:blipFill>
        <p:spPr>
          <a:xfrm>
            <a:off x="509587" y="4267200"/>
            <a:ext cx="6348413" cy="2308513"/>
          </a:xfrm>
          <a:prstGeom prst="rect">
            <a:avLst/>
          </a:prstGeom>
        </p:spPr>
      </p:pic>
    </p:spTree>
    <p:extLst>
      <p:ext uri="{BB962C8B-B14F-4D97-AF65-F5344CB8AC3E}">
        <p14:creationId xmlns:p14="http://schemas.microsoft.com/office/powerpoint/2010/main" val="311392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a:t>
            </a:r>
            <a:r>
              <a:rPr lang="en-US" dirty="0" smtClean="0"/>
              <a:t>emographics</a:t>
            </a:r>
            <a:endParaRPr lang="en-US" dirty="0"/>
          </a:p>
        </p:txBody>
      </p:sp>
      <p:sp>
        <p:nvSpPr>
          <p:cNvPr id="3" name="Content Placeholder 2"/>
          <p:cNvSpPr>
            <a:spLocks noGrp="1"/>
          </p:cNvSpPr>
          <p:nvPr>
            <p:ph idx="1"/>
          </p:nvPr>
        </p:nvSpPr>
        <p:spPr>
          <a:xfrm>
            <a:off x="609599" y="1447800"/>
            <a:ext cx="6629401" cy="5105400"/>
          </a:xfrm>
        </p:spPr>
        <p:txBody>
          <a:bodyPr>
            <a:normAutofit fontScale="92500" lnSpcReduction="20000"/>
          </a:bodyPr>
          <a:lstStyle/>
          <a:p>
            <a:r>
              <a:rPr lang="en-US" sz="2200" i="1" dirty="0"/>
              <a:t>Study sample: </a:t>
            </a:r>
            <a:r>
              <a:rPr lang="en-US" sz="2200" dirty="0"/>
              <a:t>61 individuals in Worcester</a:t>
            </a:r>
          </a:p>
          <a:p>
            <a:pPr lvl="1">
              <a:buFont typeface="Wingdings" charset="2"/>
              <a:buChar char="Ø"/>
            </a:pPr>
            <a:r>
              <a:rPr lang="en-US" sz="2000" dirty="0"/>
              <a:t>Residents and/or consumers of mental health services, providers and executive directors of mental health and community-based services in Worcester. </a:t>
            </a:r>
            <a:r>
              <a:rPr lang="en-US" sz="2000" dirty="0" smtClean="0"/>
              <a:t/>
            </a:r>
            <a:br>
              <a:rPr lang="en-US" sz="2000" dirty="0" smtClean="0"/>
            </a:br>
            <a:endParaRPr lang="en-US" sz="2000" dirty="0" smtClean="0"/>
          </a:p>
          <a:p>
            <a:pPr marL="0" lvl="1" indent="0">
              <a:buNone/>
            </a:pPr>
            <a:r>
              <a:rPr lang="en-US" sz="2200" i="1" dirty="0"/>
              <a:t>Residents and/or consumers</a:t>
            </a:r>
            <a:r>
              <a:rPr lang="en-US" sz="2200" i="1" dirty="0" smtClean="0"/>
              <a:t>:</a:t>
            </a:r>
          </a:p>
          <a:p>
            <a:r>
              <a:rPr lang="en-US" sz="2200" i="1" dirty="0" smtClean="0"/>
              <a:t>Participant </a:t>
            </a:r>
            <a:r>
              <a:rPr lang="en-US" sz="2200" i="1" dirty="0"/>
              <a:t>age range: </a:t>
            </a:r>
            <a:r>
              <a:rPr lang="en-US" sz="2200" dirty="0"/>
              <a:t>24 to 74 years old, </a:t>
            </a:r>
            <a:r>
              <a:rPr lang="en-US" sz="2200" dirty="0">
                <a:solidFill>
                  <a:schemeClr val="accent1"/>
                </a:solidFill>
              </a:rPr>
              <a:t>mean of </a:t>
            </a:r>
            <a:r>
              <a:rPr lang="en-US" sz="2200" dirty="0" smtClean="0">
                <a:solidFill>
                  <a:schemeClr val="accent1"/>
                </a:solidFill>
              </a:rPr>
              <a:t>56.6.</a:t>
            </a:r>
            <a:endParaRPr lang="en-US" sz="2200" dirty="0">
              <a:solidFill>
                <a:schemeClr val="accent1"/>
              </a:solidFill>
            </a:endParaRPr>
          </a:p>
          <a:p>
            <a:r>
              <a:rPr lang="en-US" sz="2200" i="1" dirty="0"/>
              <a:t>Racial and ethnic diversity: </a:t>
            </a:r>
            <a:r>
              <a:rPr lang="en-US" sz="2200" dirty="0">
                <a:solidFill>
                  <a:schemeClr val="accent1"/>
                </a:solidFill>
              </a:rPr>
              <a:t>88% </a:t>
            </a:r>
            <a:r>
              <a:rPr lang="en-US" sz="2200" dirty="0"/>
              <a:t>self-identify as racial/ethnic minorities and just over </a:t>
            </a:r>
            <a:r>
              <a:rPr lang="en-US" sz="2200" dirty="0">
                <a:solidFill>
                  <a:schemeClr val="accent1"/>
                </a:solidFill>
              </a:rPr>
              <a:t>two-thirds </a:t>
            </a:r>
            <a:r>
              <a:rPr lang="en-US" sz="2200" dirty="0"/>
              <a:t>as U.S. immigrants. </a:t>
            </a:r>
          </a:p>
          <a:p>
            <a:r>
              <a:rPr lang="en-US" sz="2200" i="1" dirty="0"/>
              <a:t>Sample characteristics: </a:t>
            </a:r>
            <a:r>
              <a:rPr lang="en-US" sz="2200" dirty="0"/>
              <a:t>58% men</a:t>
            </a:r>
            <a:r>
              <a:rPr lang="en-US" sz="2200" b="1" dirty="0"/>
              <a:t>, </a:t>
            </a:r>
            <a:r>
              <a:rPr lang="en-US" sz="2200" dirty="0"/>
              <a:t>42% single, 77% had less than a college degree. </a:t>
            </a:r>
          </a:p>
          <a:p>
            <a:r>
              <a:rPr lang="en-US" sz="2200" i="1" dirty="0"/>
              <a:t>Income: </a:t>
            </a:r>
            <a:r>
              <a:rPr lang="en-US" sz="2200" dirty="0"/>
              <a:t>Half of the sample reporting that they earned </a:t>
            </a:r>
            <a:r>
              <a:rPr lang="en-US" sz="2200" dirty="0">
                <a:solidFill>
                  <a:schemeClr val="accent1"/>
                </a:solidFill>
              </a:rPr>
              <a:t>less than $10,000 per year. </a:t>
            </a:r>
          </a:p>
        </p:txBody>
      </p:sp>
    </p:spTree>
    <p:extLst>
      <p:ext uri="{BB962C8B-B14F-4D97-AF65-F5344CB8AC3E}">
        <p14:creationId xmlns:p14="http://schemas.microsoft.com/office/powerpoint/2010/main" val="65476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Barriers to utilization of mental health services</a:t>
            </a:r>
          </a:p>
        </p:txBody>
      </p:sp>
      <p:sp>
        <p:nvSpPr>
          <p:cNvPr id="3" name="Content Placeholder 2"/>
          <p:cNvSpPr>
            <a:spLocks noGrp="1"/>
          </p:cNvSpPr>
          <p:nvPr>
            <p:ph idx="1"/>
          </p:nvPr>
        </p:nvSpPr>
        <p:spPr/>
        <p:txBody>
          <a:bodyPr>
            <a:normAutofit/>
          </a:bodyPr>
          <a:lstStyle/>
          <a:p>
            <a:pPr marL="0" indent="0">
              <a:buNone/>
            </a:pPr>
            <a:r>
              <a:rPr lang="en-US" sz="2200" i="1" dirty="0"/>
              <a:t>Commonly experienced barriers in Worcester:</a:t>
            </a:r>
          </a:p>
          <a:p>
            <a:r>
              <a:rPr lang="en-US" sz="2200" dirty="0"/>
              <a:t>Difficulties navigating the mental health system</a:t>
            </a:r>
          </a:p>
          <a:p>
            <a:r>
              <a:rPr lang="en-US" sz="2200" dirty="0"/>
              <a:t>Non-Western notions of mental health </a:t>
            </a:r>
          </a:p>
          <a:p>
            <a:r>
              <a:rPr lang="en-US" sz="2200" dirty="0"/>
              <a:t>Negative attitudes and stigma</a:t>
            </a:r>
          </a:p>
          <a:p>
            <a:r>
              <a:rPr lang="en-US" sz="2200" dirty="0"/>
              <a:t>Language and cultural barriers</a:t>
            </a:r>
          </a:p>
          <a:p>
            <a:r>
              <a:rPr lang="en-US" sz="2200" dirty="0"/>
              <a:t>Long waiting lists to see providers</a:t>
            </a:r>
          </a:p>
        </p:txBody>
      </p:sp>
    </p:spTree>
    <p:extLst>
      <p:ext uri="{BB962C8B-B14F-4D97-AF65-F5344CB8AC3E}">
        <p14:creationId xmlns:p14="http://schemas.microsoft.com/office/powerpoint/2010/main" val="343625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Difficulties navigating the mental health system</a:t>
            </a:r>
          </a:p>
        </p:txBody>
      </p:sp>
      <p:sp>
        <p:nvSpPr>
          <p:cNvPr id="3" name="Content Placeholder 2"/>
          <p:cNvSpPr>
            <a:spLocks noGrp="1"/>
          </p:cNvSpPr>
          <p:nvPr>
            <p:ph idx="1"/>
          </p:nvPr>
        </p:nvSpPr>
        <p:spPr>
          <a:xfrm>
            <a:off x="609599" y="1981200"/>
            <a:ext cx="6347714" cy="4697410"/>
          </a:xfrm>
        </p:spPr>
        <p:txBody>
          <a:bodyPr>
            <a:normAutofit fontScale="85000" lnSpcReduction="20000"/>
          </a:bodyPr>
          <a:lstStyle/>
          <a:p>
            <a:pPr marL="0" indent="0">
              <a:buNone/>
            </a:pPr>
            <a:r>
              <a:rPr lang="en-US" sz="2100" b="1" dirty="0"/>
              <a:t>Vietnamese resident: </a:t>
            </a:r>
          </a:p>
          <a:p>
            <a:r>
              <a:rPr lang="en-US" sz="2100" i="1" dirty="0"/>
              <a:t>“I have a doctor and Mass health insurance. When my doctor prescribed a medication, I took his prescription to everywhere, but no one had it. They kept telling me to go here and go there. This caused me so much stress that caused my </a:t>
            </a:r>
            <a:r>
              <a:rPr lang="en-US" sz="2100" i="1" dirty="0" smtClean="0"/>
              <a:t>nerves to stretch </a:t>
            </a:r>
            <a:r>
              <a:rPr lang="en-US" sz="2100" i="1" dirty="0"/>
              <a:t>thin. I came to this place that was supposed to sell the medication, but I was sent to another place and another place. I really need help to get my medical needs </a:t>
            </a:r>
            <a:r>
              <a:rPr lang="en-US" sz="2100" i="1" dirty="0" smtClean="0"/>
              <a:t>met.” </a:t>
            </a:r>
            <a:endParaRPr lang="en-US" sz="2100" dirty="0"/>
          </a:p>
          <a:p>
            <a:pPr marL="0" indent="0">
              <a:buNone/>
            </a:pPr>
            <a:r>
              <a:rPr lang="en-US" sz="2100" b="1" dirty="0"/>
              <a:t>Executive director:</a:t>
            </a:r>
          </a:p>
          <a:p>
            <a:r>
              <a:rPr lang="en-US" sz="2100" i="1" dirty="0"/>
              <a:t>“I think a lot of the agencies are so specialized in what they do, I think sometimes they are trying to fit a square peg into a round hole…and I think organizations need to be more client-centered, and really understand the client as a unique individual…I can’t tell you how many times…the therapist will say, ‘Oh, I don’t work with that, you have to go here…clients are feeling abandoned, </a:t>
            </a:r>
            <a:r>
              <a:rPr lang="en-US" sz="2100" i="1" dirty="0" smtClean="0"/>
              <a:t>pushed-off’.”</a:t>
            </a:r>
            <a:endParaRPr lang="en-US" sz="2100" i="1" dirty="0"/>
          </a:p>
          <a:p>
            <a:endParaRPr lang="en-US" i="1" dirty="0"/>
          </a:p>
        </p:txBody>
      </p:sp>
    </p:spTree>
    <p:extLst>
      <p:ext uri="{BB962C8B-B14F-4D97-AF65-F5344CB8AC3E}">
        <p14:creationId xmlns:p14="http://schemas.microsoft.com/office/powerpoint/2010/main" val="136936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381000"/>
            <a:ext cx="6629401" cy="914400"/>
          </a:xfrm>
        </p:spPr>
        <p:txBody>
          <a:bodyPr>
            <a:normAutofit fontScale="90000"/>
          </a:bodyPr>
          <a:lstStyle/>
          <a:p>
            <a:r>
              <a:rPr lang="en-US" dirty="0"/>
              <a:t>Non-Western notions of mental health </a:t>
            </a:r>
          </a:p>
        </p:txBody>
      </p:sp>
      <p:sp>
        <p:nvSpPr>
          <p:cNvPr id="3" name="Content Placeholder 2"/>
          <p:cNvSpPr>
            <a:spLocks noGrp="1"/>
          </p:cNvSpPr>
          <p:nvPr>
            <p:ph idx="1"/>
          </p:nvPr>
        </p:nvSpPr>
        <p:spPr>
          <a:xfrm>
            <a:off x="554636" y="1600200"/>
            <a:ext cx="6455764" cy="5334000"/>
          </a:xfrm>
        </p:spPr>
        <p:txBody>
          <a:bodyPr>
            <a:noAutofit/>
          </a:bodyPr>
          <a:lstStyle/>
          <a:p>
            <a:pPr>
              <a:buFont typeface="Wingdings" charset="2"/>
              <a:buChar char="v"/>
            </a:pPr>
            <a:r>
              <a:rPr lang="en-US" sz="1600" dirty="0"/>
              <a:t>Several providers noted that community residents did not always recognize symptoms of stress as psychological in nature and possibly treatable. </a:t>
            </a:r>
            <a:endParaRPr lang="en-US" sz="1600" u="sng" dirty="0"/>
          </a:p>
          <a:p>
            <a:pPr marL="0" indent="0">
              <a:buNone/>
            </a:pPr>
            <a:r>
              <a:rPr lang="en-US" sz="1600" b="1" dirty="0" smtClean="0"/>
              <a:t>One </a:t>
            </a:r>
            <a:r>
              <a:rPr lang="en-US" sz="1600" b="1" dirty="0"/>
              <a:t>mental health provider commented on culturally sanctioned belief systems:</a:t>
            </a:r>
          </a:p>
          <a:p>
            <a:pPr>
              <a:buFont typeface="Wingdings" panose="05000000000000000000" pitchFamily="2" charset="2"/>
              <a:buChar char="Ø"/>
            </a:pPr>
            <a:r>
              <a:rPr lang="en-US" sz="1600" i="1" dirty="0" smtClean="0"/>
              <a:t>“</a:t>
            </a:r>
            <a:r>
              <a:rPr lang="en-US" sz="1600" i="1" dirty="0"/>
              <a:t>So I work with refugees and immigrants from Vietnam, so many of the </a:t>
            </a:r>
            <a:r>
              <a:rPr lang="en-US" sz="1600" i="1" dirty="0" smtClean="0"/>
              <a:t>individuals </a:t>
            </a:r>
            <a:r>
              <a:rPr lang="en-US" sz="1600" i="1" dirty="0"/>
              <a:t>don’t know about mental health issues.  And their mindset on it is that it’s either a demon in control of things. </a:t>
            </a:r>
            <a:r>
              <a:rPr lang="en-US" sz="1600" i="1" dirty="0" smtClean="0"/>
              <a:t>There’s </a:t>
            </a:r>
            <a:r>
              <a:rPr lang="en-US" sz="1600" i="1" dirty="0"/>
              <a:t>some sort of supernatural force that’s making you act this way, see these things, hear these things or even a ghost inside you. And there are cures for it at temple </a:t>
            </a:r>
            <a:r>
              <a:rPr lang="en-US" sz="1600" i="1" dirty="0" smtClean="0"/>
              <a:t>ceremonies.”</a:t>
            </a:r>
            <a:endParaRPr lang="en-US" sz="1600" i="1" dirty="0"/>
          </a:p>
          <a:p>
            <a:pPr marL="0" indent="0">
              <a:buNone/>
            </a:pPr>
            <a:r>
              <a:rPr lang="en-US" sz="1600" b="1" dirty="0" smtClean="0"/>
              <a:t>Religious </a:t>
            </a:r>
            <a:r>
              <a:rPr lang="en-US" sz="1600" b="1" dirty="0"/>
              <a:t>pastor, in reference to experiences of trauma: </a:t>
            </a:r>
          </a:p>
          <a:p>
            <a:pPr>
              <a:buFont typeface="Wingdings" panose="05000000000000000000" pitchFamily="2" charset="2"/>
              <a:buChar char="Ø"/>
            </a:pPr>
            <a:r>
              <a:rPr lang="en-US" sz="1600" i="1" dirty="0"/>
              <a:t>“They don’t know that they have trauma. It’s our responsibility to direct them to Worcester services but we have to be careful how we do it…we have to build trust with the mother and the child first.” </a:t>
            </a:r>
          </a:p>
          <a:p>
            <a:endParaRPr lang="en-US" sz="1500" i="1" dirty="0"/>
          </a:p>
        </p:txBody>
      </p:sp>
    </p:spTree>
    <p:extLst>
      <p:ext uri="{BB962C8B-B14F-4D97-AF65-F5344CB8AC3E}">
        <p14:creationId xmlns:p14="http://schemas.microsoft.com/office/powerpoint/2010/main" val="3556240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rmAutofit/>
          </a:bodyPr>
          <a:lstStyle/>
          <a:p>
            <a:r>
              <a:rPr lang="en-US" dirty="0"/>
              <a:t>Negative attitudes and stigma</a:t>
            </a:r>
          </a:p>
        </p:txBody>
      </p:sp>
      <p:sp>
        <p:nvSpPr>
          <p:cNvPr id="3" name="Content Placeholder 2"/>
          <p:cNvSpPr>
            <a:spLocks noGrp="1"/>
          </p:cNvSpPr>
          <p:nvPr>
            <p:ph idx="1"/>
          </p:nvPr>
        </p:nvSpPr>
        <p:spPr>
          <a:xfrm>
            <a:off x="609599" y="1524000"/>
            <a:ext cx="6347714" cy="5334000"/>
          </a:xfrm>
        </p:spPr>
        <p:txBody>
          <a:bodyPr>
            <a:normAutofit/>
          </a:bodyPr>
          <a:lstStyle/>
          <a:p>
            <a:pPr>
              <a:buFont typeface="Wingdings" panose="05000000000000000000" pitchFamily="2" charset="2"/>
              <a:buChar char="v"/>
            </a:pPr>
            <a:r>
              <a:rPr lang="en-US" dirty="0"/>
              <a:t>Most common for immigrants, refugee groups, military </a:t>
            </a:r>
            <a:r>
              <a:rPr lang="en-US" dirty="0" smtClean="0"/>
              <a:t>veterans</a:t>
            </a:r>
            <a:endParaRPr lang="en-US" dirty="0"/>
          </a:p>
          <a:p>
            <a:pPr marL="0" indent="0">
              <a:buNone/>
            </a:pPr>
            <a:r>
              <a:rPr lang="en-US" b="1" dirty="0"/>
              <a:t>Mental health consumer:</a:t>
            </a:r>
          </a:p>
          <a:p>
            <a:r>
              <a:rPr lang="en-US" i="1" dirty="0"/>
              <a:t>“There is a lot of stigma in Worcester… Employers don’t want to hire individuals with mental illness [because] they think we’re crazies who won’t be able to do the job right.” </a:t>
            </a:r>
          </a:p>
          <a:p>
            <a:pPr marL="0" indent="0">
              <a:buNone/>
            </a:pPr>
            <a:r>
              <a:rPr lang="en-US" b="1" dirty="0"/>
              <a:t>Non-mental health provider: </a:t>
            </a:r>
          </a:p>
          <a:p>
            <a:r>
              <a:rPr lang="en-US" i="1" dirty="0"/>
              <a:t>“There is a lot of stigma – once they are settled – they are still in contact with each other. They feel like they have worked so hard to get to the United States that they can’t have a problem. </a:t>
            </a:r>
            <a:r>
              <a:rPr lang="en-US" i="1" dirty="0">
                <a:solidFill>
                  <a:schemeClr val="accent1"/>
                </a:solidFill>
              </a:rPr>
              <a:t>They can’t be looked down upon. They don’t want to get help with any of their symptoms because they don’t want to be labeled as mentally ill.” </a:t>
            </a:r>
          </a:p>
          <a:p>
            <a:endParaRPr lang="en-US" dirty="0">
              <a:solidFill>
                <a:schemeClr val="accent1"/>
              </a:solidFill>
            </a:endParaRPr>
          </a:p>
        </p:txBody>
      </p:sp>
    </p:spTree>
    <p:extLst>
      <p:ext uri="{BB962C8B-B14F-4D97-AF65-F5344CB8AC3E}">
        <p14:creationId xmlns:p14="http://schemas.microsoft.com/office/powerpoint/2010/main" val="3198948336"/>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3724</TotalTime>
  <Words>2760</Words>
  <Application>Microsoft Office PowerPoint</Application>
  <PresentationFormat>On-screen Show (4:3)</PresentationFormat>
  <Paragraphs>157</Paragraphs>
  <Slides>22</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Adobe Garamond Pro</vt:lpstr>
      <vt:lpstr>Arial</vt:lpstr>
      <vt:lpstr>Calibri</vt:lpstr>
      <vt:lpstr>Trebuchet MS</vt:lpstr>
      <vt:lpstr>Wingdings</vt:lpstr>
      <vt:lpstr>Wingdings 3</vt:lpstr>
      <vt:lpstr>Facet</vt:lpstr>
      <vt:lpstr>Barriers to Mental Health Services:  Narratives from Community Stakeholders</vt:lpstr>
      <vt:lpstr>Background</vt:lpstr>
      <vt:lpstr>Case Study: September, 2015 Worcester Community Mental Health Assessment</vt:lpstr>
      <vt:lpstr>Research Methods</vt:lpstr>
      <vt:lpstr>Research Demographics</vt:lpstr>
      <vt:lpstr>Barriers to utilization of mental health services</vt:lpstr>
      <vt:lpstr>Difficulties navigating the mental health system</vt:lpstr>
      <vt:lpstr>Non-Western notions of mental health </vt:lpstr>
      <vt:lpstr>Negative attitudes and stigma</vt:lpstr>
      <vt:lpstr>Stigma for military veterans</vt:lpstr>
      <vt:lpstr>Lack of culturally and linguistically competent care</vt:lpstr>
      <vt:lpstr>Long waiting lists </vt:lpstr>
      <vt:lpstr>Removing barriers to mental health services</vt:lpstr>
      <vt:lpstr>Patient navigators</vt:lpstr>
      <vt:lpstr>Greater network/community among providers </vt:lpstr>
      <vt:lpstr>Mental health literacy</vt:lpstr>
      <vt:lpstr>Coordinated care </vt:lpstr>
      <vt:lpstr>Summary of findings</vt:lpstr>
      <vt:lpstr>Recommendations</vt:lpstr>
      <vt:lpstr>Closing Remarks</vt:lpstr>
      <vt:lpstr>Acknowledgements</vt:lpstr>
      <vt:lpstr>Thank you for coming!</vt:lpstr>
    </vt:vector>
  </TitlesOfParts>
  <Company>Clark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Mental Health Needs Assessment 2015 Prepared for English Department Colloquium Speakers Series December 2015</dc:title>
  <dc:creator>Rosalie Torres Stone</dc:creator>
  <cp:lastModifiedBy>Thomas-Miller, Jacquelyn</cp:lastModifiedBy>
  <cp:revision>109</cp:revision>
  <cp:lastPrinted>2015-11-25T19:16:14Z</cp:lastPrinted>
  <dcterms:created xsi:type="dcterms:W3CDTF">2015-11-25T16:23:04Z</dcterms:created>
  <dcterms:modified xsi:type="dcterms:W3CDTF">2017-08-17T13:52:23Z</dcterms:modified>
</cp:coreProperties>
</file>