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475" r:id="rId2"/>
    <p:sldId id="643" r:id="rId3"/>
    <p:sldId id="644" r:id="rId4"/>
    <p:sldId id="645" r:id="rId5"/>
    <p:sldId id="647" r:id="rId6"/>
    <p:sldId id="648" r:id="rId7"/>
    <p:sldId id="649" r:id="rId8"/>
    <p:sldId id="640" r:id="rId9"/>
    <p:sldId id="641" r:id="rId10"/>
    <p:sldId id="651" r:id="rId11"/>
    <p:sldId id="597" r:id="rId12"/>
    <p:sldId id="542" r:id="rId13"/>
    <p:sldId id="600" r:id="rId14"/>
    <p:sldId id="650" r:id="rId15"/>
    <p:sldId id="554" r:id="rId16"/>
    <p:sldId id="626" r:id="rId17"/>
    <p:sldId id="589" r:id="rId18"/>
    <p:sldId id="590" r:id="rId19"/>
    <p:sldId id="59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4D33"/>
    <a:srgbClr val="1D30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9" autoAdjust="0"/>
    <p:restoredTop sz="82343" autoAdjust="0"/>
  </p:normalViewPr>
  <p:slideViewPr>
    <p:cSldViewPr snapToGrid="0" snapToObjects="1">
      <p:cViewPr varScale="1">
        <p:scale>
          <a:sx n="61" d="100"/>
          <a:sy n="61" d="100"/>
        </p:scale>
        <p:origin x="154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213" y="0"/>
            <a:ext cx="2971227" cy="458788"/>
          </a:xfrm>
          <a:prstGeom prst="rect">
            <a:avLst/>
          </a:prstGeom>
        </p:spPr>
        <p:txBody>
          <a:bodyPr vert="horz" lIns="91440" tIns="45720" rIns="91440" bIns="45720" rtlCol="0"/>
          <a:lstStyle>
            <a:lvl1pPr algn="r">
              <a:defRPr sz="1200"/>
            </a:lvl1pPr>
          </a:lstStyle>
          <a:p>
            <a:fld id="{61CC5EAE-8E72-4E98-ADB5-DE32C76F6DE8}" type="datetimeFigureOut">
              <a:rPr lang="en-US" smtClean="0"/>
              <a:pPr/>
              <a:t>8/17/2017</a:t>
            </a:fld>
            <a:endParaRPr lang="en-US"/>
          </a:p>
        </p:txBody>
      </p:sp>
      <p:sp>
        <p:nvSpPr>
          <p:cNvPr id="4" name="Footer Placeholder 3"/>
          <p:cNvSpPr>
            <a:spLocks noGrp="1"/>
          </p:cNvSpPr>
          <p:nvPr>
            <p:ph type="ftr" sz="quarter" idx="2"/>
          </p:nvPr>
        </p:nvSpPr>
        <p:spPr>
          <a:xfrm>
            <a:off x="0" y="8685214"/>
            <a:ext cx="297122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213" y="8685214"/>
            <a:ext cx="2971227" cy="458787"/>
          </a:xfrm>
          <a:prstGeom prst="rect">
            <a:avLst/>
          </a:prstGeom>
        </p:spPr>
        <p:txBody>
          <a:bodyPr vert="horz" lIns="91440" tIns="45720" rIns="91440" bIns="45720" rtlCol="0" anchor="b"/>
          <a:lstStyle>
            <a:lvl1pPr algn="r">
              <a:defRPr sz="1200"/>
            </a:lvl1pPr>
          </a:lstStyle>
          <a:p>
            <a:fld id="{056B4F24-69D4-4384-9985-B30BDCD56ECE}" type="slidenum">
              <a:rPr lang="en-US" smtClean="0"/>
              <a:pPr/>
              <a:t>‹#›</a:t>
            </a:fld>
            <a:endParaRPr lang="en-US"/>
          </a:p>
        </p:txBody>
      </p:sp>
    </p:spTree>
    <p:extLst>
      <p:ext uri="{BB962C8B-B14F-4D97-AF65-F5344CB8AC3E}">
        <p14:creationId xmlns:p14="http://schemas.microsoft.com/office/powerpoint/2010/main" val="2827458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92F87-B4BD-47CF-9EB7-17E0149DB522}" type="datetimeFigureOut">
              <a:rPr lang="en-US" smtClean="0"/>
              <a:pPr/>
              <a:t>8/17/2017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589A3714-5897-44A4-9DB6-E9C0C15531BC}" type="slidenum">
              <a:rPr lang="en-US" smtClean="0"/>
              <a:pPr/>
              <a:t>‹#›</a:t>
            </a:fld>
            <a:endParaRPr lang="en-US"/>
          </a:p>
        </p:txBody>
      </p:sp>
    </p:spTree>
    <p:extLst>
      <p:ext uri="{BB962C8B-B14F-4D97-AF65-F5344CB8AC3E}">
        <p14:creationId xmlns:p14="http://schemas.microsoft.com/office/powerpoint/2010/main" val="174963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2</a:t>
            </a:fld>
            <a:endParaRPr lang="en-US"/>
          </a:p>
        </p:txBody>
      </p:sp>
    </p:spTree>
    <p:extLst>
      <p:ext uri="{BB962C8B-B14F-4D97-AF65-F5344CB8AC3E}">
        <p14:creationId xmlns:p14="http://schemas.microsoft.com/office/powerpoint/2010/main" val="336185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3</a:t>
            </a:fld>
            <a:endParaRPr lang="en-US"/>
          </a:p>
        </p:txBody>
      </p:sp>
    </p:spTree>
    <p:extLst>
      <p:ext uri="{BB962C8B-B14F-4D97-AF65-F5344CB8AC3E}">
        <p14:creationId xmlns:p14="http://schemas.microsoft.com/office/powerpoint/2010/main" val="2037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4</a:t>
            </a:fld>
            <a:endParaRPr lang="en-US"/>
          </a:p>
        </p:txBody>
      </p:sp>
    </p:spTree>
    <p:extLst>
      <p:ext uri="{BB962C8B-B14F-4D97-AF65-F5344CB8AC3E}">
        <p14:creationId xmlns:p14="http://schemas.microsoft.com/office/powerpoint/2010/main" val="163884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report by the Economic Security Index Project at Yale University, 17.8% of respondents reported feeling economic insecure in 2012.</a:t>
            </a:r>
          </a:p>
          <a:p>
            <a:endParaRPr lang="en-US" dirty="0"/>
          </a:p>
          <a:p>
            <a:r>
              <a:rPr lang="en-US" dirty="0"/>
              <a:t>In a report by the Institute on Assets and Social Policy at Brandeis, 52% of African American and 56% of Latino seniors are economically insecure (this is measuring using an index of retirement assets, household budget, healthcare expenses, home equity, and housing costs).</a:t>
            </a:r>
          </a:p>
          <a:p>
            <a:endParaRPr lang="en-US" dirty="0"/>
          </a:p>
          <a:p>
            <a:r>
              <a:rPr lang="en-US" dirty="0"/>
              <a:t>Given the recent Great Recession we are slowly coming out of it is also not surprising that 44% of households report that they have no personal safety net (or savings to cover three month’s worth of expenses) and are living in “liquid asset poverty.”</a:t>
            </a:r>
          </a:p>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5</a:t>
            </a:fld>
            <a:endParaRPr lang="en-US"/>
          </a:p>
        </p:txBody>
      </p:sp>
    </p:spTree>
    <p:extLst>
      <p:ext uri="{BB962C8B-B14F-4D97-AF65-F5344CB8AC3E}">
        <p14:creationId xmlns:p14="http://schemas.microsoft.com/office/powerpoint/2010/main" val="403265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6</a:t>
            </a:fld>
            <a:endParaRPr lang="en-US"/>
          </a:p>
        </p:txBody>
      </p:sp>
    </p:spTree>
    <p:extLst>
      <p:ext uri="{BB962C8B-B14F-4D97-AF65-F5344CB8AC3E}">
        <p14:creationId xmlns:p14="http://schemas.microsoft.com/office/powerpoint/2010/main" val="409223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7</a:t>
            </a:fld>
            <a:endParaRPr lang="en-US"/>
          </a:p>
        </p:txBody>
      </p:sp>
    </p:spTree>
    <p:extLst>
      <p:ext uri="{BB962C8B-B14F-4D97-AF65-F5344CB8AC3E}">
        <p14:creationId xmlns:p14="http://schemas.microsoft.com/office/powerpoint/2010/main" val="358441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of cancer care is rising faster than are other sectors of medicine, having increased from $72 billion in 2004 to $125 billion in 2010; costs are expected to increase another 39 percent to $173 billion by 2020.” (Levit, </a:t>
            </a:r>
            <a:r>
              <a:rPr lang="en-US" dirty="0" err="1"/>
              <a:t>Balogh</a:t>
            </a:r>
            <a:r>
              <a:rPr lang="en-US" dirty="0"/>
              <a:t>, Nass, and </a:t>
            </a:r>
            <a:r>
              <a:rPr lang="en-US" dirty="0" err="1"/>
              <a:t>Ganz</a:t>
            </a:r>
            <a:r>
              <a:rPr lang="en-US" dirty="0"/>
              <a:t>, 2013)</a:t>
            </a:r>
          </a:p>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8</a:t>
            </a:fld>
            <a:endParaRPr lang="en-US"/>
          </a:p>
        </p:txBody>
      </p:sp>
    </p:spTree>
    <p:extLst>
      <p:ext uri="{BB962C8B-B14F-4D97-AF65-F5344CB8AC3E}">
        <p14:creationId xmlns:p14="http://schemas.microsoft.com/office/powerpoint/2010/main" val="304762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3714-5897-44A4-9DB6-E9C0C15531BC}" type="slidenum">
              <a:rPr lang="en-US" smtClean="0"/>
              <a:pPr/>
              <a:t>13</a:t>
            </a:fld>
            <a:endParaRPr lang="en-US"/>
          </a:p>
        </p:txBody>
      </p:sp>
    </p:spTree>
    <p:extLst>
      <p:ext uri="{BB962C8B-B14F-4D97-AF65-F5344CB8AC3E}">
        <p14:creationId xmlns:p14="http://schemas.microsoft.com/office/powerpoint/2010/main" val="3683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If we are to effectively address socioeconomic disparities in health outcomes, it is critical that we improve our understanding of the material, psychosocial, and behavioral dimensions that describe how individual socioeconomic circumstances are actually experienced, managed, and leveraged along the pathway to various health outcomes and health behaviors</a:t>
            </a:r>
          </a:p>
        </p:txBody>
      </p:sp>
      <p:sp>
        <p:nvSpPr>
          <p:cNvPr id="4" name="Slide Number Placeholder 3"/>
          <p:cNvSpPr>
            <a:spLocks noGrp="1"/>
          </p:cNvSpPr>
          <p:nvPr>
            <p:ph type="sldNum" sz="quarter" idx="10"/>
          </p:nvPr>
        </p:nvSpPr>
        <p:spPr/>
        <p:txBody>
          <a:bodyPr/>
          <a:lstStyle/>
          <a:p>
            <a:fld id="{589A3714-5897-44A4-9DB6-E9C0C15531BC}" type="slidenum">
              <a:rPr lang="en-US" smtClean="0"/>
              <a:pPr/>
              <a:t>17</a:t>
            </a:fld>
            <a:endParaRPr lang="en-US"/>
          </a:p>
        </p:txBody>
      </p:sp>
    </p:spTree>
    <p:extLst>
      <p:ext uri="{BB962C8B-B14F-4D97-AF65-F5344CB8AC3E}">
        <p14:creationId xmlns:p14="http://schemas.microsoft.com/office/powerpoint/2010/main" val="3828862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t_template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026511"/>
            <a:ext cx="5707243" cy="1470025"/>
          </a:xfrm>
        </p:spPr>
        <p:txBody>
          <a:bodyPr>
            <a:normAutofit/>
          </a:bodyPr>
          <a:lstStyle>
            <a:lvl1pPr algn="r">
              <a:lnSpc>
                <a:spcPts val="4400"/>
              </a:lnSpc>
              <a:defRPr sz="4000" b="1" i="0" spc="-150">
                <a:solidFill>
                  <a:schemeClr val="accent3">
                    <a:lumMod val="50000"/>
                  </a:schemeClr>
                </a:solidFill>
                <a:latin typeface="Cambria"/>
                <a:cs typeface="Cambria"/>
              </a:defRPr>
            </a:lvl1pPr>
          </a:lstStyle>
          <a:p>
            <a:r>
              <a:rPr lang="en-US" dirty="0"/>
              <a:t>Title of presentation</a:t>
            </a:r>
          </a:p>
        </p:txBody>
      </p:sp>
      <p:sp>
        <p:nvSpPr>
          <p:cNvPr id="3" name="Subtitle 2"/>
          <p:cNvSpPr>
            <a:spLocks noGrp="1"/>
          </p:cNvSpPr>
          <p:nvPr>
            <p:ph type="subTitle" idx="1" hasCustomPrompt="1"/>
          </p:nvPr>
        </p:nvSpPr>
        <p:spPr>
          <a:xfrm>
            <a:off x="685800" y="3654133"/>
            <a:ext cx="5707243" cy="1171863"/>
          </a:xfrm>
        </p:spPr>
        <p:txBody>
          <a:bodyPr>
            <a:normAutofit/>
          </a:bodyPr>
          <a:lstStyle>
            <a:lvl1pPr marL="0" indent="0" algn="r">
              <a:lnSpc>
                <a:spcPts val="3200"/>
              </a:lnSpc>
              <a:buNone/>
              <a:defRPr sz="3000" b="0" i="0" spc="-50">
                <a:solidFill>
                  <a:schemeClr val="accent3">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if any</a:t>
            </a:r>
          </a:p>
        </p:txBody>
      </p:sp>
      <p:sp>
        <p:nvSpPr>
          <p:cNvPr id="8" name="Text Placeholder 7"/>
          <p:cNvSpPr>
            <a:spLocks noGrp="1"/>
          </p:cNvSpPr>
          <p:nvPr>
            <p:ph type="body" sz="quarter" idx="10" hasCustomPrompt="1"/>
          </p:nvPr>
        </p:nvSpPr>
        <p:spPr>
          <a:xfrm>
            <a:off x="685800" y="5085775"/>
            <a:ext cx="5707244" cy="427182"/>
          </a:xfrm>
        </p:spPr>
        <p:txBody>
          <a:bodyPr>
            <a:normAutofit/>
          </a:bodyPr>
          <a:lstStyle>
            <a:lvl1pPr marL="0" indent="0" algn="r">
              <a:buFontTx/>
              <a:buNone/>
              <a:defRPr sz="2400" b="1" i="0" spc="-50">
                <a:solidFill>
                  <a:srgbClr val="D44D33"/>
                </a:solidFill>
                <a:latin typeface="Cambria"/>
                <a:cs typeface="Cambria"/>
              </a:defRPr>
            </a:lvl1pPr>
          </a:lstStyle>
          <a:p>
            <a:pPr lvl="0"/>
            <a:r>
              <a:rPr lang="en-US" dirty="0"/>
              <a:t>Name of presenter</a:t>
            </a:r>
          </a:p>
        </p:txBody>
      </p:sp>
      <p:sp>
        <p:nvSpPr>
          <p:cNvPr id="10" name="Text Placeholder 9"/>
          <p:cNvSpPr>
            <a:spLocks noGrp="1"/>
          </p:cNvSpPr>
          <p:nvPr>
            <p:ph type="body" sz="quarter" idx="11" hasCustomPrompt="1"/>
          </p:nvPr>
        </p:nvSpPr>
        <p:spPr>
          <a:xfrm>
            <a:off x="685800" y="5836228"/>
            <a:ext cx="5707243" cy="329044"/>
          </a:xfrm>
        </p:spPr>
        <p:txBody>
          <a:bodyPr>
            <a:normAutofit/>
          </a:bodyPr>
          <a:lstStyle>
            <a:lvl1pPr marL="0" indent="0" algn="r">
              <a:buFontTx/>
              <a:buNone/>
              <a:defRPr sz="1800" b="0" i="0" spc="-50">
                <a:solidFill>
                  <a:srgbClr val="D44D33"/>
                </a:solidFill>
                <a:latin typeface="Cambria"/>
                <a:cs typeface="Cambria"/>
              </a:defRPr>
            </a:lvl1pPr>
          </a:lstStyle>
          <a:p>
            <a:pPr lvl="0"/>
            <a:r>
              <a:rPr lang="en-US" dirty="0"/>
              <a:t>Date of presentation</a:t>
            </a:r>
          </a:p>
        </p:txBody>
      </p:sp>
      <p:sp>
        <p:nvSpPr>
          <p:cNvPr id="5" name="Text Placeholder 4"/>
          <p:cNvSpPr>
            <a:spLocks noGrp="1"/>
          </p:cNvSpPr>
          <p:nvPr>
            <p:ph type="body" sz="quarter" idx="12" hasCustomPrompt="1"/>
          </p:nvPr>
        </p:nvSpPr>
        <p:spPr>
          <a:xfrm>
            <a:off x="685799" y="5512956"/>
            <a:ext cx="5707245" cy="323272"/>
          </a:xfrm>
        </p:spPr>
        <p:txBody>
          <a:bodyPr>
            <a:normAutofit/>
          </a:bodyPr>
          <a:lstStyle>
            <a:lvl1pPr marL="0" indent="0" algn="r">
              <a:buFontTx/>
              <a:buNone/>
              <a:defRPr sz="1800" b="0" i="0" spc="-50">
                <a:solidFill>
                  <a:srgbClr val="D44D33"/>
                </a:solidFill>
                <a:latin typeface="Cambria"/>
                <a:cs typeface="Cambria"/>
              </a:defRPr>
            </a:lvl1pPr>
          </a:lstStyle>
          <a:p>
            <a:pPr lvl="0"/>
            <a:r>
              <a:rPr lang="en-US" dirty="0"/>
              <a:t>Affiliation of presenter</a:t>
            </a:r>
          </a:p>
        </p:txBody>
      </p:sp>
    </p:spTree>
    <p:extLst>
      <p:ext uri="{BB962C8B-B14F-4D97-AF65-F5344CB8AC3E}">
        <p14:creationId xmlns:p14="http://schemas.microsoft.com/office/powerpoint/2010/main" val="174031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200872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28821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77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285270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195236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33041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334251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54774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144306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FB3A52-BF97-6343-A66A-4F4337155349}" type="slidenum">
              <a:rPr lang="en-US" smtClean="0"/>
              <a:pPr/>
              <a:t>‹#›</a:t>
            </a:fld>
            <a:endParaRPr lang="en-US"/>
          </a:p>
        </p:txBody>
      </p:sp>
    </p:spTree>
    <p:extLst>
      <p:ext uri="{BB962C8B-B14F-4D97-AF65-F5344CB8AC3E}">
        <p14:creationId xmlns:p14="http://schemas.microsoft.com/office/powerpoint/2010/main" val="4573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template_insid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7012" y="79378"/>
            <a:ext cx="8196950" cy="880364"/>
          </a:xfrm>
          <a:prstGeom prst="rect">
            <a:avLst/>
          </a:prstGeom>
        </p:spPr>
        <p:txBody>
          <a:bodyPr vert="horz" lIns="91440" tIns="45720" rIns="91440" bIns="45720" rtlCol="0" anchor="b" anchorCtr="0">
            <a:normAutofit/>
          </a:bodyPr>
          <a:lstStyle/>
          <a:p>
            <a:r>
              <a:rPr lang="en-US" dirty="0"/>
              <a:t>Title of slide</a:t>
            </a:r>
          </a:p>
        </p:txBody>
      </p:sp>
      <p:sp>
        <p:nvSpPr>
          <p:cNvPr id="3" name="Text Placeholder 2"/>
          <p:cNvSpPr>
            <a:spLocks noGrp="1"/>
          </p:cNvSpPr>
          <p:nvPr>
            <p:ph type="body" idx="1"/>
          </p:nvPr>
        </p:nvSpPr>
        <p:spPr>
          <a:xfrm>
            <a:off x="959678" y="1600200"/>
            <a:ext cx="7727122" cy="4525963"/>
          </a:xfrm>
          <a:prstGeom prst="rect">
            <a:avLst/>
          </a:prstGeom>
        </p:spPr>
        <p:txBody>
          <a:bodyPr vert="horz" lIns="91440" tIns="45720" rIns="91440" bIns="45720" rtlCol="0">
            <a:normAutofit/>
          </a:bodyPr>
          <a:lstStyle/>
          <a:p>
            <a:pPr lvl="0"/>
            <a:r>
              <a:rPr lang="en-US" dirty="0"/>
              <a:t>Main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65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400" b="1" i="0" kern="1200" spc="-80">
          <a:solidFill>
            <a:schemeClr val="accent3">
              <a:lumMod val="50000"/>
            </a:schemeClr>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2800" b="0" i="0" kern="1200" spc="-50">
          <a:solidFill>
            <a:srgbClr val="1D3065"/>
          </a:solidFill>
          <a:latin typeface="Cambria"/>
          <a:ea typeface="+mn-ea"/>
          <a:cs typeface="Cambria"/>
        </a:defRPr>
      </a:lvl1pPr>
      <a:lvl2pPr marL="742950" indent="-285750" algn="l" defTabSz="457200" rtl="0" eaLnBrk="1" latinLnBrk="0" hangingPunct="1">
        <a:spcBef>
          <a:spcPct val="20000"/>
        </a:spcBef>
        <a:buFont typeface="Arial"/>
        <a:buChar char="–"/>
        <a:defRPr sz="2400" b="0" i="0" kern="1200" spc="-50">
          <a:solidFill>
            <a:srgbClr val="1D3065"/>
          </a:solidFill>
          <a:latin typeface="Cambria"/>
          <a:ea typeface="+mn-ea"/>
          <a:cs typeface="Cambria"/>
        </a:defRPr>
      </a:lvl2pPr>
      <a:lvl3pPr marL="1143000" indent="-228600" algn="l" defTabSz="457200" rtl="0" eaLnBrk="1" latinLnBrk="0" hangingPunct="1">
        <a:spcBef>
          <a:spcPct val="20000"/>
        </a:spcBef>
        <a:buFont typeface="Arial"/>
        <a:buChar char="•"/>
        <a:defRPr sz="2100" b="0" i="0" kern="1200" spc="-50">
          <a:solidFill>
            <a:srgbClr val="1D3065"/>
          </a:solidFill>
          <a:latin typeface="Cambria"/>
          <a:ea typeface="+mn-ea"/>
          <a:cs typeface="Cambria"/>
        </a:defRPr>
      </a:lvl3pPr>
      <a:lvl4pPr marL="1600200" indent="-228600" algn="l" defTabSz="457200" rtl="0" eaLnBrk="1" latinLnBrk="0" hangingPunct="1">
        <a:spcBef>
          <a:spcPct val="20000"/>
        </a:spcBef>
        <a:buFont typeface="Arial"/>
        <a:buChar char="–"/>
        <a:defRPr sz="1800" b="0" i="0" kern="1200" spc="-50">
          <a:solidFill>
            <a:srgbClr val="1D3065"/>
          </a:solidFill>
          <a:latin typeface="Cambria"/>
          <a:ea typeface="+mn-ea"/>
          <a:cs typeface="Cambria"/>
        </a:defRPr>
      </a:lvl4pPr>
      <a:lvl5pPr marL="2057400" indent="-228600" algn="l" defTabSz="457200" rtl="0" eaLnBrk="1" latinLnBrk="0" hangingPunct="1">
        <a:spcBef>
          <a:spcPct val="20000"/>
        </a:spcBef>
        <a:buFont typeface="Arial"/>
        <a:buChar char="»"/>
        <a:defRPr sz="1600" b="0" i="0" kern="1200" spc="-50">
          <a:solidFill>
            <a:srgbClr val="1D3065"/>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31" y="2736850"/>
            <a:ext cx="5707243" cy="1957070"/>
          </a:xfrm>
        </p:spPr>
        <p:txBody>
          <a:bodyPr>
            <a:normAutofit/>
          </a:bodyPr>
          <a:lstStyle/>
          <a:p>
            <a:pPr algn="ctr"/>
            <a:r>
              <a:rPr lang="en-US" dirty="0"/>
              <a:t>Financial hardship and the economic burden of health [cancer] care</a:t>
            </a:r>
          </a:p>
        </p:txBody>
      </p:sp>
      <p:sp>
        <p:nvSpPr>
          <p:cNvPr id="4" name="Text Placeholder 3"/>
          <p:cNvSpPr>
            <a:spLocks noGrp="1"/>
          </p:cNvSpPr>
          <p:nvPr>
            <p:ph type="body" sz="quarter" idx="10"/>
          </p:nvPr>
        </p:nvSpPr>
        <p:spPr/>
        <p:txBody>
          <a:bodyPr>
            <a:normAutofit lnSpcReduction="10000"/>
          </a:bodyPr>
          <a:lstStyle/>
          <a:p>
            <a:pPr algn="l"/>
            <a:r>
              <a:rPr lang="en-US" dirty="0"/>
              <a:t>Reginald Tucker-Seeley, MA, </a:t>
            </a:r>
            <a:r>
              <a:rPr lang="en-US" dirty="0" err="1"/>
              <a:t>ScM</a:t>
            </a:r>
            <a:r>
              <a:rPr lang="en-US" dirty="0"/>
              <a:t>, ScD</a:t>
            </a:r>
          </a:p>
        </p:txBody>
      </p:sp>
      <p:sp>
        <p:nvSpPr>
          <p:cNvPr id="5" name="Text Placeholder 4"/>
          <p:cNvSpPr>
            <a:spLocks noGrp="1"/>
          </p:cNvSpPr>
          <p:nvPr>
            <p:ph type="body" sz="quarter" idx="11"/>
          </p:nvPr>
        </p:nvSpPr>
        <p:spPr>
          <a:xfrm>
            <a:off x="685799" y="6358666"/>
            <a:ext cx="5707243" cy="329044"/>
          </a:xfrm>
        </p:spPr>
        <p:txBody>
          <a:bodyPr>
            <a:normAutofit fontScale="92500" lnSpcReduction="10000"/>
          </a:bodyPr>
          <a:lstStyle/>
          <a:p>
            <a:pPr algn="l"/>
            <a:r>
              <a:rPr lang="en-US" dirty="0"/>
              <a:t>04/05/2017</a:t>
            </a:r>
          </a:p>
        </p:txBody>
      </p:sp>
      <p:sp>
        <p:nvSpPr>
          <p:cNvPr id="6" name="Text Placeholder 5"/>
          <p:cNvSpPr>
            <a:spLocks noGrp="1"/>
          </p:cNvSpPr>
          <p:nvPr>
            <p:ph type="body" sz="quarter" idx="12"/>
          </p:nvPr>
        </p:nvSpPr>
        <p:spPr>
          <a:xfrm>
            <a:off x="685799" y="5512956"/>
            <a:ext cx="5707245" cy="845710"/>
          </a:xfrm>
        </p:spPr>
        <p:txBody>
          <a:bodyPr>
            <a:normAutofit/>
          </a:bodyPr>
          <a:lstStyle/>
          <a:p>
            <a:pPr algn="l"/>
            <a:r>
              <a:rPr lang="en-US" dirty="0"/>
              <a:t>Assistant Professor of Social and Behavioral Sciences, DFCI/HSPH</a:t>
            </a:r>
          </a:p>
        </p:txBody>
      </p:sp>
    </p:spTree>
    <p:extLst>
      <p:ext uri="{BB962C8B-B14F-4D97-AF65-F5344CB8AC3E}">
        <p14:creationId xmlns:p14="http://schemas.microsoft.com/office/powerpoint/2010/main" val="325736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Toxicity</a:t>
            </a:r>
          </a:p>
        </p:txBody>
      </p:sp>
      <p:sp>
        <p:nvSpPr>
          <p:cNvPr id="3" name="Content Placeholder 2"/>
          <p:cNvSpPr>
            <a:spLocks noGrp="1"/>
          </p:cNvSpPr>
          <p:nvPr>
            <p:ph idx="1"/>
          </p:nvPr>
        </p:nvSpPr>
        <p:spPr>
          <a:xfrm>
            <a:off x="915228" y="1200151"/>
            <a:ext cx="7727122" cy="1847849"/>
          </a:xfrm>
        </p:spPr>
        <p:txBody>
          <a:bodyPr>
            <a:normAutofit fontScale="77500" lnSpcReduction="20000"/>
          </a:bodyPr>
          <a:lstStyle/>
          <a:p>
            <a:r>
              <a:rPr lang="en-US" dirty="0"/>
              <a:t>Several terms have been used to describe the financial consequences of managing cancer, such as financial burden, </a:t>
            </a:r>
            <a:r>
              <a:rPr lang="en-US" b="1" i="1" dirty="0"/>
              <a:t>financial toxicity</a:t>
            </a:r>
            <a:r>
              <a:rPr lang="en-US" dirty="0"/>
              <a:t>, financial hardship, and financial stress/distress.</a:t>
            </a:r>
          </a:p>
          <a:p>
            <a:r>
              <a:rPr lang="en-US" dirty="0"/>
              <a:t>The relationship between cancer care and financial distress/toxicity is complex and related to a number of factors</a:t>
            </a:r>
          </a:p>
        </p:txBody>
      </p:sp>
      <p:pic>
        <p:nvPicPr>
          <p:cNvPr id="5" name="Picture 4"/>
          <p:cNvPicPr>
            <a:picLocks noChangeAspect="1"/>
          </p:cNvPicPr>
          <p:nvPr/>
        </p:nvPicPr>
        <p:blipFill>
          <a:blip r:embed="rId2"/>
          <a:stretch>
            <a:fillRect/>
          </a:stretch>
        </p:blipFill>
        <p:spPr>
          <a:xfrm>
            <a:off x="915228" y="3663950"/>
            <a:ext cx="7800975" cy="2675634"/>
          </a:xfrm>
          <a:prstGeom prst="rect">
            <a:avLst/>
          </a:prstGeom>
        </p:spPr>
      </p:pic>
      <p:sp>
        <p:nvSpPr>
          <p:cNvPr id="6" name="TextBox 5"/>
          <p:cNvSpPr txBox="1"/>
          <p:nvPr/>
        </p:nvSpPr>
        <p:spPr>
          <a:xfrm>
            <a:off x="635000" y="6339584"/>
            <a:ext cx="7118350" cy="276999"/>
          </a:xfrm>
          <a:prstGeom prst="rect">
            <a:avLst/>
          </a:prstGeom>
          <a:noFill/>
        </p:spPr>
        <p:txBody>
          <a:bodyPr wrap="square" rtlCol="0">
            <a:spAutoFit/>
          </a:bodyPr>
          <a:lstStyle/>
          <a:p>
            <a:r>
              <a:rPr lang="en-US" sz="1200" dirty="0"/>
              <a:t>Source:  https://www.cancer.gov/about-cancer/managing-care/financial-toxicity-hp-pdq</a:t>
            </a:r>
          </a:p>
        </p:txBody>
      </p:sp>
    </p:spTree>
    <p:extLst>
      <p:ext uri="{BB962C8B-B14F-4D97-AF65-F5344CB8AC3E}">
        <p14:creationId xmlns:p14="http://schemas.microsoft.com/office/powerpoint/2010/main" val="219769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Money-Health Connection Study</a:t>
            </a:r>
          </a:p>
        </p:txBody>
      </p:sp>
      <p:sp>
        <p:nvSpPr>
          <p:cNvPr id="5" name="Text Placeholder 4"/>
          <p:cNvSpPr>
            <a:spLocks noGrp="1"/>
          </p:cNvSpPr>
          <p:nvPr>
            <p:ph type="body" idx="1"/>
          </p:nvPr>
        </p:nvSpPr>
        <p:spPr>
          <a:xfrm>
            <a:off x="671513" y="5109443"/>
            <a:ext cx="7772400" cy="1500187"/>
          </a:xfrm>
        </p:spPr>
        <p:txBody>
          <a:bodyPr/>
          <a:lstStyle/>
          <a:p>
            <a:r>
              <a:rPr lang="en-US" b="1" dirty="0"/>
              <a:t>R21 CA158248 (NCI funded)</a:t>
            </a:r>
          </a:p>
        </p:txBody>
      </p:sp>
      <p:pic>
        <p:nvPicPr>
          <p:cNvPr id="7" name="Picture 6"/>
          <p:cNvPicPr>
            <a:picLocks noChangeAspect="1"/>
          </p:cNvPicPr>
          <p:nvPr/>
        </p:nvPicPr>
        <p:blipFill>
          <a:blip r:embed="rId2"/>
          <a:stretch>
            <a:fillRect/>
          </a:stretch>
        </p:blipFill>
        <p:spPr>
          <a:xfrm>
            <a:off x="6572065" y="4588021"/>
            <a:ext cx="2133785" cy="999831"/>
          </a:xfrm>
          <a:prstGeom prst="rect">
            <a:avLst/>
          </a:prstGeom>
        </p:spPr>
      </p:pic>
    </p:spTree>
    <p:extLst>
      <p:ext uri="{BB962C8B-B14F-4D97-AF65-F5344CB8AC3E}">
        <p14:creationId xmlns:p14="http://schemas.microsoft.com/office/powerpoint/2010/main" val="285037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Money-Health Connection Study</a:t>
            </a:r>
          </a:p>
        </p:txBody>
      </p:sp>
      <p:sp>
        <p:nvSpPr>
          <p:cNvPr id="3" name="Content Placeholder 2"/>
          <p:cNvSpPr>
            <a:spLocks noGrp="1"/>
          </p:cNvSpPr>
          <p:nvPr>
            <p:ph idx="1"/>
          </p:nvPr>
        </p:nvSpPr>
        <p:spPr>
          <a:xfrm>
            <a:off x="959678" y="1363288"/>
            <a:ext cx="7727122" cy="4762876"/>
          </a:xfrm>
        </p:spPr>
        <p:txBody>
          <a:bodyPr>
            <a:normAutofit/>
          </a:bodyPr>
          <a:lstStyle/>
          <a:p>
            <a:r>
              <a:rPr lang="en-US" dirty="0"/>
              <a:t>The purpose of the Money-Health Connection study is to develop a trans-disciplinary conceptual model of financial well-being (FWB) and to develop an assessment tool to measure this construct.  </a:t>
            </a:r>
          </a:p>
          <a:p>
            <a:pPr lvl="1"/>
            <a:r>
              <a:rPr lang="en-US" dirty="0"/>
              <a:t>Why is this necessary?</a:t>
            </a:r>
          </a:p>
          <a:p>
            <a:pPr lvl="2"/>
            <a:r>
              <a:rPr lang="en-US" dirty="0"/>
              <a:t>Lack of conceptual clarity of FWB concepts </a:t>
            </a:r>
          </a:p>
          <a:p>
            <a:pPr lvl="3"/>
            <a:r>
              <a:rPr lang="en-US" dirty="0"/>
              <a:t>financial hardship, financial strain, and in the cancer care context “financial toxicity” used interchangeably</a:t>
            </a:r>
          </a:p>
          <a:p>
            <a:pPr lvl="2"/>
            <a:r>
              <a:rPr lang="en-US" dirty="0"/>
              <a:t>Lack of measurement clarity</a:t>
            </a:r>
          </a:p>
          <a:p>
            <a:pPr lvl="3"/>
            <a:r>
              <a:rPr lang="en-US" dirty="0"/>
              <a:t>No consistent measure of these concepts</a:t>
            </a:r>
          </a:p>
        </p:txBody>
      </p:sp>
      <p:pic>
        <p:nvPicPr>
          <p:cNvPr id="5" name="Picture 4"/>
          <p:cNvPicPr>
            <a:picLocks noChangeAspect="1"/>
          </p:cNvPicPr>
          <p:nvPr/>
        </p:nvPicPr>
        <p:blipFill>
          <a:blip r:embed="rId2"/>
          <a:stretch>
            <a:fillRect/>
          </a:stretch>
        </p:blipFill>
        <p:spPr>
          <a:xfrm>
            <a:off x="7010215" y="19644"/>
            <a:ext cx="2133785" cy="999831"/>
          </a:xfrm>
          <a:prstGeom prst="rect">
            <a:avLst/>
          </a:prstGeom>
        </p:spPr>
      </p:pic>
    </p:spTree>
    <p:extLst>
      <p:ext uri="{BB962C8B-B14F-4D97-AF65-F5344CB8AC3E}">
        <p14:creationId xmlns:p14="http://schemas.microsoft.com/office/powerpoint/2010/main" val="205511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well-being video</a:t>
            </a:r>
          </a:p>
        </p:txBody>
      </p:sp>
      <p:pic>
        <p:nvPicPr>
          <p:cNvPr id="4" name="Socioeconomic_Status_vFinal-split-[000001]-[000138]-201606122008515287">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62647" y="1174866"/>
            <a:ext cx="7924153" cy="4862398"/>
          </a:xfrm>
        </p:spPr>
      </p:pic>
    </p:spTree>
    <p:extLst>
      <p:ext uri="{BB962C8B-B14F-4D97-AF65-F5344CB8AC3E}">
        <p14:creationId xmlns:p14="http://schemas.microsoft.com/office/powerpoint/2010/main" val="159461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Financial hardship in the cancer care context</a:t>
            </a:r>
          </a:p>
        </p:txBody>
      </p:sp>
      <p:pic>
        <p:nvPicPr>
          <p:cNvPr id="6" name="Content Placeholder 5"/>
          <p:cNvPicPr>
            <a:picLocks noGrp="1" noChangeAspect="1"/>
          </p:cNvPicPr>
          <p:nvPr>
            <p:ph idx="1"/>
          </p:nvPr>
        </p:nvPicPr>
        <p:blipFill>
          <a:blip r:embed="rId2"/>
          <a:stretch>
            <a:fillRect/>
          </a:stretch>
        </p:blipFill>
        <p:spPr>
          <a:xfrm>
            <a:off x="785163" y="1733550"/>
            <a:ext cx="8248799" cy="3734220"/>
          </a:xfrm>
          <a:prstGeom prst="rect">
            <a:avLst/>
          </a:prstGeom>
        </p:spPr>
      </p:pic>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fld id="{59FB3A52-BF97-6343-A66A-4F4337155349}" type="slidenum">
              <a:rPr lang="en-US" smtClean="0"/>
              <a:pPr/>
              <a:t>14</a:t>
            </a:fld>
            <a:endParaRPr lang="en-US"/>
          </a:p>
        </p:txBody>
      </p:sp>
    </p:spTree>
    <p:extLst>
      <p:ext uri="{BB962C8B-B14F-4D97-AF65-F5344CB8AC3E}">
        <p14:creationId xmlns:p14="http://schemas.microsoft.com/office/powerpoint/2010/main" val="70750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questions</a:t>
            </a:r>
          </a:p>
        </p:txBody>
      </p:sp>
      <p:sp>
        <p:nvSpPr>
          <p:cNvPr id="3" name="Content Placeholder 2"/>
          <p:cNvSpPr>
            <a:spLocks noGrp="1"/>
          </p:cNvSpPr>
          <p:nvPr>
            <p:ph idx="1"/>
          </p:nvPr>
        </p:nvSpPr>
        <p:spPr>
          <a:xfrm>
            <a:off x="959678" y="1155700"/>
            <a:ext cx="7727122" cy="5232400"/>
          </a:xfrm>
        </p:spPr>
        <p:txBody>
          <a:bodyPr>
            <a:normAutofit lnSpcReduction="10000"/>
          </a:bodyPr>
          <a:lstStyle/>
          <a:p>
            <a:r>
              <a:rPr lang="en-US" dirty="0"/>
              <a:t>Material Conditions</a:t>
            </a:r>
          </a:p>
          <a:p>
            <a:pPr lvl="1"/>
            <a:r>
              <a:rPr lang="en-US" dirty="0"/>
              <a:t>Making ends meet</a:t>
            </a:r>
          </a:p>
          <a:p>
            <a:pPr lvl="2"/>
            <a:r>
              <a:rPr lang="en-US" dirty="0"/>
              <a:t>During the past 12 months, how much difficulty have you had in paying your bills?</a:t>
            </a:r>
          </a:p>
          <a:p>
            <a:pPr marL="514350" indent="-457200"/>
            <a:r>
              <a:rPr lang="en-US" dirty="0"/>
              <a:t>Psychological Response</a:t>
            </a:r>
          </a:p>
          <a:p>
            <a:pPr marL="914400" lvl="1" indent="-457200"/>
            <a:r>
              <a:rPr lang="en-US" dirty="0"/>
              <a:t>Financial worry</a:t>
            </a:r>
          </a:p>
          <a:p>
            <a:pPr marL="1314450" lvl="2" indent="-457200"/>
            <a:r>
              <a:rPr lang="en-US" dirty="0"/>
              <a:t>How often do you worry about not meeting your expenses with your current income?</a:t>
            </a:r>
          </a:p>
          <a:p>
            <a:pPr marL="514350" indent="-457200"/>
            <a:r>
              <a:rPr lang="en-US" dirty="0"/>
              <a:t>Behavioral Coping </a:t>
            </a:r>
          </a:p>
          <a:p>
            <a:pPr marL="914400" lvl="1" indent="-457200"/>
            <a:r>
              <a:rPr lang="en-US" dirty="0"/>
              <a:t>Family resource management</a:t>
            </a:r>
          </a:p>
          <a:p>
            <a:pPr marL="1314450" lvl="2" indent="-457200"/>
            <a:r>
              <a:rPr lang="en-US" dirty="0"/>
              <a:t>In past 12 months, because of the cost of care [since diagnosis], did you take less than prescribed amount of your medication? </a:t>
            </a:r>
          </a:p>
          <a:p>
            <a:pPr marL="1771650" lvl="3" indent="-457200"/>
            <a:r>
              <a:rPr lang="en-US" dirty="0"/>
              <a:t>Did you skip doctor’s appointments?</a:t>
            </a:r>
          </a:p>
          <a:p>
            <a:pPr marL="1314450" lvl="2" indent="-457200"/>
            <a:endParaRPr lang="en-US" dirty="0"/>
          </a:p>
          <a:p>
            <a:pPr marL="1314450" lvl="2" indent="-457200"/>
            <a:endParaRPr lang="en-US" dirty="0"/>
          </a:p>
        </p:txBody>
      </p:sp>
    </p:spTree>
    <p:extLst>
      <p:ext uri="{BB962C8B-B14F-4D97-AF65-F5344CB8AC3E}">
        <p14:creationId xmlns:p14="http://schemas.microsoft.com/office/powerpoint/2010/main" val="1194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for public health</a:t>
            </a:r>
          </a:p>
        </p:txBody>
      </p:sp>
      <p:sp>
        <p:nvSpPr>
          <p:cNvPr id="3" name="Content Placeholder 2"/>
          <p:cNvSpPr>
            <a:spLocks noGrp="1"/>
          </p:cNvSpPr>
          <p:nvPr>
            <p:ph idx="1"/>
          </p:nvPr>
        </p:nvSpPr>
        <p:spPr>
          <a:xfrm>
            <a:off x="959678" y="1244600"/>
            <a:ext cx="7727122" cy="4881563"/>
          </a:xfrm>
        </p:spPr>
        <p:txBody>
          <a:bodyPr/>
          <a:lstStyle/>
          <a:p>
            <a:r>
              <a:rPr lang="en-US" dirty="0"/>
              <a:t>Better explication of the socioeconomic factors associated with health/health care across the life course</a:t>
            </a:r>
          </a:p>
          <a:p>
            <a:pPr lvl="1"/>
            <a:r>
              <a:rPr lang="en-US" dirty="0"/>
              <a:t>Identification of potential intervention and policy targets</a:t>
            </a:r>
          </a:p>
          <a:p>
            <a:pPr lvl="2"/>
            <a:r>
              <a:rPr lang="en-US" dirty="0"/>
              <a:t>Material Conditions (additional financial resources for specific household expenses)</a:t>
            </a:r>
          </a:p>
          <a:p>
            <a:pPr lvl="2"/>
            <a:r>
              <a:rPr lang="en-US" dirty="0"/>
              <a:t>Psychological Response (stress reduction strategies)</a:t>
            </a:r>
          </a:p>
          <a:p>
            <a:pPr lvl="2"/>
            <a:r>
              <a:rPr lang="en-US" dirty="0"/>
              <a:t>Behavioral Coping (financial literacy/education)</a:t>
            </a:r>
          </a:p>
        </p:txBody>
      </p:sp>
    </p:spTree>
    <p:extLst>
      <p:ext uri="{BB962C8B-B14F-4D97-AF65-F5344CB8AC3E}">
        <p14:creationId xmlns:p14="http://schemas.microsoft.com/office/powerpoint/2010/main" val="412690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Conclusion/Summary</a:t>
            </a:r>
          </a:p>
        </p:txBody>
      </p:sp>
      <p:sp>
        <p:nvSpPr>
          <p:cNvPr id="3" name="Content Placeholder 2"/>
          <p:cNvSpPr>
            <a:spLocks noGrp="1"/>
          </p:cNvSpPr>
          <p:nvPr>
            <p:ph idx="1"/>
          </p:nvPr>
        </p:nvSpPr>
        <p:spPr/>
        <p:txBody>
          <a:bodyPr/>
          <a:lstStyle/>
          <a:p>
            <a:r>
              <a:rPr lang="en-US" altLang="en-US" dirty="0"/>
              <a:t>If we are to effectively address socioeconomic disparities in health outcomes, it is critical that we improve our understanding of the material, psychosocial, and behavioral dimensions of household financial well-being that describe how individual socioeconomic circumstances are actually experienced, managed, and leveraged along the pathway to various health outcomes and health behaviors throughout the life course.</a:t>
            </a:r>
          </a:p>
          <a:p>
            <a:endParaRPr lang="en-US" dirty="0"/>
          </a:p>
        </p:txBody>
      </p:sp>
    </p:spTree>
    <p:extLst>
      <p:ext uri="{BB962C8B-B14F-4D97-AF65-F5344CB8AC3E}">
        <p14:creationId xmlns:p14="http://schemas.microsoft.com/office/powerpoint/2010/main" val="87293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959678" y="1238250"/>
            <a:ext cx="7727122" cy="4887913"/>
          </a:xfrm>
        </p:spPr>
        <p:txBody>
          <a:bodyPr>
            <a:normAutofit fontScale="92500" lnSpcReduction="20000"/>
          </a:bodyPr>
          <a:lstStyle/>
          <a:p>
            <a:r>
              <a:rPr lang="en-US" dirty="0"/>
              <a:t>Funding sources</a:t>
            </a:r>
          </a:p>
          <a:p>
            <a:pPr lvl="1"/>
            <a:r>
              <a:rPr lang="en-US" dirty="0"/>
              <a:t>NCI:  R21 CA158248 </a:t>
            </a:r>
          </a:p>
          <a:p>
            <a:pPr lvl="1"/>
            <a:r>
              <a:rPr lang="en-US" dirty="0"/>
              <a:t>Dana-Farber Cancer Institute</a:t>
            </a:r>
          </a:p>
          <a:p>
            <a:endParaRPr lang="en-US" dirty="0"/>
          </a:p>
          <a:p>
            <a:r>
              <a:rPr lang="en-US" dirty="0"/>
              <a:t>Tucker-Seeley research lab staff:</a:t>
            </a:r>
          </a:p>
          <a:p>
            <a:pPr lvl="1"/>
            <a:r>
              <a:rPr lang="en-US" dirty="0"/>
              <a:t>Vanessa Boulanger (</a:t>
            </a:r>
            <a:r>
              <a:rPr lang="en-US" i="1" dirty="0"/>
              <a:t>project director</a:t>
            </a:r>
            <a:r>
              <a:rPr lang="en-US" dirty="0"/>
              <a:t>)</a:t>
            </a:r>
          </a:p>
          <a:p>
            <a:pPr lvl="1"/>
            <a:r>
              <a:rPr lang="en-US" dirty="0"/>
              <a:t>Catherine Duarte (</a:t>
            </a:r>
            <a:r>
              <a:rPr lang="en-US" i="1" dirty="0"/>
              <a:t>former research assistant</a:t>
            </a:r>
            <a:r>
              <a:rPr lang="en-US" dirty="0"/>
              <a:t>)</a:t>
            </a:r>
          </a:p>
          <a:p>
            <a:pPr lvl="1"/>
            <a:r>
              <a:rPr lang="en-US" dirty="0"/>
              <a:t>Melecia Miller (</a:t>
            </a:r>
            <a:r>
              <a:rPr lang="en-US" i="1" dirty="0"/>
              <a:t>former research assistant</a:t>
            </a:r>
            <a:r>
              <a:rPr lang="en-US" dirty="0"/>
              <a:t>)</a:t>
            </a:r>
          </a:p>
          <a:p>
            <a:pPr lvl="1"/>
            <a:r>
              <a:rPr lang="en-US" dirty="0"/>
              <a:t>Margaret Katana (</a:t>
            </a:r>
            <a:r>
              <a:rPr lang="en-US" i="1" dirty="0"/>
              <a:t>current research assistant</a:t>
            </a:r>
            <a:r>
              <a:rPr lang="en-US" dirty="0"/>
              <a:t>)</a:t>
            </a:r>
          </a:p>
          <a:p>
            <a:pPr marL="457200" lvl="1" indent="0">
              <a:buNone/>
            </a:pPr>
            <a:endParaRPr lang="en-US" dirty="0"/>
          </a:p>
          <a:p>
            <a:r>
              <a:rPr lang="en-US" dirty="0"/>
              <a:t>DF/HCC Cores</a:t>
            </a:r>
          </a:p>
          <a:p>
            <a:pPr lvl="1"/>
            <a:r>
              <a:rPr lang="en-US" dirty="0"/>
              <a:t>Health Communications Core </a:t>
            </a:r>
          </a:p>
          <a:p>
            <a:pPr lvl="1"/>
            <a:r>
              <a:rPr lang="en-US" dirty="0"/>
              <a:t>Survey and Data Management Core</a:t>
            </a:r>
          </a:p>
          <a:p>
            <a:pPr lvl="1"/>
            <a:endParaRPr lang="en-US" dirty="0"/>
          </a:p>
        </p:txBody>
      </p:sp>
    </p:spTree>
    <p:extLst>
      <p:ext uri="{BB962C8B-B14F-4D97-AF65-F5344CB8AC3E}">
        <p14:creationId xmlns:p14="http://schemas.microsoft.com/office/powerpoint/2010/main" val="331035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lgn="ctr">
              <a:buNone/>
            </a:pPr>
            <a:r>
              <a:rPr lang="en-US" sz="3200" dirty="0"/>
              <a:t>Comments/Questions</a:t>
            </a:r>
          </a:p>
        </p:txBody>
      </p:sp>
    </p:spTree>
    <p:extLst>
      <p:ext uri="{BB962C8B-B14F-4D97-AF65-F5344CB8AC3E}">
        <p14:creationId xmlns:p14="http://schemas.microsoft.com/office/powerpoint/2010/main" val="90172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959678" y="1192696"/>
            <a:ext cx="7727122" cy="4933467"/>
          </a:xfrm>
        </p:spPr>
        <p:txBody>
          <a:bodyPr>
            <a:normAutofit/>
          </a:bodyPr>
          <a:lstStyle/>
          <a:p>
            <a:endParaRPr lang="en-US" dirty="0"/>
          </a:p>
          <a:p>
            <a:endParaRPr lang="en-US" dirty="0"/>
          </a:p>
          <a:p>
            <a:endParaRPr lang="en-US" dirty="0"/>
          </a:p>
          <a:p>
            <a:r>
              <a:rPr lang="en-US" dirty="0"/>
              <a:t>Socioeconomic status is positively associated with health/health behavior</a:t>
            </a:r>
          </a:p>
          <a:p>
            <a:pPr lvl="1"/>
            <a:r>
              <a:rPr lang="en-US" dirty="0"/>
              <a:t>Income, education, occupation (Adler and Newman, 2002; </a:t>
            </a:r>
            <a:r>
              <a:rPr lang="en-US" dirty="0" err="1"/>
              <a:t>Braveman</a:t>
            </a:r>
            <a:r>
              <a:rPr lang="en-US" dirty="0"/>
              <a:t>, et al, 2005)</a:t>
            </a:r>
          </a:p>
          <a:p>
            <a:endParaRPr lang="en-US" dirty="0"/>
          </a:p>
          <a:p>
            <a:endParaRPr lang="en-US" dirty="0"/>
          </a:p>
          <a:p>
            <a:endParaRPr lang="en-US" dirty="0"/>
          </a:p>
        </p:txBody>
      </p:sp>
    </p:spTree>
    <p:extLst>
      <p:ext uri="{BB962C8B-B14F-4D97-AF65-F5344CB8AC3E}">
        <p14:creationId xmlns:p14="http://schemas.microsoft.com/office/powerpoint/2010/main" val="367567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dirty="0"/>
              <a:t>Background</a:t>
            </a:r>
          </a:p>
        </p:txBody>
      </p:sp>
      <p:sp>
        <p:nvSpPr>
          <p:cNvPr id="23555" name="Rectangle 3"/>
          <p:cNvSpPr>
            <a:spLocks noGrp="1"/>
          </p:cNvSpPr>
          <p:nvPr>
            <p:ph type="body" idx="1"/>
          </p:nvPr>
        </p:nvSpPr>
        <p:spPr>
          <a:xfrm>
            <a:off x="959678" y="1162050"/>
            <a:ext cx="7727122" cy="4964113"/>
          </a:xfrm>
        </p:spPr>
        <p:txBody>
          <a:bodyPr/>
          <a:lstStyle/>
          <a:p>
            <a:r>
              <a:rPr lang="en-US" dirty="0"/>
              <a:t>Why traditional measures of socioeconomic status in population health research may be limited:  </a:t>
            </a:r>
          </a:p>
          <a:p>
            <a:pPr lvl="1"/>
            <a:r>
              <a:rPr lang="en-US" dirty="0"/>
              <a:t>Variability within groups</a:t>
            </a:r>
          </a:p>
          <a:p>
            <a:pPr lvl="2"/>
            <a:r>
              <a:rPr lang="en-US" sz="2400" dirty="0"/>
              <a:t>Individuals within SES categories (e.g. low-income) may present a range of variation in individual vulnerability to the effects of adverse socioeconomic circumstances or changes to socioeconomic circumstances</a:t>
            </a:r>
          </a:p>
          <a:p>
            <a:pPr lvl="2"/>
            <a:endParaRPr lang="en-US" sz="2100" dirty="0"/>
          </a:p>
        </p:txBody>
      </p:sp>
    </p:spTree>
    <p:extLst>
      <p:ext uri="{BB962C8B-B14F-4D97-AF65-F5344CB8AC3E}">
        <p14:creationId xmlns:p14="http://schemas.microsoft.com/office/powerpoint/2010/main" val="48519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959678" y="1361662"/>
            <a:ext cx="7727122" cy="4764502"/>
          </a:xfrm>
        </p:spPr>
        <p:txBody>
          <a:bodyPr>
            <a:normAutofit/>
          </a:bodyPr>
          <a:lstStyle/>
          <a:p>
            <a:r>
              <a:rPr lang="en-US" dirty="0"/>
              <a:t>Differential impact of SES across racial/ethnic groups</a:t>
            </a:r>
          </a:p>
          <a:p>
            <a:pPr lvl="1"/>
            <a:r>
              <a:rPr lang="en-US" dirty="0"/>
              <a:t>Diminishing returns hypothesis</a:t>
            </a:r>
          </a:p>
          <a:p>
            <a:pPr lvl="2"/>
            <a:r>
              <a:rPr lang="en-US" dirty="0"/>
              <a:t>Suggests that racial/ethnic minorities may not experience the same returns on increasing levels of SES as whites</a:t>
            </a:r>
          </a:p>
          <a:p>
            <a:pPr lvl="2"/>
            <a:endParaRPr lang="en-US" dirty="0"/>
          </a:p>
          <a:p>
            <a:pPr lvl="1"/>
            <a:r>
              <a:rPr lang="en-US" dirty="0"/>
              <a:t>Minority poverty hypothesis</a:t>
            </a:r>
          </a:p>
          <a:p>
            <a:pPr lvl="2"/>
            <a:r>
              <a:rPr lang="en-US" dirty="0"/>
              <a:t>Suggests a unique disadvantage for racial/ethnic minorities living in poverty </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264749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Household financial insecurity</a:t>
            </a:r>
          </a:p>
        </p:txBody>
      </p:sp>
      <p:sp>
        <p:nvSpPr>
          <p:cNvPr id="3" name="Content Placeholder 2"/>
          <p:cNvSpPr>
            <a:spLocks noGrp="1"/>
          </p:cNvSpPr>
          <p:nvPr>
            <p:ph idx="1"/>
          </p:nvPr>
        </p:nvSpPr>
        <p:spPr>
          <a:xfrm>
            <a:off x="959678" y="1212574"/>
            <a:ext cx="7727122" cy="4913589"/>
          </a:xfrm>
        </p:spPr>
        <p:txBody>
          <a:bodyPr/>
          <a:lstStyle/>
          <a:p>
            <a:r>
              <a:rPr lang="en-US" dirty="0"/>
              <a:t>Household financial (in)security</a:t>
            </a:r>
          </a:p>
          <a:p>
            <a:pPr lvl="1"/>
            <a:r>
              <a:rPr lang="en-US" dirty="0"/>
              <a:t>17.8% report feeling economically insecure (Economic Security Index Project, Yale University);</a:t>
            </a:r>
          </a:p>
          <a:p>
            <a:pPr lvl="1"/>
            <a:endParaRPr lang="en-US" dirty="0"/>
          </a:p>
          <a:p>
            <a:pPr lvl="1"/>
            <a:r>
              <a:rPr lang="en-US" dirty="0"/>
              <a:t>“More than half (52 percent) of African-American and 56 percent of Latino seniors are economically insecure” (Institute on Assets and Social Policy, Brandeis University);</a:t>
            </a:r>
          </a:p>
          <a:p>
            <a:pPr marL="457200" lvl="1" indent="0">
              <a:buNone/>
            </a:pPr>
            <a:endParaRPr lang="en-US" dirty="0"/>
          </a:p>
          <a:p>
            <a:pPr lvl="1"/>
            <a:r>
              <a:rPr lang="en-US" dirty="0"/>
              <a:t>“44% of households nationally are living without a basic personal safety net”(The Corporation for Enterprise Development (CFED)).</a:t>
            </a:r>
          </a:p>
        </p:txBody>
      </p:sp>
    </p:spTree>
    <p:extLst>
      <p:ext uri="{BB962C8B-B14F-4D97-AF65-F5344CB8AC3E}">
        <p14:creationId xmlns:p14="http://schemas.microsoft.com/office/powerpoint/2010/main" val="271698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Differential savings among Medicare population</a:t>
            </a:r>
          </a:p>
        </p:txBody>
      </p:sp>
      <p:sp>
        <p:nvSpPr>
          <p:cNvPr id="5" name="AutoShape 3"/>
          <p:cNvSpPr>
            <a:spLocks noChangeAspect="1" noChangeArrowheads="1" noTextEdit="1"/>
          </p:cNvSpPr>
          <p:nvPr/>
        </p:nvSpPr>
        <p:spPr bwMode="auto">
          <a:xfrm>
            <a:off x="757238" y="1098550"/>
            <a:ext cx="7104062"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757238" y="1098550"/>
            <a:ext cx="7002462" cy="5251847"/>
          </a:xfrm>
          <a:prstGeom prst="rect">
            <a:avLst/>
          </a:prstGeom>
        </p:spPr>
      </p:pic>
    </p:spTree>
    <p:extLst>
      <p:ext uri="{BB962C8B-B14F-4D97-AF65-F5344CB8AC3E}">
        <p14:creationId xmlns:p14="http://schemas.microsoft.com/office/powerpoint/2010/main" val="172120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959678" y="1331844"/>
            <a:ext cx="7727122" cy="4794320"/>
          </a:xfrm>
        </p:spPr>
        <p:txBody>
          <a:bodyPr/>
          <a:lstStyle/>
          <a:p>
            <a:r>
              <a:rPr lang="en-US" dirty="0"/>
              <a:t>Financial hardship  has been shown to be associated with several health outcomes:  </a:t>
            </a:r>
          </a:p>
          <a:p>
            <a:pPr lvl="1"/>
            <a:r>
              <a:rPr lang="en-US" dirty="0"/>
              <a:t>Intensive end-of-life care (Tucker-Seeley, et al. 2014)</a:t>
            </a:r>
          </a:p>
          <a:p>
            <a:pPr lvl="1"/>
            <a:r>
              <a:rPr lang="en-US" dirty="0"/>
              <a:t>Oral health (Chi and Tucker-Seeley, 2013)</a:t>
            </a:r>
          </a:p>
          <a:p>
            <a:pPr lvl="1"/>
            <a:r>
              <a:rPr lang="en-US" dirty="0"/>
              <a:t>Morbidity (Tucker-Seeley, et al. 2009; Kahn and </a:t>
            </a:r>
            <a:r>
              <a:rPr lang="en-US" dirty="0" err="1"/>
              <a:t>Pearlin</a:t>
            </a:r>
            <a:r>
              <a:rPr lang="en-US" dirty="0"/>
              <a:t>, 2006) </a:t>
            </a:r>
          </a:p>
          <a:p>
            <a:pPr lvl="1"/>
            <a:r>
              <a:rPr lang="en-US" dirty="0"/>
              <a:t>Mortality (Tucker-Seeley, et al. 2009; </a:t>
            </a:r>
            <a:r>
              <a:rPr lang="en-US" dirty="0" err="1"/>
              <a:t>Szanton</a:t>
            </a:r>
            <a:r>
              <a:rPr lang="en-US" dirty="0"/>
              <a:t>, et al. 2008)</a:t>
            </a:r>
          </a:p>
          <a:p>
            <a:endParaRPr lang="en-US" dirty="0"/>
          </a:p>
        </p:txBody>
      </p:sp>
    </p:spTree>
    <p:extLst>
      <p:ext uri="{BB962C8B-B14F-4D97-AF65-F5344CB8AC3E}">
        <p14:creationId xmlns:p14="http://schemas.microsoft.com/office/powerpoint/2010/main" val="59570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Rising cost of cancer care</a:t>
            </a:r>
          </a:p>
          <a:p>
            <a:pPr lvl="1"/>
            <a:r>
              <a:rPr lang="en-US" dirty="0"/>
              <a:t>Cost of cancer rising faster than other diseases</a:t>
            </a:r>
          </a:p>
          <a:p>
            <a:pPr lvl="2"/>
            <a:r>
              <a:rPr lang="en-US" dirty="0"/>
              <a:t>Total costs (direct costs of care for patient as well as the indirect costs of managing care by the household) are not usually known at the start of treatment and are not routinely discussed (IOM report, Levit, </a:t>
            </a:r>
            <a:r>
              <a:rPr lang="en-US" dirty="0" err="1"/>
              <a:t>Balogh</a:t>
            </a:r>
            <a:r>
              <a:rPr lang="en-US" dirty="0"/>
              <a:t>, Nass, and </a:t>
            </a:r>
            <a:r>
              <a:rPr lang="en-US" dirty="0" err="1"/>
              <a:t>Ganz</a:t>
            </a:r>
            <a:r>
              <a:rPr lang="en-US" dirty="0"/>
              <a:t>, 2013).</a:t>
            </a:r>
          </a:p>
          <a:p>
            <a:pPr lvl="1"/>
            <a:endParaRPr lang="en-US" dirty="0"/>
          </a:p>
          <a:p>
            <a:endParaRPr lang="en-US" dirty="0"/>
          </a:p>
        </p:txBody>
      </p:sp>
    </p:spTree>
    <p:extLst>
      <p:ext uri="{BB962C8B-B14F-4D97-AF65-F5344CB8AC3E}">
        <p14:creationId xmlns:p14="http://schemas.microsoft.com/office/powerpoint/2010/main" val="129323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dirty="0"/>
              <a:t>Financial hardship and cancer</a:t>
            </a:r>
          </a:p>
        </p:txBody>
      </p:sp>
      <p:sp>
        <p:nvSpPr>
          <p:cNvPr id="53251" name="Rectangle 3"/>
          <p:cNvSpPr>
            <a:spLocks noGrp="1"/>
          </p:cNvSpPr>
          <p:nvPr>
            <p:ph type="body" idx="1"/>
          </p:nvPr>
        </p:nvSpPr>
        <p:spPr/>
        <p:txBody>
          <a:bodyPr/>
          <a:lstStyle/>
          <a:p>
            <a:endParaRPr lang="en-US"/>
          </a:p>
        </p:txBody>
      </p:sp>
      <p:sp>
        <p:nvSpPr>
          <p:cNvPr id="3" name="AutoShape 3"/>
          <p:cNvSpPr>
            <a:spLocks noChangeAspect="1" noChangeArrowheads="1" noTextEdit="1"/>
          </p:cNvSpPr>
          <p:nvPr/>
        </p:nvSpPr>
        <p:spPr bwMode="auto">
          <a:xfrm>
            <a:off x="714375" y="1123950"/>
            <a:ext cx="8188325" cy="56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743778" y="1123950"/>
            <a:ext cx="8000172" cy="5072898"/>
          </a:xfrm>
          <a:prstGeom prst="rect">
            <a:avLst/>
          </a:prstGeom>
        </p:spPr>
      </p:pic>
    </p:spTree>
    <p:extLst>
      <p:ext uri="{BB962C8B-B14F-4D97-AF65-F5344CB8AC3E}">
        <p14:creationId xmlns:p14="http://schemas.microsoft.com/office/powerpoint/2010/main" val="2180657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5998</TotalTime>
  <Words>1003</Words>
  <Application>Microsoft Office PowerPoint</Application>
  <PresentationFormat>On-screen Show (4:3)</PresentationFormat>
  <Paragraphs>111</Paragraphs>
  <Slides>19</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vt:lpstr>
      <vt:lpstr>Office Theme</vt:lpstr>
      <vt:lpstr>Financial hardship and the economic burden of health [cancer] care</vt:lpstr>
      <vt:lpstr>Background</vt:lpstr>
      <vt:lpstr>Background</vt:lpstr>
      <vt:lpstr>Background</vt:lpstr>
      <vt:lpstr>Household financial insecurity</vt:lpstr>
      <vt:lpstr>Differential savings among Medicare population</vt:lpstr>
      <vt:lpstr>Background</vt:lpstr>
      <vt:lpstr>Background</vt:lpstr>
      <vt:lpstr>Financial hardship and cancer</vt:lpstr>
      <vt:lpstr>Financial Toxicity</vt:lpstr>
      <vt:lpstr>The Money-Health Connection Study</vt:lpstr>
      <vt:lpstr>Money-Health Connection Study</vt:lpstr>
      <vt:lpstr>Financial well-being video</vt:lpstr>
      <vt:lpstr>Financial hardship in the cancer care context</vt:lpstr>
      <vt:lpstr>Example questions</vt:lpstr>
      <vt:lpstr>Implications for public health</vt:lpstr>
      <vt:lpstr>Conclusion/Summary</vt:lpstr>
      <vt:lpstr>Acknowledgments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Gerberick</dc:creator>
  <cp:lastModifiedBy>Thomas-Miller, Jacquelyn</cp:lastModifiedBy>
  <cp:revision>388</cp:revision>
  <cp:lastPrinted>2015-03-09T01:13:17Z</cp:lastPrinted>
  <dcterms:created xsi:type="dcterms:W3CDTF">2014-04-28T10:21:29Z</dcterms:created>
  <dcterms:modified xsi:type="dcterms:W3CDTF">2017-08-17T13:46:38Z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-1185572796</vt:i4>
  </property>
  <property fmtid="{D5CDD505-2E9C-101B-9397-08002B2CF9AE}" pid="3" name="_NewReviewCycle">
    <vt:lpwstr/>
  </property>
  <property fmtid="{D5CDD505-2E9C-101B-9397-08002B2CF9AE}" pid="4" name="_EmailSubject">
    <vt:lpwstr>Your PowerPoint</vt:lpwstr>
  </property>
  <property fmtid="{D5CDD505-2E9C-101B-9397-08002B2CF9AE}" pid="5" name="_AuthorEmail">
    <vt:lpwstr>Catherine_Coleman@DFCI.HARVARD.EDU</vt:lpwstr>
  </property>
  <property fmtid="{D5CDD505-2E9C-101B-9397-08002B2CF9AE}" pid="6" name="_AuthorEmailDisplayName">
    <vt:lpwstr>Coleman, Catherine</vt:lpwstr>
  </property>
</Properties>
</file>