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03_FA7AAF8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5" r:id="rId4"/>
    <p:sldMasterId id="2147483741" r:id="rId5"/>
  </p:sldMasterIdLst>
  <p:notesMasterIdLst>
    <p:notesMasterId r:id="rId37"/>
  </p:notesMasterIdLst>
  <p:handoutMasterIdLst>
    <p:handoutMasterId r:id="rId38"/>
  </p:handoutMasterIdLst>
  <p:sldIdLst>
    <p:sldId id="256" r:id="rId6"/>
    <p:sldId id="258" r:id="rId7"/>
    <p:sldId id="259" r:id="rId8"/>
    <p:sldId id="266" r:id="rId9"/>
    <p:sldId id="268" r:id="rId10"/>
    <p:sldId id="279" r:id="rId11"/>
    <p:sldId id="278" r:id="rId12"/>
    <p:sldId id="277" r:id="rId13"/>
    <p:sldId id="269" r:id="rId14"/>
    <p:sldId id="276" r:id="rId15"/>
    <p:sldId id="275" r:id="rId16"/>
    <p:sldId id="270" r:id="rId17"/>
    <p:sldId id="282" r:id="rId18"/>
    <p:sldId id="281" r:id="rId19"/>
    <p:sldId id="280" r:id="rId20"/>
    <p:sldId id="261" r:id="rId21"/>
    <p:sldId id="262" r:id="rId22"/>
    <p:sldId id="263" r:id="rId23"/>
    <p:sldId id="264" r:id="rId24"/>
    <p:sldId id="265" r:id="rId25"/>
    <p:sldId id="271" r:id="rId26"/>
    <p:sldId id="272" r:id="rId27"/>
    <p:sldId id="273" r:id="rId28"/>
    <p:sldId id="274" r:id="rId29"/>
    <p:sldId id="283" r:id="rId30"/>
    <p:sldId id="284" r:id="rId31"/>
    <p:sldId id="287"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0BE34E-8A83-1C7C-9D17-874843D9875F}" name="Sommerville, Gillian L" initials="SL" userId="S::gls5262@psu.edu::b61f48f3-30dd-47ab-b965-ee2c60bc4d50" providerId="AD"/>
  <p188:author id="{25B15359-EBC1-84EA-7FA1-5DD4D94F9970}" name="Hur, Yoon Sun" initials="HS" userId="S::yph5180@psu.edu::0085dff6-73f4-4d6c-b5c8-c4a2d27ebcf1" providerId="AD"/>
  <p188:author id="{42DE9399-0E86-6B88-5478-D20D72E7A4BB}" name="Donovan, Michael W." initials="MD" userId="S::mwd139@psu.edu::f0a17463-6bd7-4b4b-b117-da6962cb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7938E-4B87-EB66-F69E-1BC6A03C0A0D}" v="6" dt="2024-09-26T19:49:46.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90" d="100"/>
          <a:sy n="90" d="100"/>
        </p:scale>
        <p:origin x="232" y="5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merville, Gillian L" userId="S::gls5262@psu.edu::b61f48f3-30dd-47ab-b965-ee2c60bc4d50" providerId="AD" clId="Web-{2007938E-4B87-EB66-F69E-1BC6A03C0A0D}"/>
    <pc:docChg chg="modSld">
      <pc:chgData name="Sommerville, Gillian L" userId="S::gls5262@psu.edu::b61f48f3-30dd-47ab-b965-ee2c60bc4d50" providerId="AD" clId="Web-{2007938E-4B87-EB66-F69E-1BC6A03C0A0D}" dt="2024-09-26T19:49:43.951" v="1" actId="20577"/>
      <pc:docMkLst>
        <pc:docMk/>
      </pc:docMkLst>
      <pc:sldChg chg="modSp">
        <pc:chgData name="Sommerville, Gillian L" userId="S::gls5262@psu.edu::b61f48f3-30dd-47ab-b965-ee2c60bc4d50" providerId="AD" clId="Web-{2007938E-4B87-EB66-F69E-1BC6A03C0A0D}" dt="2024-09-26T19:49:43.951" v="1" actId="20577"/>
        <pc:sldMkLst>
          <pc:docMk/>
          <pc:sldMk cId="4245025368" sldId="263"/>
        </pc:sldMkLst>
        <pc:spChg chg="mod">
          <ac:chgData name="Sommerville, Gillian L" userId="S::gls5262@psu.edu::b61f48f3-30dd-47ab-b965-ee2c60bc4d50" providerId="AD" clId="Web-{2007938E-4B87-EB66-F69E-1BC6A03C0A0D}" dt="2024-09-26T19:49:43.951" v="1" actId="20577"/>
          <ac:spMkLst>
            <pc:docMk/>
            <pc:sldMk cId="4245025368" sldId="263"/>
            <ac:spMk id="6" creationId="{E102302A-FBD4-DAFF-EC16-E048879040FD}"/>
          </ac:spMkLst>
        </pc:spChg>
      </pc:sldChg>
    </pc:docChg>
  </pc:docChgLst>
</pc:chgInfo>
</file>

<file path=ppt/comments/modernComment_103_FA7AAF86.xml><?xml version="1.0" encoding="utf-8"?>
<p188:cmLst xmlns:a="http://schemas.openxmlformats.org/drawingml/2006/main" xmlns:r="http://schemas.openxmlformats.org/officeDocument/2006/relationships" xmlns:p188="http://schemas.microsoft.com/office/powerpoint/2018/8/main">
  <p188:cm id="{AA97809B-B75F-4DF7-BF91-EDA4E3DF1EF9}" authorId="{590BE34E-8A83-1C7C-9D17-874843D9875F}" status="resolved" created="2024-07-31T18:37:12.813" complete="100000">
    <ac:txMkLst xmlns:ac="http://schemas.microsoft.com/office/drawing/2013/main/command">
      <pc:docMk xmlns:pc="http://schemas.microsoft.com/office/powerpoint/2013/main/command"/>
      <pc:sldMk xmlns:pc="http://schemas.microsoft.com/office/powerpoint/2013/main/command" cId="4202344326" sldId="259"/>
      <ac:spMk id="2" creationId="{6C966521-74E5-2292-CBF1-763698E6F6AB}"/>
      <ac:txMk cp="0" len="54">
        <ac:context len="78" hash="581067316"/>
      </ac:txMk>
    </ac:txMkLst>
    <p188:pos x="9866721" y="604886"/>
    <p188:replyLst>
      <p188:reply id="{4A4C6679-9F95-4230-9B83-921B4D7335E5}" authorId="{590BE34E-8A83-1C7C-9D17-874843D9875F}" created="2024-08-05T16:07:46.971">
        <p188:txBody>
          <a:bodyPr/>
          <a:lstStyle/>
          <a:p>
            <a:r>
              <a:rPr lang="en-US"/>
              <a:t>[@Hur, Yoon Sun] </a:t>
            </a:r>
          </a:p>
        </p188:txBody>
      </p188:reply>
      <p188:reply id="{40610D91-2906-4572-A765-35CEC78A0799}" authorId="{25B15359-EBC1-84EA-7FA1-5DD4D94F9970}" created="2024-08-09T13:54:57.328">
        <p188:txBody>
          <a:bodyPr/>
          <a:lstStyle/>
          <a:p>
            <a:r>
              <a:rPr lang="en-US"/>
              <a:t>[@Sommerville, Gillian L] , I will try to do this by end of today. Sorry for the delay. </a:t>
            </a:r>
          </a:p>
        </p188:txBody>
      </p188:reply>
    </p188:replyLst>
    <p188:txBody>
      <a:bodyPr/>
      <a:lstStyle/>
      <a:p>
        <a:r>
          <a:rPr lang="en-US"/>
          <a:t>Are you able to provide a graph (similar to slide 28) in the following PPT? But instead of social media, can you do the percentage of entrepreneurship bills to all bills by state, using the updated July 2024 data in SharePoint? 
https://pennstateoffice365.sharepoint.com/:p:/r/sites/NASDAQ/Shared%20Documents/Venture%20Equity%20Project%20Years%203%20+%204/Updated_VEP%20Years%203+4%20Qurorum%20Analysis_7.1.pptx?d=w629061dd660b4caa8eda2b61f87312ce&amp;csf=1&amp;web=1&amp;e=V29qkQ </a:t>
        </a:r>
      </a:p>
    </p188:txBody>
    <p188:extLst>
      <p:ext xmlns:p="http://schemas.openxmlformats.org/presentationml/2006/main" uri="{57CB4572-C831-44C2-8A1C-0ADB6CCDFE69}">
        <p223:reactions xmlns:p223="http://schemas.microsoft.com/office/powerpoint/2022/03/main">
          <p223:rxn type="👍">
            <p223:instance time="2024-08-09T13:54:34.265" authorId="{25B15359-EBC1-84EA-7FA1-5DD4D94F9970}"/>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E194BA-F60A-DB00-920A-D21E0BF2AD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E5C2EC-B347-F78C-CDAD-0706C33148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9C564B-06CF-3E43-94C8-77512DFDD49E}" type="datetimeFigureOut">
              <a:rPr lang="en-US" smtClean="0"/>
              <a:t>9/26/2024</a:t>
            </a:fld>
            <a:endParaRPr lang="en-US"/>
          </a:p>
        </p:txBody>
      </p:sp>
      <p:sp>
        <p:nvSpPr>
          <p:cNvPr id="4" name="Footer Placeholder 3">
            <a:extLst>
              <a:ext uri="{FF2B5EF4-FFF2-40B4-BE49-F238E27FC236}">
                <a16:creationId xmlns:a16="http://schemas.microsoft.com/office/drawing/2014/main" id="{D4DBCCD3-9871-25DA-DA33-4A1FB4C998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8D45A6-0BC6-28C0-0330-E02EA0DB57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55716-EBC8-B042-966D-2A8700C0F084}" type="slidenum">
              <a:rPr lang="en-US" smtClean="0"/>
              <a:t>‹#›</a:t>
            </a:fld>
            <a:endParaRPr lang="en-US"/>
          </a:p>
        </p:txBody>
      </p:sp>
    </p:spTree>
    <p:extLst>
      <p:ext uri="{BB962C8B-B14F-4D97-AF65-F5344CB8AC3E}">
        <p14:creationId xmlns:p14="http://schemas.microsoft.com/office/powerpoint/2010/main" val="132678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3DBE2-3765-C841-BE96-14ADE2D43B3E}"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DCBC6-4AA2-FB4A-8180-56034F2BAF30}" type="slidenum">
              <a:rPr lang="en-US" smtClean="0"/>
              <a:t>‹#›</a:t>
            </a:fld>
            <a:endParaRPr lang="en-US"/>
          </a:p>
        </p:txBody>
      </p:sp>
    </p:spTree>
    <p:extLst>
      <p:ext uri="{BB962C8B-B14F-4D97-AF65-F5344CB8AC3E}">
        <p14:creationId xmlns:p14="http://schemas.microsoft.com/office/powerpoint/2010/main" val="285206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Red">
    <p:bg>
      <p:bgPr>
        <a:solidFill>
          <a:schemeClr val="accent1"/>
        </a:solidFill>
        <a:effectLst/>
      </p:bgPr>
    </p:bg>
    <p:spTree>
      <p:nvGrpSpPr>
        <p:cNvPr id="1" name=""/>
        <p:cNvGrpSpPr/>
        <p:nvPr/>
      </p:nvGrpSpPr>
      <p:grpSpPr>
        <a:xfrm>
          <a:off x="0" y="0"/>
          <a:ext cx="0" cy="0"/>
          <a:chOff x="0" y="0"/>
          <a:chExt cx="0" cy="0"/>
        </a:xfrm>
      </p:grpSpPr>
      <p:pic>
        <p:nvPicPr>
          <p:cNvPr id="7" name="Picture 6" descr="A black background with white text&#10;&#10;Description automatically generated">
            <a:extLst>
              <a:ext uri="{FF2B5EF4-FFF2-40B4-BE49-F238E27FC236}">
                <a16:creationId xmlns:a16="http://schemas.microsoft.com/office/drawing/2014/main" id="{0AD8FD4C-B1B6-610D-2D8A-59816225704D}"/>
              </a:ext>
            </a:extLst>
          </p:cNvPr>
          <p:cNvPicPr>
            <a:picLocks noChangeAspect="1"/>
          </p:cNvPicPr>
          <p:nvPr userDrawn="1"/>
        </p:nvPicPr>
        <p:blipFill>
          <a:blip r:embed="rId2"/>
          <a:stretch>
            <a:fillRect/>
          </a:stretch>
        </p:blipFill>
        <p:spPr>
          <a:xfrm>
            <a:off x="461264" y="4886021"/>
            <a:ext cx="4978400" cy="190500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53628200-F3D2-EBEA-A7DE-D2DBA7FC5141}"/>
              </a:ext>
            </a:extLst>
          </p:cNvPr>
          <p:cNvPicPr>
            <a:picLocks noChangeAspect="1"/>
          </p:cNvPicPr>
          <p:nvPr userDrawn="1"/>
        </p:nvPicPr>
        <p:blipFill>
          <a:blip r:embed="rId3"/>
          <a:stretch>
            <a:fillRect/>
          </a:stretch>
        </p:blipFill>
        <p:spPr>
          <a:xfrm>
            <a:off x="7655382" y="5359845"/>
            <a:ext cx="3706114" cy="900904"/>
          </a:xfrm>
          <a:prstGeom prst="rect">
            <a:avLst/>
          </a:prstGeom>
        </p:spPr>
      </p:pic>
      <p:sp>
        <p:nvSpPr>
          <p:cNvPr id="4" name="Title 3">
            <a:extLst>
              <a:ext uri="{FF2B5EF4-FFF2-40B4-BE49-F238E27FC236}">
                <a16:creationId xmlns:a16="http://schemas.microsoft.com/office/drawing/2014/main" id="{665B035E-45AF-E4A8-3612-EF46AB628631}"/>
              </a:ext>
            </a:extLst>
          </p:cNvPr>
          <p:cNvSpPr>
            <a:spLocks noGrp="1"/>
          </p:cNvSpPr>
          <p:nvPr>
            <p:ph type="title" hasCustomPrompt="1"/>
          </p:nvPr>
        </p:nvSpPr>
        <p:spPr/>
        <p:txBody>
          <a:bodyPr/>
          <a:lstStyle>
            <a:lvl1pPr>
              <a:defRPr/>
            </a:lvl1pPr>
          </a:lstStyle>
          <a:p>
            <a:r>
              <a:rPr lang="en-US"/>
              <a:t>Click to edit Title</a:t>
            </a:r>
          </a:p>
        </p:txBody>
      </p:sp>
      <p:sp>
        <p:nvSpPr>
          <p:cNvPr id="6" name="Text Placeholder 5">
            <a:extLst>
              <a:ext uri="{FF2B5EF4-FFF2-40B4-BE49-F238E27FC236}">
                <a16:creationId xmlns:a16="http://schemas.microsoft.com/office/drawing/2014/main" id="{2A566A41-F560-44FE-7EAD-E5D4A18FF682}"/>
              </a:ext>
            </a:extLst>
          </p:cNvPr>
          <p:cNvSpPr>
            <a:spLocks noGrp="1"/>
          </p:cNvSpPr>
          <p:nvPr>
            <p:ph type="body" sz="quarter" idx="10" hasCustomPrompt="1"/>
          </p:nvPr>
        </p:nvSpPr>
        <p:spPr>
          <a:xfrm>
            <a:off x="838200" y="2338118"/>
            <a:ext cx="9394226" cy="715633"/>
          </a:xfrm>
        </p:spPr>
        <p:txBody>
          <a:bodyPr/>
          <a:lstStyle>
            <a:lvl1pPr marL="0" indent="0">
              <a:buNone/>
              <a:defRPr/>
            </a:lvl1pPr>
          </a:lstStyle>
          <a:p>
            <a:pPr lvl="0"/>
            <a:r>
              <a:rPr lang="en-US"/>
              <a:t>Click to edit Subtitle</a:t>
            </a:r>
          </a:p>
        </p:txBody>
      </p:sp>
      <p:sp>
        <p:nvSpPr>
          <p:cNvPr id="16" name="Text Placeholder 15">
            <a:extLst>
              <a:ext uri="{FF2B5EF4-FFF2-40B4-BE49-F238E27FC236}">
                <a16:creationId xmlns:a16="http://schemas.microsoft.com/office/drawing/2014/main" id="{39F9F14C-4C4F-30B4-C0BB-9169A61B5825}"/>
              </a:ext>
            </a:extLst>
          </p:cNvPr>
          <p:cNvSpPr>
            <a:spLocks noGrp="1"/>
          </p:cNvSpPr>
          <p:nvPr>
            <p:ph type="body" sz="quarter" idx="11" hasCustomPrompt="1"/>
          </p:nvPr>
        </p:nvSpPr>
        <p:spPr>
          <a:xfrm>
            <a:off x="838200" y="3511502"/>
            <a:ext cx="8185838" cy="284839"/>
          </a:xfrm>
        </p:spPr>
        <p:txBody>
          <a:bodyPr>
            <a:normAutofit/>
          </a:bodyPr>
          <a:lstStyle>
            <a:lvl1pPr marL="0" indent="0" algn="l">
              <a:buNone/>
              <a:defRPr sz="1800"/>
            </a:lvl1pPr>
          </a:lstStyle>
          <a:p>
            <a:pPr lvl="0"/>
            <a:r>
              <a:rPr lang="en-US"/>
              <a:t>Click to edit Presenter Info</a:t>
            </a:r>
          </a:p>
        </p:txBody>
      </p:sp>
      <p:sp>
        <p:nvSpPr>
          <p:cNvPr id="18" name="Text Placeholder 15">
            <a:extLst>
              <a:ext uri="{FF2B5EF4-FFF2-40B4-BE49-F238E27FC236}">
                <a16:creationId xmlns:a16="http://schemas.microsoft.com/office/drawing/2014/main" id="{34C11303-7B9E-EF97-3B86-5DDEACC664F3}"/>
              </a:ext>
            </a:extLst>
          </p:cNvPr>
          <p:cNvSpPr>
            <a:spLocks noGrp="1"/>
          </p:cNvSpPr>
          <p:nvPr>
            <p:ph type="body" sz="quarter" idx="13" hasCustomPrompt="1"/>
          </p:nvPr>
        </p:nvSpPr>
        <p:spPr>
          <a:xfrm>
            <a:off x="838200" y="4154789"/>
            <a:ext cx="8185838" cy="284839"/>
          </a:xfrm>
        </p:spPr>
        <p:txBody>
          <a:bodyPr>
            <a:normAutofit/>
          </a:bodyPr>
          <a:lstStyle>
            <a:lvl1pPr marL="0" indent="0" algn="l">
              <a:buNone/>
              <a:defRPr sz="1800"/>
            </a:lvl1pPr>
          </a:lstStyle>
          <a:p>
            <a:pPr lvl="0"/>
            <a:r>
              <a:rPr lang="en-US"/>
              <a:t>Click to edit Presentation Date</a:t>
            </a:r>
          </a:p>
        </p:txBody>
      </p:sp>
    </p:spTree>
    <p:extLst>
      <p:ext uri="{BB962C8B-B14F-4D97-AF65-F5344CB8AC3E}">
        <p14:creationId xmlns:p14="http://schemas.microsoft.com/office/powerpoint/2010/main" val="21476591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 Red">
    <p:bg>
      <p:bgPr>
        <a:solidFill>
          <a:schemeClr val="accent4"/>
        </a:solidFill>
        <a:effectLst/>
      </p:bgPr>
    </p:bg>
    <p:spTree>
      <p:nvGrpSpPr>
        <p:cNvPr id="1" name=""/>
        <p:cNvGrpSpPr/>
        <p:nvPr/>
      </p:nvGrpSpPr>
      <p:grpSpPr>
        <a:xfrm>
          <a:off x="0" y="0"/>
          <a:ext cx="0" cy="0"/>
          <a:chOff x="0" y="0"/>
          <a:chExt cx="0" cy="0"/>
        </a:xfrm>
      </p:grpSpPr>
      <p:pic>
        <p:nvPicPr>
          <p:cNvPr id="14" name="Picture 13" descr="A black background with white text&#10;&#10;Description automatically generated">
            <a:extLst>
              <a:ext uri="{FF2B5EF4-FFF2-40B4-BE49-F238E27FC236}">
                <a16:creationId xmlns:a16="http://schemas.microsoft.com/office/drawing/2014/main" id="{A299CCBC-C345-663C-6E3D-B39BE65779B4}"/>
              </a:ext>
            </a:extLst>
          </p:cNvPr>
          <p:cNvPicPr>
            <a:picLocks noChangeAspect="1"/>
          </p:cNvPicPr>
          <p:nvPr userDrawn="1"/>
        </p:nvPicPr>
        <p:blipFill>
          <a:blip r:embed="rId2"/>
          <a:stretch>
            <a:fillRect/>
          </a:stretch>
        </p:blipFill>
        <p:spPr>
          <a:xfrm>
            <a:off x="461264" y="4886021"/>
            <a:ext cx="4978400" cy="1905000"/>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F90A49D5-B557-31F4-97EC-028ABDEF3802}"/>
              </a:ext>
            </a:extLst>
          </p:cNvPr>
          <p:cNvPicPr>
            <a:picLocks noChangeAspect="1"/>
          </p:cNvPicPr>
          <p:nvPr userDrawn="1"/>
        </p:nvPicPr>
        <p:blipFill>
          <a:blip r:embed="rId3"/>
          <a:stretch>
            <a:fillRect/>
          </a:stretch>
        </p:blipFill>
        <p:spPr>
          <a:xfrm>
            <a:off x="7655382" y="5359845"/>
            <a:ext cx="3706114" cy="900904"/>
          </a:xfrm>
          <a:prstGeom prst="rect">
            <a:avLst/>
          </a:prstGeom>
        </p:spPr>
      </p:pic>
    </p:spTree>
    <p:extLst>
      <p:ext uri="{BB962C8B-B14F-4D97-AF65-F5344CB8AC3E}">
        <p14:creationId xmlns:p14="http://schemas.microsoft.com/office/powerpoint/2010/main" val="362810357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 Blue">
    <p:bg>
      <p:bgPr>
        <a:solidFill>
          <a:schemeClr val="accent1"/>
        </a:solidFill>
        <a:effectLst/>
      </p:bgPr>
    </p:bg>
    <p:spTree>
      <p:nvGrpSpPr>
        <p:cNvPr id="1" name=""/>
        <p:cNvGrpSpPr/>
        <p:nvPr/>
      </p:nvGrpSpPr>
      <p:grpSpPr>
        <a:xfrm>
          <a:off x="0" y="0"/>
          <a:ext cx="0" cy="0"/>
          <a:chOff x="0" y="0"/>
          <a:chExt cx="0" cy="0"/>
        </a:xfrm>
      </p:grpSpPr>
      <p:pic>
        <p:nvPicPr>
          <p:cNvPr id="7" name="Picture 6" descr="A black background with white text&#10;&#10;Description automatically generated">
            <a:extLst>
              <a:ext uri="{FF2B5EF4-FFF2-40B4-BE49-F238E27FC236}">
                <a16:creationId xmlns:a16="http://schemas.microsoft.com/office/drawing/2014/main" id="{0AD8FD4C-B1B6-610D-2D8A-59816225704D}"/>
              </a:ext>
            </a:extLst>
          </p:cNvPr>
          <p:cNvPicPr>
            <a:picLocks noChangeAspect="1"/>
          </p:cNvPicPr>
          <p:nvPr userDrawn="1"/>
        </p:nvPicPr>
        <p:blipFill>
          <a:blip r:embed="rId2"/>
          <a:stretch>
            <a:fillRect/>
          </a:stretch>
        </p:blipFill>
        <p:spPr>
          <a:xfrm>
            <a:off x="461264" y="4886021"/>
            <a:ext cx="4978400" cy="190500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53628200-F3D2-EBEA-A7DE-D2DBA7FC5141}"/>
              </a:ext>
            </a:extLst>
          </p:cNvPr>
          <p:cNvPicPr>
            <a:picLocks noChangeAspect="1"/>
          </p:cNvPicPr>
          <p:nvPr userDrawn="1"/>
        </p:nvPicPr>
        <p:blipFill>
          <a:blip r:embed="rId3"/>
          <a:stretch>
            <a:fillRect/>
          </a:stretch>
        </p:blipFill>
        <p:spPr>
          <a:xfrm>
            <a:off x="7655382" y="5359845"/>
            <a:ext cx="3706114" cy="900904"/>
          </a:xfrm>
          <a:prstGeom prst="rect">
            <a:avLst/>
          </a:prstGeom>
        </p:spPr>
      </p:pic>
      <p:sp>
        <p:nvSpPr>
          <p:cNvPr id="4" name="Title 3">
            <a:extLst>
              <a:ext uri="{FF2B5EF4-FFF2-40B4-BE49-F238E27FC236}">
                <a16:creationId xmlns:a16="http://schemas.microsoft.com/office/drawing/2014/main" id="{665B035E-45AF-E4A8-3612-EF46AB628631}"/>
              </a:ext>
            </a:extLst>
          </p:cNvPr>
          <p:cNvSpPr>
            <a:spLocks noGrp="1"/>
          </p:cNvSpPr>
          <p:nvPr>
            <p:ph type="title" hasCustomPrompt="1"/>
          </p:nvPr>
        </p:nvSpPr>
        <p:spPr/>
        <p:txBody>
          <a:bodyPr/>
          <a:lstStyle>
            <a:lvl1pPr>
              <a:defRPr/>
            </a:lvl1pPr>
          </a:lstStyle>
          <a:p>
            <a:r>
              <a:rPr lang="en-US"/>
              <a:t>Click to edit Title</a:t>
            </a:r>
          </a:p>
        </p:txBody>
      </p:sp>
      <p:sp>
        <p:nvSpPr>
          <p:cNvPr id="6" name="Text Placeholder 5">
            <a:extLst>
              <a:ext uri="{FF2B5EF4-FFF2-40B4-BE49-F238E27FC236}">
                <a16:creationId xmlns:a16="http://schemas.microsoft.com/office/drawing/2014/main" id="{2A566A41-F560-44FE-7EAD-E5D4A18FF682}"/>
              </a:ext>
            </a:extLst>
          </p:cNvPr>
          <p:cNvSpPr>
            <a:spLocks noGrp="1"/>
          </p:cNvSpPr>
          <p:nvPr>
            <p:ph type="body" sz="quarter" idx="10" hasCustomPrompt="1"/>
          </p:nvPr>
        </p:nvSpPr>
        <p:spPr>
          <a:xfrm>
            <a:off x="838200" y="2338118"/>
            <a:ext cx="9394226" cy="715633"/>
          </a:xfrm>
        </p:spPr>
        <p:txBody>
          <a:bodyPr/>
          <a:lstStyle>
            <a:lvl1pPr marL="0" indent="0">
              <a:buNone/>
              <a:defRPr/>
            </a:lvl1pPr>
          </a:lstStyle>
          <a:p>
            <a:pPr lvl="0"/>
            <a:r>
              <a:rPr lang="en-US"/>
              <a:t>Click to edit Subtitle</a:t>
            </a:r>
          </a:p>
        </p:txBody>
      </p:sp>
      <p:sp>
        <p:nvSpPr>
          <p:cNvPr id="16" name="Text Placeholder 15">
            <a:extLst>
              <a:ext uri="{FF2B5EF4-FFF2-40B4-BE49-F238E27FC236}">
                <a16:creationId xmlns:a16="http://schemas.microsoft.com/office/drawing/2014/main" id="{39F9F14C-4C4F-30B4-C0BB-9169A61B5825}"/>
              </a:ext>
            </a:extLst>
          </p:cNvPr>
          <p:cNvSpPr>
            <a:spLocks noGrp="1"/>
          </p:cNvSpPr>
          <p:nvPr>
            <p:ph type="body" sz="quarter" idx="11" hasCustomPrompt="1"/>
          </p:nvPr>
        </p:nvSpPr>
        <p:spPr>
          <a:xfrm>
            <a:off x="838200" y="3511502"/>
            <a:ext cx="8185838" cy="284839"/>
          </a:xfrm>
        </p:spPr>
        <p:txBody>
          <a:bodyPr>
            <a:normAutofit/>
          </a:bodyPr>
          <a:lstStyle>
            <a:lvl1pPr marL="0" indent="0" algn="l">
              <a:buNone/>
              <a:defRPr sz="1800"/>
            </a:lvl1pPr>
          </a:lstStyle>
          <a:p>
            <a:pPr lvl="0"/>
            <a:r>
              <a:rPr lang="en-US"/>
              <a:t>Click to edit Presenter Info</a:t>
            </a:r>
          </a:p>
        </p:txBody>
      </p:sp>
      <p:sp>
        <p:nvSpPr>
          <p:cNvPr id="18" name="Text Placeholder 15">
            <a:extLst>
              <a:ext uri="{FF2B5EF4-FFF2-40B4-BE49-F238E27FC236}">
                <a16:creationId xmlns:a16="http://schemas.microsoft.com/office/drawing/2014/main" id="{34C11303-7B9E-EF97-3B86-5DDEACC664F3}"/>
              </a:ext>
            </a:extLst>
          </p:cNvPr>
          <p:cNvSpPr>
            <a:spLocks noGrp="1"/>
          </p:cNvSpPr>
          <p:nvPr>
            <p:ph type="body" sz="quarter" idx="13" hasCustomPrompt="1"/>
          </p:nvPr>
        </p:nvSpPr>
        <p:spPr>
          <a:xfrm>
            <a:off x="838200" y="4154789"/>
            <a:ext cx="8185838" cy="284839"/>
          </a:xfrm>
        </p:spPr>
        <p:txBody>
          <a:bodyPr>
            <a:normAutofit/>
          </a:bodyPr>
          <a:lstStyle>
            <a:lvl1pPr marL="0" indent="0" algn="l">
              <a:buNone/>
              <a:defRPr sz="1800"/>
            </a:lvl1pPr>
          </a:lstStyle>
          <a:p>
            <a:pPr lvl="0"/>
            <a:r>
              <a:rPr lang="en-US"/>
              <a:t>Click to edit Presentation Date</a:t>
            </a:r>
            <a:br>
              <a:rPr lang="en-US"/>
            </a:br>
            <a:endParaRPr lang="en-US"/>
          </a:p>
        </p:txBody>
      </p:sp>
    </p:spTree>
    <p:extLst>
      <p:ext uri="{BB962C8B-B14F-4D97-AF65-F5344CB8AC3E}">
        <p14:creationId xmlns:p14="http://schemas.microsoft.com/office/powerpoint/2010/main" val="370671969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4CAC-9783-992A-1E01-12F3CBF44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7DC6D-D2A7-58DF-92CD-8085831B43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D57BE83-6776-86F8-0C5A-6D0018DB3225}"/>
              </a:ext>
            </a:extLst>
          </p:cNvPr>
          <p:cNvSpPr/>
          <p:nvPr userDrawn="1"/>
        </p:nvSpPr>
        <p:spPr>
          <a:xfrm>
            <a:off x="0" y="6221896"/>
            <a:ext cx="12192000" cy="63610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F24FEF07-BE43-E97D-63F6-5BF712940881}"/>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1" name="Slide Number Placeholder 5">
            <a:extLst>
              <a:ext uri="{FF2B5EF4-FFF2-40B4-BE49-F238E27FC236}">
                <a16:creationId xmlns:a16="http://schemas.microsoft.com/office/drawing/2014/main" id="{C9915BA1-80FC-6B7D-D724-52C065869989}"/>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F248BA7C-5C81-7BBF-9C78-FA5A74D6B444}"/>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140918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EF6F-5FEE-AA1E-A642-6EF3AE5186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F801A-DCBD-FBF4-4E05-6B658B902C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28047A3B-AB9D-7A94-4FB7-69F06C55A169}"/>
              </a:ext>
            </a:extLst>
          </p:cNvPr>
          <p:cNvSpPr/>
          <p:nvPr userDrawn="1"/>
        </p:nvSpPr>
        <p:spPr>
          <a:xfrm>
            <a:off x="0" y="6221896"/>
            <a:ext cx="12192000" cy="63610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A03956CD-C038-B7AA-998A-4429509A3F89}"/>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7" name="Slide Number Placeholder 5">
            <a:extLst>
              <a:ext uri="{FF2B5EF4-FFF2-40B4-BE49-F238E27FC236}">
                <a16:creationId xmlns:a16="http://schemas.microsoft.com/office/drawing/2014/main" id="{36300012-394D-14B8-4E24-E8081B3BD8C8}"/>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10E94906-04F6-009C-5BC2-DD3AFEDE85BA}"/>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553893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7768-5772-232E-EBCC-210475860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11AA8-D087-3374-175E-3EBC90EB49F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A5D86E-3185-E6B3-4125-BE4AFAEDE9C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43B9994-2F1C-4B46-E02D-CB4946756004}"/>
              </a:ext>
            </a:extLst>
          </p:cNvPr>
          <p:cNvSpPr/>
          <p:nvPr userDrawn="1"/>
        </p:nvSpPr>
        <p:spPr>
          <a:xfrm>
            <a:off x="0" y="6221896"/>
            <a:ext cx="12192000" cy="63610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EC0851A8-752E-04E1-5760-C5B9E37C34AE}"/>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2" name="Slide Number Placeholder 5">
            <a:extLst>
              <a:ext uri="{FF2B5EF4-FFF2-40B4-BE49-F238E27FC236}">
                <a16:creationId xmlns:a16="http://schemas.microsoft.com/office/drawing/2014/main" id="{B67563D0-C144-ADFC-CC4A-DF13528235B0}"/>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5" name="Picture 4" descr="A black background with white text&#10;&#10;Description automatically generated">
            <a:extLst>
              <a:ext uri="{FF2B5EF4-FFF2-40B4-BE49-F238E27FC236}">
                <a16:creationId xmlns:a16="http://schemas.microsoft.com/office/drawing/2014/main" id="{7DDC8F27-1124-582C-BA6C-CCFAD93D0275}"/>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297939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E4D8-0C76-9AA9-C63F-857DE16F7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E8563-5B90-AFD3-1049-7EB82129C5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F9701-92BC-D17F-0A71-CE3506B2F2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8B661338-D05A-8BEB-46EC-4A4CEC3A1518}"/>
              </a:ext>
            </a:extLst>
          </p:cNvPr>
          <p:cNvSpPr/>
          <p:nvPr userDrawn="1"/>
        </p:nvSpPr>
        <p:spPr>
          <a:xfrm>
            <a:off x="0" y="6221896"/>
            <a:ext cx="12192000" cy="636104"/>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F09D5AD8-E7E1-4D8C-D061-2B0C98E75158}"/>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2" name="Slide Number Placeholder 5">
            <a:extLst>
              <a:ext uri="{FF2B5EF4-FFF2-40B4-BE49-F238E27FC236}">
                <a16:creationId xmlns:a16="http://schemas.microsoft.com/office/drawing/2014/main" id="{1DBD81F1-8945-69C4-CEE7-2A937F8D0043}"/>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5" name="Picture 4" descr="A black background with white text&#10;&#10;Description automatically generated">
            <a:extLst>
              <a:ext uri="{FF2B5EF4-FFF2-40B4-BE49-F238E27FC236}">
                <a16:creationId xmlns:a16="http://schemas.microsoft.com/office/drawing/2014/main" id="{461523FE-E1BE-6276-A143-6B67342763DE}"/>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30722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996D-F86B-80BE-7F15-1883CEA76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A80BD-FB9F-BF35-01F7-0F737A1EBC2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22BE73-5A8F-1AC4-FE3E-B8287817E4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6B9B04D4-072B-212D-D1F9-EFBFD01D53AE}"/>
              </a:ext>
            </a:extLst>
          </p:cNvPr>
          <p:cNvSpPr/>
          <p:nvPr userDrawn="1"/>
        </p:nvSpPr>
        <p:spPr>
          <a:xfrm>
            <a:off x="0" y="6221896"/>
            <a:ext cx="12192000" cy="63610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90A3A07C-EC3B-04BE-3A17-B6B1ECA27DA9}"/>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3" name="Slide Number Placeholder 5">
            <a:extLst>
              <a:ext uri="{FF2B5EF4-FFF2-40B4-BE49-F238E27FC236}">
                <a16:creationId xmlns:a16="http://schemas.microsoft.com/office/drawing/2014/main" id="{E51A8C5A-5CFC-9478-40A0-FF379EDC7362}"/>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5" name="Picture 4" descr="A black background with white text&#10;&#10;Description automatically generated">
            <a:extLst>
              <a:ext uri="{FF2B5EF4-FFF2-40B4-BE49-F238E27FC236}">
                <a16:creationId xmlns:a16="http://schemas.microsoft.com/office/drawing/2014/main" id="{C0659155-641B-ED09-D04A-05F4D8A007D3}"/>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212379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A430D3-DE7B-1F6C-640E-E29782FADD77}"/>
              </a:ext>
            </a:extLst>
          </p:cNvPr>
          <p:cNvSpPr/>
          <p:nvPr userDrawn="1"/>
        </p:nvSpPr>
        <p:spPr>
          <a:xfrm>
            <a:off x="0" y="6221896"/>
            <a:ext cx="12192000" cy="63610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93A7C46-8B56-9951-83AA-278C968DCDB8}"/>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9" name="Slide Number Placeholder 5">
            <a:extLst>
              <a:ext uri="{FF2B5EF4-FFF2-40B4-BE49-F238E27FC236}">
                <a16:creationId xmlns:a16="http://schemas.microsoft.com/office/drawing/2014/main" id="{C5E8460A-B333-0ED4-C60A-F081357D2D9F}"/>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2" name="Picture 1" descr="A black background with white text&#10;&#10;Description automatically generated">
            <a:extLst>
              <a:ext uri="{FF2B5EF4-FFF2-40B4-BE49-F238E27FC236}">
                <a16:creationId xmlns:a16="http://schemas.microsoft.com/office/drawing/2014/main" id="{4A5D6E6B-79A8-FA5B-5D92-ECD81C078105}"/>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1079871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F9AE-14DC-8777-55E7-FAED45EC3E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DBD02B-C0B9-A5BA-5434-C19E7EEE789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B981C7A-C91B-8658-4DAF-EDCDCE90120B}"/>
              </a:ext>
            </a:extLst>
          </p:cNvPr>
          <p:cNvSpPr/>
          <p:nvPr userDrawn="1"/>
        </p:nvSpPr>
        <p:spPr>
          <a:xfrm>
            <a:off x="0" y="6221896"/>
            <a:ext cx="12192000" cy="63610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94D81D68-326D-6301-996D-B88E37FB363B}"/>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2" name="Slide Number Placeholder 5">
            <a:extLst>
              <a:ext uri="{FF2B5EF4-FFF2-40B4-BE49-F238E27FC236}">
                <a16:creationId xmlns:a16="http://schemas.microsoft.com/office/drawing/2014/main" id="{D28FAA61-D3CC-9E00-2BDD-EC143590109D}"/>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81EFE76E-7403-DE86-2AD9-7720774772DE}"/>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414323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B420E2-06A2-7801-CE5B-B91F7FB5F1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D1436-90DB-3C63-9E38-EF3CBB915DF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AF2E83-1D4E-B1B3-A214-11FF9DF01E2C}"/>
              </a:ext>
            </a:extLst>
          </p:cNvPr>
          <p:cNvSpPr/>
          <p:nvPr userDrawn="1"/>
        </p:nvSpPr>
        <p:spPr>
          <a:xfrm>
            <a:off x="0" y="6221896"/>
            <a:ext cx="12192000" cy="63610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2E407863-BEA2-82D7-9DBC-8E0AD2C50E15}"/>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1" name="Slide Number Placeholder 5">
            <a:extLst>
              <a:ext uri="{FF2B5EF4-FFF2-40B4-BE49-F238E27FC236}">
                <a16:creationId xmlns:a16="http://schemas.microsoft.com/office/drawing/2014/main" id="{2FB6B1C2-2A67-0487-0127-8824695BAC54}"/>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3645DB8A-51F2-4DA1-952A-2BCD9E3B693C}"/>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110364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4CAC-9783-992A-1E01-12F3CBF44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7DC6D-D2A7-58DF-92CD-8085831B43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D57BE83-6776-86F8-0C5A-6D0018DB3225}"/>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F24FEF07-BE43-E97D-63F6-5BF712940881}"/>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1" name="Slide Number Placeholder 5">
            <a:extLst>
              <a:ext uri="{FF2B5EF4-FFF2-40B4-BE49-F238E27FC236}">
                <a16:creationId xmlns:a16="http://schemas.microsoft.com/office/drawing/2014/main" id="{C9915BA1-80FC-6B7D-D724-52C065869989}"/>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F248BA7C-5C81-7BBF-9C78-FA5A74D6B444}"/>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135109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Blue">
    <p:bg>
      <p:bgPr>
        <a:solidFill>
          <a:schemeClr val="accent1"/>
        </a:solidFill>
        <a:effectLst/>
      </p:bgPr>
    </p:bg>
    <p:spTree>
      <p:nvGrpSpPr>
        <p:cNvPr id="1" name=""/>
        <p:cNvGrpSpPr/>
        <p:nvPr/>
      </p:nvGrpSpPr>
      <p:grpSpPr>
        <a:xfrm>
          <a:off x="0" y="0"/>
          <a:ext cx="0" cy="0"/>
          <a:chOff x="0" y="0"/>
          <a:chExt cx="0" cy="0"/>
        </a:xfrm>
      </p:grpSpPr>
      <p:pic>
        <p:nvPicPr>
          <p:cNvPr id="14" name="Picture 13" descr="A black background with white text&#10;&#10;Description automatically generated">
            <a:extLst>
              <a:ext uri="{FF2B5EF4-FFF2-40B4-BE49-F238E27FC236}">
                <a16:creationId xmlns:a16="http://schemas.microsoft.com/office/drawing/2014/main" id="{A299CCBC-C345-663C-6E3D-B39BE65779B4}"/>
              </a:ext>
            </a:extLst>
          </p:cNvPr>
          <p:cNvPicPr>
            <a:picLocks noChangeAspect="1"/>
          </p:cNvPicPr>
          <p:nvPr userDrawn="1"/>
        </p:nvPicPr>
        <p:blipFill>
          <a:blip r:embed="rId2"/>
          <a:stretch>
            <a:fillRect/>
          </a:stretch>
        </p:blipFill>
        <p:spPr>
          <a:xfrm>
            <a:off x="461264" y="4886021"/>
            <a:ext cx="4978400" cy="1905000"/>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F90A49D5-B557-31F4-97EC-028ABDEF3802}"/>
              </a:ext>
            </a:extLst>
          </p:cNvPr>
          <p:cNvPicPr>
            <a:picLocks noChangeAspect="1"/>
          </p:cNvPicPr>
          <p:nvPr userDrawn="1"/>
        </p:nvPicPr>
        <p:blipFill>
          <a:blip r:embed="rId3"/>
          <a:stretch>
            <a:fillRect/>
          </a:stretch>
        </p:blipFill>
        <p:spPr>
          <a:xfrm>
            <a:off x="7655382" y="5359845"/>
            <a:ext cx="3706114" cy="900904"/>
          </a:xfrm>
          <a:prstGeom prst="rect">
            <a:avLst/>
          </a:prstGeom>
        </p:spPr>
      </p:pic>
    </p:spTree>
    <p:extLst>
      <p:ext uri="{BB962C8B-B14F-4D97-AF65-F5344CB8AC3E}">
        <p14:creationId xmlns:p14="http://schemas.microsoft.com/office/powerpoint/2010/main" val="163447510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EF6F-5FEE-AA1E-A642-6EF3AE5186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F801A-DCBD-FBF4-4E05-6B658B902C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28047A3B-AB9D-7A94-4FB7-69F06C55A169}"/>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A03956CD-C038-B7AA-998A-4429509A3F89}"/>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7" name="Slide Number Placeholder 5">
            <a:extLst>
              <a:ext uri="{FF2B5EF4-FFF2-40B4-BE49-F238E27FC236}">
                <a16:creationId xmlns:a16="http://schemas.microsoft.com/office/drawing/2014/main" id="{36300012-394D-14B8-4E24-E8081B3BD8C8}"/>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10E94906-04F6-009C-5BC2-DD3AFEDE85BA}"/>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388110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7768-5772-232E-EBCC-210475860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11AA8-D087-3374-175E-3EBC90EB49F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A5D86E-3185-E6B3-4125-BE4AFAEDE9C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43B9994-2F1C-4B46-E02D-CB4946756004}"/>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EC0851A8-752E-04E1-5760-C5B9E37C34AE}"/>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2" name="Slide Number Placeholder 5">
            <a:extLst>
              <a:ext uri="{FF2B5EF4-FFF2-40B4-BE49-F238E27FC236}">
                <a16:creationId xmlns:a16="http://schemas.microsoft.com/office/drawing/2014/main" id="{B67563D0-C144-ADFC-CC4A-DF13528235B0}"/>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5" name="Picture 4" descr="A black background with white text&#10;&#10;Description automatically generated">
            <a:extLst>
              <a:ext uri="{FF2B5EF4-FFF2-40B4-BE49-F238E27FC236}">
                <a16:creationId xmlns:a16="http://schemas.microsoft.com/office/drawing/2014/main" id="{7DDC8F27-1124-582C-BA6C-CCFAD93D0275}"/>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173468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E4D8-0C76-9AA9-C63F-857DE16F7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E8563-5B90-AFD3-1049-7EB82129C5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F9701-92BC-D17F-0A71-CE3506B2F2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8B661338-D05A-8BEB-46EC-4A4CEC3A1518}"/>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F09D5AD8-E7E1-4D8C-D061-2B0C98E75158}"/>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2" name="Slide Number Placeholder 5">
            <a:extLst>
              <a:ext uri="{FF2B5EF4-FFF2-40B4-BE49-F238E27FC236}">
                <a16:creationId xmlns:a16="http://schemas.microsoft.com/office/drawing/2014/main" id="{1DBD81F1-8945-69C4-CEE7-2A937F8D0043}"/>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5" name="Picture 4" descr="A black background with white text&#10;&#10;Description automatically generated">
            <a:extLst>
              <a:ext uri="{FF2B5EF4-FFF2-40B4-BE49-F238E27FC236}">
                <a16:creationId xmlns:a16="http://schemas.microsoft.com/office/drawing/2014/main" id="{461523FE-E1BE-6276-A143-6B67342763DE}"/>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199141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996D-F86B-80BE-7F15-1883CEA76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A80BD-FB9F-BF35-01F7-0F737A1EBC2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22BE73-5A8F-1AC4-FE3E-B8287817E4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6B9B04D4-072B-212D-D1F9-EFBFD01D53AE}"/>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90A3A07C-EC3B-04BE-3A17-B6B1ECA27DA9}"/>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3" name="Slide Number Placeholder 5">
            <a:extLst>
              <a:ext uri="{FF2B5EF4-FFF2-40B4-BE49-F238E27FC236}">
                <a16:creationId xmlns:a16="http://schemas.microsoft.com/office/drawing/2014/main" id="{E51A8C5A-5CFC-9478-40A0-FF379EDC7362}"/>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5" name="Picture 4" descr="A black background with white text&#10;&#10;Description automatically generated">
            <a:extLst>
              <a:ext uri="{FF2B5EF4-FFF2-40B4-BE49-F238E27FC236}">
                <a16:creationId xmlns:a16="http://schemas.microsoft.com/office/drawing/2014/main" id="{C0659155-641B-ED09-D04A-05F4D8A007D3}"/>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44187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A430D3-DE7B-1F6C-640E-E29782FADD77}"/>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93A7C46-8B56-9951-83AA-278C968DCDB8}"/>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9" name="Slide Number Placeholder 5">
            <a:extLst>
              <a:ext uri="{FF2B5EF4-FFF2-40B4-BE49-F238E27FC236}">
                <a16:creationId xmlns:a16="http://schemas.microsoft.com/office/drawing/2014/main" id="{C5E8460A-B333-0ED4-C60A-F081357D2D9F}"/>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2" name="Picture 1" descr="A black background with white text&#10;&#10;Description automatically generated">
            <a:extLst>
              <a:ext uri="{FF2B5EF4-FFF2-40B4-BE49-F238E27FC236}">
                <a16:creationId xmlns:a16="http://schemas.microsoft.com/office/drawing/2014/main" id="{4A5D6E6B-79A8-FA5B-5D92-ECD81C078105}"/>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310712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F9AE-14DC-8777-55E7-FAED45EC3E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DBD02B-C0B9-A5BA-5434-C19E7EEE789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B981C7A-C91B-8658-4DAF-EDCDCE90120B}"/>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94D81D68-326D-6301-996D-B88E37FB363B}"/>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2" name="Slide Number Placeholder 5">
            <a:extLst>
              <a:ext uri="{FF2B5EF4-FFF2-40B4-BE49-F238E27FC236}">
                <a16:creationId xmlns:a16="http://schemas.microsoft.com/office/drawing/2014/main" id="{D28FAA61-D3CC-9E00-2BDD-EC143590109D}"/>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81EFE76E-7403-DE86-2AD9-7720774772DE}"/>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340269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B420E2-06A2-7801-CE5B-B91F7FB5F1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D1436-90DB-3C63-9E38-EF3CBB915DF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AF2E83-1D4E-B1B3-A214-11FF9DF01E2C}"/>
              </a:ext>
            </a:extLst>
          </p:cNvPr>
          <p:cNvSpPr/>
          <p:nvPr userDrawn="1"/>
        </p:nvSpPr>
        <p:spPr>
          <a:xfrm>
            <a:off x="0" y="6221896"/>
            <a:ext cx="12192000" cy="63610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2E407863-BEA2-82D7-9DBC-8E0AD2C50E15}"/>
              </a:ext>
            </a:extLst>
          </p:cNvPr>
          <p:cNvSpPr>
            <a:spLocks noGrp="1"/>
          </p:cNvSpPr>
          <p:nvPr>
            <p:ph type="dt" sz="half" idx="10"/>
          </p:nvPr>
        </p:nvSpPr>
        <p:spPr>
          <a:xfrm>
            <a:off x="4724400" y="6356350"/>
            <a:ext cx="2743200" cy="365125"/>
          </a:xfrm>
          <a:prstGeom prst="rect">
            <a:avLst/>
          </a:prstGeom>
        </p:spPr>
        <p:txBody>
          <a:bodyPr anchor="ctr"/>
          <a:lstStyle>
            <a:lvl1pPr algn="ctr">
              <a:defRPr sz="1200">
                <a:ln>
                  <a:noFill/>
                </a:ln>
                <a:solidFill>
                  <a:schemeClr val="bg2"/>
                </a:solidFill>
                <a:latin typeface=""/>
              </a:defRPr>
            </a:lvl1pPr>
          </a:lstStyle>
          <a:p>
            <a:r>
              <a:rPr lang="en-US"/>
              <a:t>evidence2impact.psu.edu</a:t>
            </a:r>
          </a:p>
        </p:txBody>
      </p:sp>
      <p:sp>
        <p:nvSpPr>
          <p:cNvPr id="11" name="Slide Number Placeholder 5">
            <a:extLst>
              <a:ext uri="{FF2B5EF4-FFF2-40B4-BE49-F238E27FC236}">
                <a16:creationId xmlns:a16="http://schemas.microsoft.com/office/drawing/2014/main" id="{2FB6B1C2-2A67-0487-0127-8824695BAC54}"/>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ln>
                  <a:noFill/>
                </a:ln>
                <a:solidFill>
                  <a:schemeClr val="bg2"/>
                </a:solidFill>
                <a:latin typeface=""/>
              </a:defRPr>
            </a:lvl1pPr>
          </a:lstStyle>
          <a:p>
            <a:fld id="{8A7A6979-0714-4377-B894-6BE4C2D6E202}" type="slidenum">
              <a:rPr lang="en-US" smtClean="0"/>
              <a:pPr/>
              <a:t>‹#›</a:t>
            </a:fld>
            <a:endParaRPr lang="en-US"/>
          </a:p>
        </p:txBody>
      </p:sp>
      <p:pic>
        <p:nvPicPr>
          <p:cNvPr id="4" name="Picture 3" descr="A black background with white text&#10;&#10;Description automatically generated">
            <a:extLst>
              <a:ext uri="{FF2B5EF4-FFF2-40B4-BE49-F238E27FC236}">
                <a16:creationId xmlns:a16="http://schemas.microsoft.com/office/drawing/2014/main" id="{3645DB8A-51F2-4DA1-952A-2BCD9E3B693C}"/>
              </a:ext>
            </a:extLst>
          </p:cNvPr>
          <p:cNvPicPr>
            <a:picLocks noChangeAspect="1"/>
          </p:cNvPicPr>
          <p:nvPr userDrawn="1"/>
        </p:nvPicPr>
        <p:blipFill>
          <a:blip r:embed="rId2"/>
          <a:stretch>
            <a:fillRect/>
          </a:stretch>
        </p:blipFill>
        <p:spPr>
          <a:xfrm>
            <a:off x="838200" y="6285103"/>
            <a:ext cx="2133600" cy="518647"/>
          </a:xfrm>
          <a:prstGeom prst="rect">
            <a:avLst/>
          </a:prstGeom>
        </p:spPr>
      </p:pic>
    </p:spTree>
    <p:extLst>
      <p:ext uri="{BB962C8B-B14F-4D97-AF65-F5344CB8AC3E}">
        <p14:creationId xmlns:p14="http://schemas.microsoft.com/office/powerpoint/2010/main" val="252790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C8689-C005-E7B4-E574-28F694003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6">
            <a:extLst>
              <a:ext uri="{FF2B5EF4-FFF2-40B4-BE49-F238E27FC236}">
                <a16:creationId xmlns:a16="http://schemas.microsoft.com/office/drawing/2014/main" id="{8A22750F-4438-5C34-2AC1-C10FC4FAA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789479"/>
      </p:ext>
    </p:extLst>
  </p:cSld>
  <p:clrMap bg1="lt1" tx1="dk1" bg2="lt2" tx2="dk2" accent1="accent1" accent2="accent2" accent3="accent3" accent4="accent4" accent5="accent5" accent6="accent6" hlink="hlink" folHlink="folHlink"/>
  <p:sldLayoutIdLst>
    <p:sldLayoutId id="2147483724" r:id="rId1"/>
    <p:sldLayoutId id="2147483731" r:id="rId2"/>
    <p:sldLayoutId id="2147483732" r:id="rId3"/>
    <p:sldLayoutId id="2147483733" r:id="rId4"/>
    <p:sldLayoutId id="2147483737" r:id="rId5"/>
    <p:sldLayoutId id="2147483738" r:id="rId6"/>
    <p:sldLayoutId id="2147483736" r:id="rId7"/>
    <p:sldLayoutId id="2147483739" r:id="rId8"/>
    <p:sldLayoutId id="2147483740" r:id="rId9"/>
    <p:sldLayoutId id="2147483730" r:id="rId10"/>
  </p:sldLayoutIdLst>
  <p:hf hdr="0"/>
  <p:txStyles>
    <p:titleStyle>
      <a:lvl1pPr algn="l" defTabSz="914400" rtl="0" eaLnBrk="1" latinLnBrk="0" hangingPunct="1">
        <a:lnSpc>
          <a:spcPct val="90000"/>
        </a:lnSpc>
        <a:spcBef>
          <a:spcPct val="0"/>
        </a:spcBef>
        <a:buNone/>
        <a:defRPr sz="4400" kern="1200">
          <a:solidFill>
            <a:schemeClr val="tx1"/>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C8689-C005-E7B4-E574-28F694003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6">
            <a:extLst>
              <a:ext uri="{FF2B5EF4-FFF2-40B4-BE49-F238E27FC236}">
                <a16:creationId xmlns:a16="http://schemas.microsoft.com/office/drawing/2014/main" id="{8A22750F-4438-5C34-2AC1-C10FC4FAA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1042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hdr="0"/>
  <p:txStyles>
    <p:titleStyle>
      <a:lvl1pPr algn="l" defTabSz="914400" rtl="0" eaLnBrk="1" latinLnBrk="0" hangingPunct="1">
        <a:lnSpc>
          <a:spcPct val="90000"/>
        </a:lnSpc>
        <a:spcBef>
          <a:spcPct val="0"/>
        </a:spcBef>
        <a:buNone/>
        <a:defRPr sz="4400" kern="1200">
          <a:solidFill>
            <a:schemeClr val="tx1"/>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03_FA7AAF8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B9AF-838D-477C-B567-CC1356D1B704}"/>
              </a:ext>
            </a:extLst>
          </p:cNvPr>
          <p:cNvSpPr>
            <a:spLocks noGrp="1"/>
          </p:cNvSpPr>
          <p:nvPr>
            <p:ph type="title"/>
          </p:nvPr>
        </p:nvSpPr>
        <p:spPr>
          <a:xfrm>
            <a:off x="838200" y="554804"/>
            <a:ext cx="10515600" cy="1325563"/>
          </a:xfrm>
        </p:spPr>
        <p:txBody>
          <a:bodyPr/>
          <a:lstStyle/>
          <a:p>
            <a:r>
              <a:rPr lang="en-US" dirty="0">
                <a:latin typeface="Century Schoolbook" panose="02040604050505020304" pitchFamily="18" charset="0"/>
              </a:rPr>
              <a:t>Venture Equity Project Year 3: Legislative Policy Analysis </a:t>
            </a:r>
          </a:p>
        </p:txBody>
      </p:sp>
      <p:sp>
        <p:nvSpPr>
          <p:cNvPr id="3" name="Text Placeholder 2">
            <a:extLst>
              <a:ext uri="{FF2B5EF4-FFF2-40B4-BE49-F238E27FC236}">
                <a16:creationId xmlns:a16="http://schemas.microsoft.com/office/drawing/2014/main" id="{1443A8A9-26B7-4BDB-A587-C6D9604A36C2}"/>
              </a:ext>
            </a:extLst>
          </p:cNvPr>
          <p:cNvSpPr>
            <a:spLocks noGrp="1"/>
          </p:cNvSpPr>
          <p:nvPr>
            <p:ph type="body" sz="quarter" idx="10"/>
          </p:nvPr>
        </p:nvSpPr>
        <p:spPr>
          <a:xfrm>
            <a:off x="838200" y="2616645"/>
            <a:ext cx="9394226" cy="715633"/>
          </a:xfrm>
        </p:spPr>
        <p:txBody>
          <a:bodyPr>
            <a:normAutofit fontScale="92500"/>
          </a:bodyPr>
          <a:lstStyle/>
          <a:p>
            <a:r>
              <a:rPr lang="en-US" dirty="0">
                <a:latin typeface="Century Schoolbook" panose="02040604050505020304" pitchFamily="18" charset="0"/>
              </a:rPr>
              <a:t>Penn State University, Evidence-to-Impact Collaborative </a:t>
            </a:r>
          </a:p>
        </p:txBody>
      </p:sp>
      <p:sp>
        <p:nvSpPr>
          <p:cNvPr id="4" name="Text Placeholder 3">
            <a:extLst>
              <a:ext uri="{FF2B5EF4-FFF2-40B4-BE49-F238E27FC236}">
                <a16:creationId xmlns:a16="http://schemas.microsoft.com/office/drawing/2014/main" id="{27DEA352-16EC-4C63-AC00-EF326E23E415}"/>
              </a:ext>
            </a:extLst>
          </p:cNvPr>
          <p:cNvSpPr>
            <a:spLocks noGrp="1"/>
          </p:cNvSpPr>
          <p:nvPr>
            <p:ph type="body" sz="quarter" idx="11"/>
          </p:nvPr>
        </p:nvSpPr>
        <p:spPr>
          <a:xfrm>
            <a:off x="838200" y="3383303"/>
            <a:ext cx="8185838" cy="284839"/>
          </a:xfrm>
        </p:spPr>
        <p:txBody>
          <a:bodyPr>
            <a:normAutofit fontScale="92500" lnSpcReduction="20000"/>
          </a:bodyPr>
          <a:lstStyle/>
          <a:p>
            <a:r>
              <a:rPr lang="en-US" dirty="0">
                <a:latin typeface="Century Schoolbook" panose="02040604050505020304" pitchFamily="18" charset="0"/>
              </a:rPr>
              <a:t>Michael Donovan, Yoon Sun </a:t>
            </a:r>
            <a:r>
              <a:rPr lang="en-US" dirty="0" err="1">
                <a:latin typeface="Century Schoolbook" panose="02040604050505020304" pitchFamily="18" charset="0"/>
              </a:rPr>
              <a:t>Hur</a:t>
            </a:r>
            <a:r>
              <a:rPr lang="en-US" dirty="0">
                <a:latin typeface="Century Schoolbook" panose="02040604050505020304" pitchFamily="18" charset="0"/>
              </a:rPr>
              <a:t>, Jonathan Wright, and Gillian Sommerville </a:t>
            </a:r>
          </a:p>
        </p:txBody>
      </p:sp>
      <p:sp>
        <p:nvSpPr>
          <p:cNvPr id="5" name="Text Placeholder 4">
            <a:extLst>
              <a:ext uri="{FF2B5EF4-FFF2-40B4-BE49-F238E27FC236}">
                <a16:creationId xmlns:a16="http://schemas.microsoft.com/office/drawing/2014/main" id="{5591796E-2D3F-4A41-AC2E-98C344A91349}"/>
              </a:ext>
            </a:extLst>
          </p:cNvPr>
          <p:cNvSpPr>
            <a:spLocks noGrp="1"/>
          </p:cNvSpPr>
          <p:nvPr>
            <p:ph type="body" sz="quarter" idx="13"/>
          </p:nvPr>
        </p:nvSpPr>
        <p:spPr>
          <a:xfrm>
            <a:off x="838200" y="3926136"/>
            <a:ext cx="8185838" cy="284839"/>
          </a:xfrm>
        </p:spPr>
        <p:txBody>
          <a:bodyPr>
            <a:normAutofit fontScale="92500" lnSpcReduction="20000"/>
          </a:bodyPr>
          <a:lstStyle/>
          <a:p>
            <a:r>
              <a:rPr lang="en-US" dirty="0">
                <a:latin typeface="Century Schoolbook" panose="02040604050505020304" pitchFamily="18" charset="0"/>
              </a:rPr>
              <a:t>August 15</a:t>
            </a:r>
            <a:r>
              <a:rPr lang="en-US" baseline="30000" dirty="0">
                <a:latin typeface="Century Schoolbook" panose="02040604050505020304" pitchFamily="18" charset="0"/>
              </a:rPr>
              <a:t>th</a:t>
            </a:r>
            <a:r>
              <a:rPr lang="en-US" dirty="0">
                <a:latin typeface="Century Schoolbook" panose="02040604050505020304" pitchFamily="18" charset="0"/>
              </a:rPr>
              <a:t>, 2024 </a:t>
            </a:r>
          </a:p>
        </p:txBody>
      </p:sp>
    </p:spTree>
    <p:extLst>
      <p:ext uri="{BB962C8B-B14F-4D97-AF65-F5344CB8AC3E}">
        <p14:creationId xmlns:p14="http://schemas.microsoft.com/office/powerpoint/2010/main" val="4255794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8333-27CE-96B6-B4B3-4EA22DF8FA34}"/>
              </a:ext>
            </a:extLst>
          </p:cNvPr>
          <p:cNvSpPr>
            <a:spLocks noGrp="1"/>
          </p:cNvSpPr>
          <p:nvPr>
            <p:ph type="title"/>
          </p:nvPr>
        </p:nvSpPr>
        <p:spPr>
          <a:xfrm>
            <a:off x="474023" y="132896"/>
            <a:ext cx="10515600" cy="1325563"/>
          </a:xfrm>
        </p:spPr>
        <p:txBody>
          <a:bodyPr>
            <a:normAutofit/>
          </a:bodyPr>
          <a:lstStyle/>
          <a:p>
            <a:r>
              <a:rPr lang="en-US" sz="3200" dirty="0">
                <a:latin typeface="Century Schoolbook" panose="02040604050505020304" pitchFamily="18" charset="0"/>
              </a:rPr>
              <a:t>Legislation of the past year: 2023 context </a:t>
            </a:r>
          </a:p>
        </p:txBody>
      </p:sp>
      <p:sp>
        <p:nvSpPr>
          <p:cNvPr id="4" name="Date Placeholder 3">
            <a:extLst>
              <a:ext uri="{FF2B5EF4-FFF2-40B4-BE49-F238E27FC236}">
                <a16:creationId xmlns:a16="http://schemas.microsoft.com/office/drawing/2014/main" id="{5E3684FE-A58E-D683-9CF9-C52085157371}"/>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B800424E-38C6-4977-8DDA-59363805040D}"/>
              </a:ext>
            </a:extLst>
          </p:cNvPr>
          <p:cNvSpPr>
            <a:spLocks noGrp="1"/>
          </p:cNvSpPr>
          <p:nvPr>
            <p:ph type="sldNum" sz="quarter" idx="12"/>
          </p:nvPr>
        </p:nvSpPr>
        <p:spPr/>
        <p:txBody>
          <a:bodyPr/>
          <a:lstStyle/>
          <a:p>
            <a:fld id="{8A7A6979-0714-4377-B894-6BE4C2D6E202}" type="slidenum">
              <a:rPr lang="en-US" smtClean="0"/>
              <a:pPr/>
              <a:t>10</a:t>
            </a:fld>
            <a:endParaRPr lang="en-US"/>
          </a:p>
        </p:txBody>
      </p:sp>
      <p:pic>
        <p:nvPicPr>
          <p:cNvPr id="6" name="Picture 5" descr="A graph of the state of the united states&#10;&#10;Description automatically generated">
            <a:extLst>
              <a:ext uri="{FF2B5EF4-FFF2-40B4-BE49-F238E27FC236}">
                <a16:creationId xmlns:a16="http://schemas.microsoft.com/office/drawing/2014/main" id="{95201803-31A3-D7A9-1819-7791AB4D7DAC}"/>
              </a:ext>
            </a:extLst>
          </p:cNvPr>
          <p:cNvPicPr>
            <a:picLocks noChangeAspect="1"/>
          </p:cNvPicPr>
          <p:nvPr/>
        </p:nvPicPr>
        <p:blipFill>
          <a:blip r:embed="rId2"/>
          <a:stretch>
            <a:fillRect/>
          </a:stretch>
        </p:blipFill>
        <p:spPr>
          <a:xfrm>
            <a:off x="123825" y="2531682"/>
            <a:ext cx="11944350" cy="3286125"/>
          </a:xfrm>
          <a:prstGeom prst="rect">
            <a:avLst/>
          </a:prstGeom>
        </p:spPr>
      </p:pic>
      <p:sp>
        <p:nvSpPr>
          <p:cNvPr id="3" name="TextBox 2">
            <a:extLst>
              <a:ext uri="{FF2B5EF4-FFF2-40B4-BE49-F238E27FC236}">
                <a16:creationId xmlns:a16="http://schemas.microsoft.com/office/drawing/2014/main" id="{90244673-2C55-F60B-7BD7-D81021CDEBD0}"/>
              </a:ext>
            </a:extLst>
          </p:cNvPr>
          <p:cNvSpPr txBox="1"/>
          <p:nvPr/>
        </p:nvSpPr>
        <p:spPr>
          <a:xfrm>
            <a:off x="476390" y="1266161"/>
            <a:ext cx="109240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ea typeface="Calibri"/>
                <a:cs typeface="Calibri"/>
              </a:rPr>
              <a:t>In 2023, Washington (50), Kentucky (32), Wisconsin (49), and D.C. (31) introduced the most entrepreneurial legislation relative to all legislation the state produced in the year </a:t>
            </a:r>
            <a:endParaRPr lang="en-US" dirty="0">
              <a:latin typeface="Century Schoolbook"/>
            </a:endParaRPr>
          </a:p>
        </p:txBody>
      </p:sp>
      <p:sp>
        <p:nvSpPr>
          <p:cNvPr id="8" name="TextBox 7">
            <a:extLst>
              <a:ext uri="{FF2B5EF4-FFF2-40B4-BE49-F238E27FC236}">
                <a16:creationId xmlns:a16="http://schemas.microsoft.com/office/drawing/2014/main" id="{1EE822B6-274F-4474-6B7A-70A851A04A33}"/>
              </a:ext>
            </a:extLst>
          </p:cNvPr>
          <p:cNvSpPr txBox="1"/>
          <p:nvPr/>
        </p:nvSpPr>
        <p:spPr>
          <a:xfrm>
            <a:off x="121018" y="5819351"/>
            <a:ext cx="110764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chemeClr val="bg2">
                    <a:lumMod val="49000"/>
                  </a:schemeClr>
                </a:solidFill>
                <a:cs typeface="Calibri"/>
              </a:rPr>
              <a:t>Figure 14: The percentage of all bills that are related to entrepreneurship by state (2023) </a:t>
            </a:r>
            <a:endParaRPr lang="en-US" sz="1400" i="1" dirty="0">
              <a:solidFill>
                <a:schemeClr val="bg2">
                  <a:lumMod val="49000"/>
                </a:schemeClr>
              </a:solidFill>
              <a:ea typeface="Calibri" panose="020F0502020204030204"/>
              <a:cs typeface="Calibri" panose="020F0502020204030204"/>
            </a:endParaRPr>
          </a:p>
        </p:txBody>
      </p:sp>
    </p:spTree>
    <p:extLst>
      <p:ext uri="{BB962C8B-B14F-4D97-AF65-F5344CB8AC3E}">
        <p14:creationId xmlns:p14="http://schemas.microsoft.com/office/powerpoint/2010/main" val="15022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FF20-3DDF-20E9-42A5-6747B8EFC644}"/>
              </a:ext>
            </a:extLst>
          </p:cNvPr>
          <p:cNvSpPr>
            <a:spLocks noGrp="1"/>
          </p:cNvSpPr>
          <p:nvPr>
            <p:ph type="title"/>
          </p:nvPr>
        </p:nvSpPr>
        <p:spPr>
          <a:xfrm>
            <a:off x="352778" y="133703"/>
            <a:ext cx="10515600" cy="1325563"/>
          </a:xfrm>
        </p:spPr>
        <p:txBody>
          <a:bodyPr>
            <a:normAutofit/>
          </a:bodyPr>
          <a:lstStyle/>
          <a:p>
            <a:r>
              <a:rPr lang="en-US" sz="3200" dirty="0">
                <a:latin typeface="Century Schoolbook" panose="02040604050505020304" pitchFamily="18" charset="0"/>
              </a:rPr>
              <a:t>Legislative activity of the past year: 2023 party sponsorship </a:t>
            </a:r>
          </a:p>
        </p:txBody>
      </p:sp>
      <p:sp>
        <p:nvSpPr>
          <p:cNvPr id="4" name="Date Placeholder 3">
            <a:extLst>
              <a:ext uri="{FF2B5EF4-FFF2-40B4-BE49-F238E27FC236}">
                <a16:creationId xmlns:a16="http://schemas.microsoft.com/office/drawing/2014/main" id="{93AA8D04-04D4-1119-BB1E-9652FA077BB5}"/>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AE427077-295A-E226-5DAD-A21944B03F5A}"/>
              </a:ext>
            </a:extLst>
          </p:cNvPr>
          <p:cNvSpPr>
            <a:spLocks noGrp="1"/>
          </p:cNvSpPr>
          <p:nvPr>
            <p:ph type="sldNum" sz="quarter" idx="12"/>
          </p:nvPr>
        </p:nvSpPr>
        <p:spPr/>
        <p:txBody>
          <a:bodyPr/>
          <a:lstStyle/>
          <a:p>
            <a:fld id="{8A7A6979-0714-4377-B894-6BE4C2D6E202}" type="slidenum">
              <a:rPr lang="en-US" smtClean="0"/>
              <a:pPr/>
              <a:t>11</a:t>
            </a:fld>
            <a:endParaRPr lang="en-US"/>
          </a:p>
        </p:txBody>
      </p:sp>
      <p:pic>
        <p:nvPicPr>
          <p:cNvPr id="3" name="Picture 2" descr="A red and blue rectangles with numbers&#10;&#10;Description automatically generated">
            <a:extLst>
              <a:ext uri="{FF2B5EF4-FFF2-40B4-BE49-F238E27FC236}">
                <a16:creationId xmlns:a16="http://schemas.microsoft.com/office/drawing/2014/main" id="{2D81DB7E-C105-6507-AD56-93DC2127D60C}"/>
              </a:ext>
            </a:extLst>
          </p:cNvPr>
          <p:cNvPicPr>
            <a:picLocks noChangeAspect="1"/>
          </p:cNvPicPr>
          <p:nvPr/>
        </p:nvPicPr>
        <p:blipFill>
          <a:blip r:embed="rId2"/>
          <a:stretch>
            <a:fillRect/>
          </a:stretch>
        </p:blipFill>
        <p:spPr>
          <a:xfrm>
            <a:off x="6326993" y="2381388"/>
            <a:ext cx="5732066" cy="3440901"/>
          </a:xfrm>
          <a:prstGeom prst="rect">
            <a:avLst/>
          </a:prstGeom>
        </p:spPr>
      </p:pic>
      <p:pic>
        <p:nvPicPr>
          <p:cNvPr id="6" name="Picture 5" descr="A red and blue bar graph&#10;&#10;Description automatically generated">
            <a:extLst>
              <a:ext uri="{FF2B5EF4-FFF2-40B4-BE49-F238E27FC236}">
                <a16:creationId xmlns:a16="http://schemas.microsoft.com/office/drawing/2014/main" id="{9A8C1D36-E884-40B4-2304-C2EE2636E8C4}"/>
              </a:ext>
            </a:extLst>
          </p:cNvPr>
          <p:cNvPicPr>
            <a:picLocks noChangeAspect="1"/>
          </p:cNvPicPr>
          <p:nvPr/>
        </p:nvPicPr>
        <p:blipFill>
          <a:blip r:embed="rId3"/>
          <a:stretch>
            <a:fillRect/>
          </a:stretch>
        </p:blipFill>
        <p:spPr>
          <a:xfrm>
            <a:off x="280416" y="2333605"/>
            <a:ext cx="5815584" cy="3534846"/>
          </a:xfrm>
          <a:prstGeom prst="rect">
            <a:avLst/>
          </a:prstGeom>
        </p:spPr>
      </p:pic>
      <p:sp>
        <p:nvSpPr>
          <p:cNvPr id="7" name="TextBox 6">
            <a:extLst>
              <a:ext uri="{FF2B5EF4-FFF2-40B4-BE49-F238E27FC236}">
                <a16:creationId xmlns:a16="http://schemas.microsoft.com/office/drawing/2014/main" id="{DC747970-D04B-9D1C-898F-2EC8A92E5EA2}"/>
              </a:ext>
            </a:extLst>
          </p:cNvPr>
          <p:cNvSpPr txBox="1"/>
          <p:nvPr/>
        </p:nvSpPr>
        <p:spPr>
          <a:xfrm>
            <a:off x="352778" y="1328604"/>
            <a:ext cx="104729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ea typeface="Calibri"/>
                <a:cs typeface="Calibri"/>
              </a:rPr>
              <a:t>Party sponsorship across all bills and entrepreneurship bills in 2023 were consistent in terms of rates. This suggests that, compared to the entire decade, entrepreneurship trends as a bi-partisan issue in terms of legislation </a:t>
            </a:r>
            <a:endParaRPr lang="en-US" dirty="0">
              <a:latin typeface="Century Schoolbook"/>
            </a:endParaRPr>
          </a:p>
        </p:txBody>
      </p:sp>
      <p:sp>
        <p:nvSpPr>
          <p:cNvPr id="10" name="TextBox 9">
            <a:extLst>
              <a:ext uri="{FF2B5EF4-FFF2-40B4-BE49-F238E27FC236}">
                <a16:creationId xmlns:a16="http://schemas.microsoft.com/office/drawing/2014/main" id="{11E556EE-5D02-01C4-8C3C-6EAC875537B2}"/>
              </a:ext>
            </a:extLst>
          </p:cNvPr>
          <p:cNvSpPr txBox="1"/>
          <p:nvPr/>
        </p:nvSpPr>
        <p:spPr>
          <a:xfrm>
            <a:off x="262128" y="5866610"/>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15: Party sponsorship of all bills in 2023 </a:t>
            </a:r>
          </a:p>
        </p:txBody>
      </p:sp>
      <p:sp>
        <p:nvSpPr>
          <p:cNvPr id="12" name="TextBox 11">
            <a:extLst>
              <a:ext uri="{FF2B5EF4-FFF2-40B4-BE49-F238E27FC236}">
                <a16:creationId xmlns:a16="http://schemas.microsoft.com/office/drawing/2014/main" id="{D4D2BB9F-952C-0959-7A9F-FE775AACEC42}"/>
              </a:ext>
            </a:extLst>
          </p:cNvPr>
          <p:cNvSpPr txBox="1"/>
          <p:nvPr/>
        </p:nvSpPr>
        <p:spPr>
          <a:xfrm>
            <a:off x="6327648" y="5866610"/>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16: Party sponsorship of entrepreneurship related bills in 2023</a:t>
            </a:r>
            <a:endParaRPr lang="en-US" dirty="0">
              <a:solidFill>
                <a:schemeClr val="bg2">
                  <a:lumMod val="49000"/>
                </a:schemeClr>
              </a:solidFill>
            </a:endParaRPr>
          </a:p>
        </p:txBody>
      </p:sp>
    </p:spTree>
    <p:extLst>
      <p:ext uri="{BB962C8B-B14F-4D97-AF65-F5344CB8AC3E}">
        <p14:creationId xmlns:p14="http://schemas.microsoft.com/office/powerpoint/2010/main" val="207463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C1F2-2F64-DA19-4B54-FCB4EEE80215}"/>
              </a:ext>
            </a:extLst>
          </p:cNvPr>
          <p:cNvSpPr>
            <a:spLocks noGrp="1"/>
          </p:cNvSpPr>
          <p:nvPr>
            <p:ph type="title"/>
          </p:nvPr>
        </p:nvSpPr>
        <p:spPr>
          <a:xfrm>
            <a:off x="315686" y="223611"/>
            <a:ext cx="10515600" cy="1325563"/>
          </a:xfrm>
        </p:spPr>
        <p:txBody>
          <a:bodyPr>
            <a:normAutofit/>
          </a:bodyPr>
          <a:lstStyle/>
          <a:p>
            <a:r>
              <a:rPr lang="en-US" sz="3200" dirty="0">
                <a:latin typeface="Century Schoolbook" panose="02040604050505020304" pitchFamily="18" charset="0"/>
              </a:rPr>
              <a:t>Legislative activity of the past year: 2023 consideration of race and ethnicity </a:t>
            </a:r>
          </a:p>
        </p:txBody>
      </p:sp>
      <p:sp>
        <p:nvSpPr>
          <p:cNvPr id="4" name="Date Placeholder 3">
            <a:extLst>
              <a:ext uri="{FF2B5EF4-FFF2-40B4-BE49-F238E27FC236}">
                <a16:creationId xmlns:a16="http://schemas.microsoft.com/office/drawing/2014/main" id="{3BB30CB6-6DCA-CD16-7E40-1775E1F319D4}"/>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D391E405-5DFF-0993-2082-0694A66CCDFE}"/>
              </a:ext>
            </a:extLst>
          </p:cNvPr>
          <p:cNvSpPr>
            <a:spLocks noGrp="1"/>
          </p:cNvSpPr>
          <p:nvPr>
            <p:ph type="sldNum" sz="quarter" idx="12"/>
          </p:nvPr>
        </p:nvSpPr>
        <p:spPr/>
        <p:txBody>
          <a:bodyPr/>
          <a:lstStyle/>
          <a:p>
            <a:fld id="{8A7A6979-0714-4377-B894-6BE4C2D6E202}" type="slidenum">
              <a:rPr lang="en-US" smtClean="0"/>
              <a:pPr/>
              <a:t>12</a:t>
            </a:fld>
            <a:endParaRPr lang="en-US"/>
          </a:p>
        </p:txBody>
      </p:sp>
      <p:sp>
        <p:nvSpPr>
          <p:cNvPr id="7" name="TextBox 6">
            <a:extLst>
              <a:ext uri="{FF2B5EF4-FFF2-40B4-BE49-F238E27FC236}">
                <a16:creationId xmlns:a16="http://schemas.microsoft.com/office/drawing/2014/main" id="{080578C0-4F05-2779-1F22-BE4CFA83F5A9}"/>
              </a:ext>
            </a:extLst>
          </p:cNvPr>
          <p:cNvSpPr txBox="1"/>
          <p:nvPr/>
        </p:nvSpPr>
        <p:spPr>
          <a:xfrm>
            <a:off x="307510" y="1997682"/>
            <a:ext cx="373775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cs typeface="Calibri"/>
              </a:rPr>
              <a:t>In 2023, only the states on the right introduced entrepreneurial legislation that considers race or ethnicity, with 29 pieces produced overall. Washington (4), South Carolina (2), Minnesota (8), and Alabama (2) introduced the highest volume of bills that consider race and ethnicity relative to the volume of all bills that state produced</a:t>
            </a:r>
          </a:p>
        </p:txBody>
      </p:sp>
      <p:pic>
        <p:nvPicPr>
          <p:cNvPr id="3" name="Picture 2" descr="A graph of a number of columns&#10;&#10;Description automatically generated">
            <a:extLst>
              <a:ext uri="{FF2B5EF4-FFF2-40B4-BE49-F238E27FC236}">
                <a16:creationId xmlns:a16="http://schemas.microsoft.com/office/drawing/2014/main" id="{9699AAE4-7B04-4DD1-E3F4-4586F143408D}"/>
              </a:ext>
            </a:extLst>
          </p:cNvPr>
          <p:cNvPicPr>
            <a:picLocks noChangeAspect="1"/>
          </p:cNvPicPr>
          <p:nvPr/>
        </p:nvPicPr>
        <p:blipFill>
          <a:blip r:embed="rId2"/>
          <a:stretch>
            <a:fillRect/>
          </a:stretch>
        </p:blipFill>
        <p:spPr>
          <a:xfrm>
            <a:off x="4048124" y="1867299"/>
            <a:ext cx="7860596" cy="3578579"/>
          </a:xfrm>
          <a:prstGeom prst="rect">
            <a:avLst/>
          </a:prstGeom>
        </p:spPr>
      </p:pic>
      <p:sp>
        <p:nvSpPr>
          <p:cNvPr id="8" name="TextBox 7">
            <a:extLst>
              <a:ext uri="{FF2B5EF4-FFF2-40B4-BE49-F238E27FC236}">
                <a16:creationId xmlns:a16="http://schemas.microsoft.com/office/drawing/2014/main" id="{805DBF48-8AC8-E34E-8BB6-FB376536C8F0}"/>
              </a:ext>
            </a:extLst>
          </p:cNvPr>
          <p:cNvSpPr txBox="1"/>
          <p:nvPr/>
        </p:nvSpPr>
        <p:spPr>
          <a:xfrm>
            <a:off x="4046842" y="5538935"/>
            <a:ext cx="110764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bg2">
                    <a:lumMod val="49000"/>
                  </a:schemeClr>
                </a:solidFill>
                <a:cs typeface="Calibri"/>
              </a:rPr>
              <a:t>Figure 17: The percentage of all bills that considered race/ethnicity &amp; entrepreneurship in 2023 </a:t>
            </a:r>
            <a:endParaRPr lang="en-US" sz="1200" i="1" dirty="0">
              <a:solidFill>
                <a:schemeClr val="bg2">
                  <a:lumMod val="49000"/>
                </a:schemeClr>
              </a:solidFill>
              <a:ea typeface="Calibri" panose="020F0502020204030204"/>
              <a:cs typeface="Calibri" panose="020F0502020204030204"/>
            </a:endParaRPr>
          </a:p>
        </p:txBody>
      </p:sp>
    </p:spTree>
    <p:extLst>
      <p:ext uri="{BB962C8B-B14F-4D97-AF65-F5344CB8AC3E}">
        <p14:creationId xmlns:p14="http://schemas.microsoft.com/office/powerpoint/2010/main" val="395667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29DB-5B40-6861-380B-CE32798F889B}"/>
              </a:ext>
            </a:extLst>
          </p:cNvPr>
          <p:cNvSpPr>
            <a:spLocks noGrp="1"/>
          </p:cNvSpPr>
          <p:nvPr>
            <p:ph type="title"/>
          </p:nvPr>
        </p:nvSpPr>
        <p:spPr>
          <a:xfrm>
            <a:off x="307622" y="139347"/>
            <a:ext cx="10515600" cy="1325563"/>
          </a:xfrm>
        </p:spPr>
        <p:txBody>
          <a:bodyPr>
            <a:normAutofit/>
          </a:bodyPr>
          <a:lstStyle/>
          <a:p>
            <a:r>
              <a:rPr lang="en-US" sz="3200" dirty="0">
                <a:latin typeface="Century Schoolbook" panose="02040604050505020304" pitchFamily="18" charset="0"/>
              </a:rPr>
              <a:t>Discourse over the past year: 2023 social media at a glance </a:t>
            </a:r>
            <a:endParaRPr lang="en-US" dirty="0">
              <a:latin typeface="Century Schoolbook" panose="02040604050505020304" pitchFamily="18" charset="0"/>
            </a:endParaRPr>
          </a:p>
        </p:txBody>
      </p:sp>
      <p:sp>
        <p:nvSpPr>
          <p:cNvPr id="4" name="Date Placeholder 3">
            <a:extLst>
              <a:ext uri="{FF2B5EF4-FFF2-40B4-BE49-F238E27FC236}">
                <a16:creationId xmlns:a16="http://schemas.microsoft.com/office/drawing/2014/main" id="{323263A7-3679-2595-3BCC-F81A1826961D}"/>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686619AB-4840-EC8D-DB2C-1D7108BBDE30}"/>
              </a:ext>
            </a:extLst>
          </p:cNvPr>
          <p:cNvSpPr>
            <a:spLocks noGrp="1"/>
          </p:cNvSpPr>
          <p:nvPr>
            <p:ph type="sldNum" sz="quarter" idx="12"/>
          </p:nvPr>
        </p:nvSpPr>
        <p:spPr/>
        <p:txBody>
          <a:bodyPr/>
          <a:lstStyle/>
          <a:p>
            <a:fld id="{8A7A6979-0714-4377-B894-6BE4C2D6E202}" type="slidenum">
              <a:rPr lang="en-US" smtClean="0"/>
              <a:pPr/>
              <a:t>13</a:t>
            </a:fld>
            <a:endParaRPr lang="en-US"/>
          </a:p>
        </p:txBody>
      </p:sp>
      <p:pic>
        <p:nvPicPr>
          <p:cNvPr id="6" name="Picture 5" descr="A line graph with the months of the year&#10;&#10;Description automatically generated">
            <a:extLst>
              <a:ext uri="{FF2B5EF4-FFF2-40B4-BE49-F238E27FC236}">
                <a16:creationId xmlns:a16="http://schemas.microsoft.com/office/drawing/2014/main" id="{2EACBD4E-B737-0B39-4CA4-B6D45E183B93}"/>
              </a:ext>
            </a:extLst>
          </p:cNvPr>
          <p:cNvPicPr>
            <a:picLocks noChangeAspect="1"/>
          </p:cNvPicPr>
          <p:nvPr/>
        </p:nvPicPr>
        <p:blipFill>
          <a:blip r:embed="rId2"/>
          <a:stretch>
            <a:fillRect/>
          </a:stretch>
        </p:blipFill>
        <p:spPr>
          <a:xfrm>
            <a:off x="6124222" y="1175183"/>
            <a:ext cx="4967112" cy="2944121"/>
          </a:xfrm>
          <a:prstGeom prst="rect">
            <a:avLst/>
          </a:prstGeom>
        </p:spPr>
      </p:pic>
      <p:sp>
        <p:nvSpPr>
          <p:cNvPr id="9" name="TextBox 8">
            <a:extLst>
              <a:ext uri="{FF2B5EF4-FFF2-40B4-BE49-F238E27FC236}">
                <a16:creationId xmlns:a16="http://schemas.microsoft.com/office/drawing/2014/main" id="{966B30D9-438C-F20B-0DE0-A66D37620700}"/>
              </a:ext>
            </a:extLst>
          </p:cNvPr>
          <p:cNvSpPr txBox="1"/>
          <p:nvPr/>
        </p:nvSpPr>
        <p:spPr>
          <a:xfrm>
            <a:off x="6378089" y="4121275"/>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19: All social media posts from the last year (2023)</a:t>
            </a:r>
          </a:p>
        </p:txBody>
      </p:sp>
      <p:sp>
        <p:nvSpPr>
          <p:cNvPr id="11" name="TextBox 10">
            <a:extLst>
              <a:ext uri="{FF2B5EF4-FFF2-40B4-BE49-F238E27FC236}">
                <a16:creationId xmlns:a16="http://schemas.microsoft.com/office/drawing/2014/main" id="{80CCEB1A-285E-AC7A-3671-999A034DB4AE}"/>
              </a:ext>
            </a:extLst>
          </p:cNvPr>
          <p:cNvSpPr txBox="1"/>
          <p:nvPr/>
        </p:nvSpPr>
        <p:spPr>
          <a:xfrm>
            <a:off x="897335" y="5752520"/>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18: The top legislators mentioning entrepreneurship in their social media activity </a:t>
            </a:r>
          </a:p>
        </p:txBody>
      </p:sp>
      <p:pic>
        <p:nvPicPr>
          <p:cNvPr id="12" name="Picture 11" descr="A graph with numbers and a bar&#10;&#10;Description automatically generated">
            <a:extLst>
              <a:ext uri="{FF2B5EF4-FFF2-40B4-BE49-F238E27FC236}">
                <a16:creationId xmlns:a16="http://schemas.microsoft.com/office/drawing/2014/main" id="{F62D6A01-1DBB-E7A3-3C2A-6E22AF805B48}"/>
              </a:ext>
            </a:extLst>
          </p:cNvPr>
          <p:cNvPicPr>
            <a:picLocks noChangeAspect="1"/>
          </p:cNvPicPr>
          <p:nvPr/>
        </p:nvPicPr>
        <p:blipFill>
          <a:blip r:embed="rId3"/>
          <a:stretch>
            <a:fillRect/>
          </a:stretch>
        </p:blipFill>
        <p:spPr>
          <a:xfrm>
            <a:off x="897467" y="2956977"/>
            <a:ext cx="4667956" cy="2795424"/>
          </a:xfrm>
          <a:prstGeom prst="rect">
            <a:avLst/>
          </a:prstGeom>
        </p:spPr>
      </p:pic>
      <p:sp>
        <p:nvSpPr>
          <p:cNvPr id="13" name="TextBox 12">
            <a:extLst>
              <a:ext uri="{FF2B5EF4-FFF2-40B4-BE49-F238E27FC236}">
                <a16:creationId xmlns:a16="http://schemas.microsoft.com/office/drawing/2014/main" id="{B91900AB-C312-51B5-B246-B1165D58294D}"/>
              </a:ext>
            </a:extLst>
          </p:cNvPr>
          <p:cNvSpPr txBox="1"/>
          <p:nvPr/>
        </p:nvSpPr>
        <p:spPr>
          <a:xfrm>
            <a:off x="631952" y="1463717"/>
            <a:ext cx="48402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cs typeface="Calibri"/>
              </a:rPr>
              <a:t>Social media activity mentioning entrepreneurship peaked in November 2023</a:t>
            </a:r>
          </a:p>
        </p:txBody>
      </p:sp>
    </p:spTree>
    <p:extLst>
      <p:ext uri="{BB962C8B-B14F-4D97-AF65-F5344CB8AC3E}">
        <p14:creationId xmlns:p14="http://schemas.microsoft.com/office/powerpoint/2010/main" val="81657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524A-51AE-B3F8-6500-1E1125A49C12}"/>
              </a:ext>
            </a:extLst>
          </p:cNvPr>
          <p:cNvSpPr>
            <a:spLocks noGrp="1"/>
          </p:cNvSpPr>
          <p:nvPr>
            <p:ph type="title"/>
          </p:nvPr>
        </p:nvSpPr>
        <p:spPr>
          <a:xfrm>
            <a:off x="381000" y="128058"/>
            <a:ext cx="10515600" cy="1325563"/>
          </a:xfrm>
        </p:spPr>
        <p:txBody>
          <a:bodyPr>
            <a:normAutofit/>
          </a:bodyPr>
          <a:lstStyle/>
          <a:p>
            <a:r>
              <a:rPr lang="en-US" sz="3200" dirty="0">
                <a:latin typeface="Century Schoolbook" panose="02040604050505020304" pitchFamily="18" charset="0"/>
              </a:rPr>
              <a:t>Discourse over the past year: 2023 social media by state </a:t>
            </a:r>
          </a:p>
        </p:txBody>
      </p:sp>
      <p:sp>
        <p:nvSpPr>
          <p:cNvPr id="4" name="Date Placeholder 3">
            <a:extLst>
              <a:ext uri="{FF2B5EF4-FFF2-40B4-BE49-F238E27FC236}">
                <a16:creationId xmlns:a16="http://schemas.microsoft.com/office/drawing/2014/main" id="{78C541C0-85B5-EFDB-2D74-B62D03C05282}"/>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363440F2-A780-10D1-C8A5-B771E9676F98}"/>
              </a:ext>
            </a:extLst>
          </p:cNvPr>
          <p:cNvSpPr>
            <a:spLocks noGrp="1"/>
          </p:cNvSpPr>
          <p:nvPr>
            <p:ph type="sldNum" sz="quarter" idx="12"/>
          </p:nvPr>
        </p:nvSpPr>
        <p:spPr/>
        <p:txBody>
          <a:bodyPr/>
          <a:lstStyle/>
          <a:p>
            <a:fld id="{8A7A6979-0714-4377-B894-6BE4C2D6E202}" type="slidenum">
              <a:rPr lang="en-US" smtClean="0"/>
              <a:pPr/>
              <a:t>14</a:t>
            </a:fld>
            <a:endParaRPr lang="en-US"/>
          </a:p>
        </p:txBody>
      </p:sp>
      <p:sp>
        <p:nvSpPr>
          <p:cNvPr id="3" name="TextBox 2">
            <a:extLst>
              <a:ext uri="{FF2B5EF4-FFF2-40B4-BE49-F238E27FC236}">
                <a16:creationId xmlns:a16="http://schemas.microsoft.com/office/drawing/2014/main" id="{17BE8D4F-9B41-79EF-E8C3-2624CF9E0C53}"/>
              </a:ext>
            </a:extLst>
          </p:cNvPr>
          <p:cNvSpPr txBox="1"/>
          <p:nvPr/>
        </p:nvSpPr>
        <p:spPr>
          <a:xfrm>
            <a:off x="381000" y="1253908"/>
            <a:ext cx="101814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ea typeface="Calibri"/>
                <a:cs typeface="Calibri"/>
              </a:rPr>
              <a:t>Legislators from Washington, Delaware, Illinois, West Virginia and Wyoming discussed entrepreneurship on social media the most in 2023 </a:t>
            </a:r>
          </a:p>
        </p:txBody>
      </p:sp>
      <p:pic>
        <p:nvPicPr>
          <p:cNvPr id="6" name="Picture 5" descr="A graph of the states&#10;&#10;Description automatically generated">
            <a:extLst>
              <a:ext uri="{FF2B5EF4-FFF2-40B4-BE49-F238E27FC236}">
                <a16:creationId xmlns:a16="http://schemas.microsoft.com/office/drawing/2014/main" id="{5FC2241F-C772-4760-C9A5-DB3087DFB8A0}"/>
              </a:ext>
            </a:extLst>
          </p:cNvPr>
          <p:cNvPicPr>
            <a:picLocks noChangeAspect="1"/>
          </p:cNvPicPr>
          <p:nvPr/>
        </p:nvPicPr>
        <p:blipFill>
          <a:blip r:embed="rId2"/>
          <a:stretch>
            <a:fillRect/>
          </a:stretch>
        </p:blipFill>
        <p:spPr>
          <a:xfrm>
            <a:off x="891822" y="1972733"/>
            <a:ext cx="10414000" cy="3855156"/>
          </a:xfrm>
          <a:prstGeom prst="rect">
            <a:avLst/>
          </a:prstGeom>
        </p:spPr>
      </p:pic>
      <p:sp>
        <p:nvSpPr>
          <p:cNvPr id="9" name="TextBox 8">
            <a:extLst>
              <a:ext uri="{FF2B5EF4-FFF2-40B4-BE49-F238E27FC236}">
                <a16:creationId xmlns:a16="http://schemas.microsoft.com/office/drawing/2014/main" id="{766B14DF-C8C9-1F8D-3D19-4B49CF840BA1}"/>
              </a:ext>
            </a:extLst>
          </p:cNvPr>
          <p:cNvSpPr txBox="1"/>
          <p:nvPr/>
        </p:nvSpPr>
        <p:spPr>
          <a:xfrm>
            <a:off x="891598" y="5832446"/>
            <a:ext cx="110764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bg2">
                    <a:lumMod val="49000"/>
                  </a:schemeClr>
                </a:solidFill>
                <a:cs typeface="Calibri"/>
              </a:rPr>
              <a:t>Figure 20: The percentage of entrepreneurship-related posts of state legislators in 2023</a:t>
            </a:r>
            <a:endParaRPr lang="en-US" sz="1200" i="1" dirty="0">
              <a:solidFill>
                <a:schemeClr val="bg2">
                  <a:lumMod val="49000"/>
                </a:schemeClr>
              </a:solidFill>
              <a:ea typeface="Calibri" panose="020F0502020204030204"/>
              <a:cs typeface="Calibri" panose="020F0502020204030204"/>
            </a:endParaRPr>
          </a:p>
        </p:txBody>
      </p:sp>
    </p:spTree>
    <p:extLst>
      <p:ext uri="{BB962C8B-B14F-4D97-AF65-F5344CB8AC3E}">
        <p14:creationId xmlns:p14="http://schemas.microsoft.com/office/powerpoint/2010/main" val="366634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4D6A-FD8E-E309-673C-893AF6721166}"/>
              </a:ext>
            </a:extLst>
          </p:cNvPr>
          <p:cNvSpPr>
            <a:spLocks noGrp="1"/>
          </p:cNvSpPr>
          <p:nvPr>
            <p:ph type="title"/>
          </p:nvPr>
        </p:nvSpPr>
        <p:spPr>
          <a:xfrm>
            <a:off x="335844" y="128058"/>
            <a:ext cx="10515600" cy="1325563"/>
          </a:xfrm>
        </p:spPr>
        <p:txBody>
          <a:bodyPr>
            <a:normAutofit/>
          </a:bodyPr>
          <a:lstStyle/>
          <a:p>
            <a:r>
              <a:rPr lang="en-US" sz="3200" dirty="0">
                <a:latin typeface="Century Schoolbook" panose="02040604050505020304" pitchFamily="18" charset="0"/>
              </a:rPr>
              <a:t>Discourse over the past year: 2023 social media by party </a:t>
            </a:r>
          </a:p>
        </p:txBody>
      </p:sp>
      <p:sp>
        <p:nvSpPr>
          <p:cNvPr id="4" name="Date Placeholder 3">
            <a:extLst>
              <a:ext uri="{FF2B5EF4-FFF2-40B4-BE49-F238E27FC236}">
                <a16:creationId xmlns:a16="http://schemas.microsoft.com/office/drawing/2014/main" id="{A99BB3BF-2BD0-532E-B24B-CCDC80F294A0}"/>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DB46F934-B71E-896F-BE63-95F99B7EE76F}"/>
              </a:ext>
            </a:extLst>
          </p:cNvPr>
          <p:cNvSpPr>
            <a:spLocks noGrp="1"/>
          </p:cNvSpPr>
          <p:nvPr>
            <p:ph type="sldNum" sz="quarter" idx="12"/>
          </p:nvPr>
        </p:nvSpPr>
        <p:spPr/>
        <p:txBody>
          <a:bodyPr/>
          <a:lstStyle/>
          <a:p>
            <a:fld id="{8A7A6979-0714-4377-B894-6BE4C2D6E202}" type="slidenum">
              <a:rPr lang="en-US" smtClean="0"/>
              <a:pPr/>
              <a:t>15</a:t>
            </a:fld>
            <a:endParaRPr lang="en-US"/>
          </a:p>
        </p:txBody>
      </p:sp>
      <p:pic>
        <p:nvPicPr>
          <p:cNvPr id="6" name="Picture 5" descr="A graph with numbers and a red and blue line&#10;&#10;Description automatically generated">
            <a:extLst>
              <a:ext uri="{FF2B5EF4-FFF2-40B4-BE49-F238E27FC236}">
                <a16:creationId xmlns:a16="http://schemas.microsoft.com/office/drawing/2014/main" id="{81A22537-9A15-E022-3952-E0B0F25B8E63}"/>
              </a:ext>
            </a:extLst>
          </p:cNvPr>
          <p:cNvPicPr>
            <a:picLocks noChangeAspect="1"/>
          </p:cNvPicPr>
          <p:nvPr/>
        </p:nvPicPr>
        <p:blipFill>
          <a:blip r:embed="rId2"/>
          <a:stretch>
            <a:fillRect/>
          </a:stretch>
        </p:blipFill>
        <p:spPr>
          <a:xfrm>
            <a:off x="518160" y="2377857"/>
            <a:ext cx="5376672" cy="3248334"/>
          </a:xfrm>
          <a:prstGeom prst="rect">
            <a:avLst/>
          </a:prstGeom>
        </p:spPr>
      </p:pic>
      <p:pic>
        <p:nvPicPr>
          <p:cNvPr id="7" name="Picture 6" descr="A red and blue bar graph&#10;&#10;Description automatically generated">
            <a:extLst>
              <a:ext uri="{FF2B5EF4-FFF2-40B4-BE49-F238E27FC236}">
                <a16:creationId xmlns:a16="http://schemas.microsoft.com/office/drawing/2014/main" id="{20A0094D-E539-B4AC-539D-E96CB151060F}"/>
              </a:ext>
            </a:extLst>
          </p:cNvPr>
          <p:cNvPicPr>
            <a:picLocks noChangeAspect="1"/>
          </p:cNvPicPr>
          <p:nvPr/>
        </p:nvPicPr>
        <p:blipFill>
          <a:blip r:embed="rId3"/>
          <a:stretch>
            <a:fillRect/>
          </a:stretch>
        </p:blipFill>
        <p:spPr>
          <a:xfrm>
            <a:off x="6335268" y="2397669"/>
            <a:ext cx="5364480" cy="3230046"/>
          </a:xfrm>
          <a:prstGeom prst="rect">
            <a:avLst/>
          </a:prstGeom>
        </p:spPr>
      </p:pic>
      <p:sp>
        <p:nvSpPr>
          <p:cNvPr id="9" name="TextBox 8">
            <a:extLst>
              <a:ext uri="{FF2B5EF4-FFF2-40B4-BE49-F238E27FC236}">
                <a16:creationId xmlns:a16="http://schemas.microsoft.com/office/drawing/2014/main" id="{86B94D17-6A78-1F58-3A41-0C1827615DAA}"/>
              </a:ext>
            </a:extLst>
          </p:cNvPr>
          <p:cNvSpPr txBox="1"/>
          <p:nvPr/>
        </p:nvSpPr>
        <p:spPr>
          <a:xfrm>
            <a:off x="485290" y="5741231"/>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21: All social media posts from the last year (2023)</a:t>
            </a:r>
          </a:p>
        </p:txBody>
      </p:sp>
      <p:sp>
        <p:nvSpPr>
          <p:cNvPr id="11" name="TextBox 10">
            <a:extLst>
              <a:ext uri="{FF2B5EF4-FFF2-40B4-BE49-F238E27FC236}">
                <a16:creationId xmlns:a16="http://schemas.microsoft.com/office/drawing/2014/main" id="{C08CB8E9-24D7-EDD1-52DB-251C4A8B8074}"/>
              </a:ext>
            </a:extLst>
          </p:cNvPr>
          <p:cNvSpPr txBox="1"/>
          <p:nvPr/>
        </p:nvSpPr>
        <p:spPr>
          <a:xfrm>
            <a:off x="6337450" y="5741231"/>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22: All social media posts related to entrepreneurship  from the last year (2023) </a:t>
            </a:r>
          </a:p>
        </p:txBody>
      </p:sp>
      <p:sp>
        <p:nvSpPr>
          <p:cNvPr id="10" name="TextBox 9">
            <a:extLst>
              <a:ext uri="{FF2B5EF4-FFF2-40B4-BE49-F238E27FC236}">
                <a16:creationId xmlns:a16="http://schemas.microsoft.com/office/drawing/2014/main" id="{CCDC04D4-80B1-FA85-5676-7456F01672AB}"/>
              </a:ext>
            </a:extLst>
          </p:cNvPr>
          <p:cNvSpPr txBox="1"/>
          <p:nvPr/>
        </p:nvSpPr>
        <p:spPr>
          <a:xfrm>
            <a:off x="335844" y="1243971"/>
            <a:ext cx="112166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ea typeface="Calibri"/>
                <a:cs typeface="Calibri"/>
              </a:rPr>
              <a:t>Democratic were more active on social media overall, but by a lesser margin in terms of entrepreneurship related posts </a:t>
            </a:r>
          </a:p>
        </p:txBody>
      </p:sp>
    </p:spTree>
    <p:extLst>
      <p:ext uri="{BB962C8B-B14F-4D97-AF65-F5344CB8AC3E}">
        <p14:creationId xmlns:p14="http://schemas.microsoft.com/office/powerpoint/2010/main" val="175357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0D46D9-EDCE-9D10-0BBE-FADBB1885177}"/>
              </a:ext>
            </a:extLst>
          </p:cNvPr>
          <p:cNvSpPr txBox="1"/>
          <p:nvPr/>
        </p:nvSpPr>
        <p:spPr>
          <a:xfrm>
            <a:off x="2559864" y="2319996"/>
            <a:ext cx="934824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a:latin typeface="Century Schoolbook"/>
                <a:cs typeface="Calibri"/>
              </a:rPr>
              <a:t>State Intelligence </a:t>
            </a:r>
          </a:p>
        </p:txBody>
      </p:sp>
    </p:spTree>
    <p:extLst>
      <p:ext uri="{BB962C8B-B14F-4D97-AF65-F5344CB8AC3E}">
        <p14:creationId xmlns:p14="http://schemas.microsoft.com/office/powerpoint/2010/main" val="45529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C8EDB60E-224F-10DB-2D29-0CA5FF4433E2}"/>
              </a:ext>
            </a:extLst>
          </p:cNvPr>
          <p:cNvSpPr/>
          <p:nvPr/>
        </p:nvSpPr>
        <p:spPr>
          <a:xfrm>
            <a:off x="251894" y="2485465"/>
            <a:ext cx="5549346" cy="32894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E7E0CA-F770-9A99-0882-2982A907F252}"/>
              </a:ext>
            </a:extLst>
          </p:cNvPr>
          <p:cNvSpPr/>
          <p:nvPr/>
        </p:nvSpPr>
        <p:spPr>
          <a:xfrm>
            <a:off x="6410738" y="364434"/>
            <a:ext cx="5549347" cy="33130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89413-971D-8536-F9FB-C40584F25CE5}"/>
              </a:ext>
            </a:extLst>
          </p:cNvPr>
          <p:cNvSpPr>
            <a:spLocks noGrp="1"/>
          </p:cNvSpPr>
          <p:nvPr>
            <p:ph type="title"/>
          </p:nvPr>
        </p:nvSpPr>
        <p:spPr>
          <a:xfrm>
            <a:off x="247573" y="133212"/>
            <a:ext cx="5865044" cy="1325563"/>
          </a:xfrm>
        </p:spPr>
        <p:txBody>
          <a:bodyPr>
            <a:normAutofit/>
          </a:bodyPr>
          <a:lstStyle/>
          <a:p>
            <a:r>
              <a:rPr lang="en-US" sz="3200" dirty="0"/>
              <a:t>Florida – The past decade at a glance </a:t>
            </a:r>
          </a:p>
        </p:txBody>
      </p:sp>
      <p:sp>
        <p:nvSpPr>
          <p:cNvPr id="4" name="Date Placeholder 3">
            <a:extLst>
              <a:ext uri="{FF2B5EF4-FFF2-40B4-BE49-F238E27FC236}">
                <a16:creationId xmlns:a16="http://schemas.microsoft.com/office/drawing/2014/main" id="{9AFFBD92-1CE6-ACC6-DD4A-362C0F472689}"/>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47699B11-DC7F-3A8B-342D-9A9A735477CC}"/>
              </a:ext>
            </a:extLst>
          </p:cNvPr>
          <p:cNvSpPr>
            <a:spLocks noGrp="1"/>
          </p:cNvSpPr>
          <p:nvPr>
            <p:ph type="sldNum" sz="quarter" idx="12"/>
          </p:nvPr>
        </p:nvSpPr>
        <p:spPr/>
        <p:txBody>
          <a:bodyPr/>
          <a:lstStyle/>
          <a:p>
            <a:fld id="{8A7A6979-0714-4377-B894-6BE4C2D6E202}" type="slidenum">
              <a:rPr lang="en-US" smtClean="0"/>
              <a:pPr/>
              <a:t>17</a:t>
            </a:fld>
            <a:endParaRPr lang="en-US"/>
          </a:p>
        </p:txBody>
      </p:sp>
      <p:sp>
        <p:nvSpPr>
          <p:cNvPr id="8" name="TextBox 7">
            <a:extLst>
              <a:ext uri="{FF2B5EF4-FFF2-40B4-BE49-F238E27FC236}">
                <a16:creationId xmlns:a16="http://schemas.microsoft.com/office/drawing/2014/main" id="{6D87C482-301A-2F70-88F3-E3DA0797897D}"/>
              </a:ext>
            </a:extLst>
          </p:cNvPr>
          <p:cNvSpPr txBox="1"/>
          <p:nvPr/>
        </p:nvSpPr>
        <p:spPr>
          <a:xfrm>
            <a:off x="6712986" y="3976072"/>
            <a:ext cx="493643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Schoolbook"/>
                <a:cs typeface="Calibri"/>
              </a:rPr>
              <a:t>Legislation sponsorship is predominantly provided by the Republican party, though entrepreneurship remains a bi-partisan issue </a:t>
            </a:r>
            <a:endParaRPr lang="en-US"/>
          </a:p>
        </p:txBody>
      </p:sp>
      <p:sp>
        <p:nvSpPr>
          <p:cNvPr id="11" name="TextBox 10">
            <a:extLst>
              <a:ext uri="{FF2B5EF4-FFF2-40B4-BE49-F238E27FC236}">
                <a16:creationId xmlns:a16="http://schemas.microsoft.com/office/drawing/2014/main" id="{417585C5-7A7B-03A9-CF78-6993BA56370E}"/>
              </a:ext>
            </a:extLst>
          </p:cNvPr>
          <p:cNvSpPr txBox="1"/>
          <p:nvPr/>
        </p:nvSpPr>
        <p:spPr>
          <a:xfrm>
            <a:off x="293393" y="1457800"/>
            <a:ext cx="55020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Schoolbook"/>
                <a:cs typeface="Calibri"/>
              </a:rPr>
              <a:t>In 2023, there were 46 entrepreneurship-related bills introduced in Florida, which almost matches a peak of 49 in 2018 </a:t>
            </a:r>
          </a:p>
        </p:txBody>
      </p:sp>
      <p:pic>
        <p:nvPicPr>
          <p:cNvPr id="3" name="Picture 2" descr="A line graph with dots and numbers&#10;&#10;Description automatically generated">
            <a:extLst>
              <a:ext uri="{FF2B5EF4-FFF2-40B4-BE49-F238E27FC236}">
                <a16:creationId xmlns:a16="http://schemas.microsoft.com/office/drawing/2014/main" id="{940B6D25-8997-908B-BCE9-7E9E0E4CD50F}"/>
              </a:ext>
            </a:extLst>
          </p:cNvPr>
          <p:cNvPicPr>
            <a:picLocks noChangeAspect="1"/>
          </p:cNvPicPr>
          <p:nvPr/>
        </p:nvPicPr>
        <p:blipFill>
          <a:blip r:embed="rId2"/>
          <a:stretch>
            <a:fillRect/>
          </a:stretch>
        </p:blipFill>
        <p:spPr>
          <a:xfrm>
            <a:off x="666750" y="2766051"/>
            <a:ext cx="4725865" cy="2732665"/>
          </a:xfrm>
          <a:prstGeom prst="rect">
            <a:avLst/>
          </a:prstGeom>
        </p:spPr>
      </p:pic>
      <p:pic>
        <p:nvPicPr>
          <p:cNvPr id="9" name="Picture 8" descr="A red and blue rectangles with numbers&#10;&#10;Description automatically generated">
            <a:extLst>
              <a:ext uri="{FF2B5EF4-FFF2-40B4-BE49-F238E27FC236}">
                <a16:creationId xmlns:a16="http://schemas.microsoft.com/office/drawing/2014/main" id="{AA516AB4-F1BB-BC6F-430A-0785EAFE2FEE}"/>
              </a:ext>
            </a:extLst>
          </p:cNvPr>
          <p:cNvPicPr>
            <a:picLocks noChangeAspect="1"/>
          </p:cNvPicPr>
          <p:nvPr/>
        </p:nvPicPr>
        <p:blipFill>
          <a:blip r:embed="rId3"/>
          <a:stretch>
            <a:fillRect/>
          </a:stretch>
        </p:blipFill>
        <p:spPr>
          <a:xfrm>
            <a:off x="6827213" y="615559"/>
            <a:ext cx="4718243" cy="2817489"/>
          </a:xfrm>
          <a:prstGeom prst="rect">
            <a:avLst/>
          </a:prstGeom>
        </p:spPr>
      </p:pic>
    </p:spTree>
    <p:extLst>
      <p:ext uri="{BB962C8B-B14F-4D97-AF65-F5344CB8AC3E}">
        <p14:creationId xmlns:p14="http://schemas.microsoft.com/office/powerpoint/2010/main" val="260704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D204-8643-B310-DB8A-7D3E5E6ABA08}"/>
              </a:ext>
            </a:extLst>
          </p:cNvPr>
          <p:cNvSpPr>
            <a:spLocks noGrp="1"/>
          </p:cNvSpPr>
          <p:nvPr>
            <p:ph type="title"/>
          </p:nvPr>
        </p:nvSpPr>
        <p:spPr>
          <a:xfrm>
            <a:off x="317990" y="82659"/>
            <a:ext cx="10515600" cy="1325563"/>
          </a:xfrm>
        </p:spPr>
        <p:txBody>
          <a:bodyPr>
            <a:normAutofit/>
          </a:bodyPr>
          <a:lstStyle/>
          <a:p>
            <a:r>
              <a:rPr lang="en-US" sz="3600" dirty="0">
                <a:latin typeface="Century Schoolbook" panose="02040604050505020304" pitchFamily="18" charset="0"/>
              </a:rPr>
              <a:t>Florida – Key issue areas in 2023 </a:t>
            </a:r>
          </a:p>
        </p:txBody>
      </p:sp>
      <p:sp>
        <p:nvSpPr>
          <p:cNvPr id="7" name="Content Placeholder 6">
            <a:extLst>
              <a:ext uri="{FF2B5EF4-FFF2-40B4-BE49-F238E27FC236}">
                <a16:creationId xmlns:a16="http://schemas.microsoft.com/office/drawing/2014/main" id="{EB41B0AE-CE19-EB85-FCAD-D4473EC9A1B1}"/>
              </a:ext>
            </a:extLst>
          </p:cNvPr>
          <p:cNvSpPr>
            <a:spLocks noGrp="1"/>
          </p:cNvSpPr>
          <p:nvPr>
            <p:ph sz="half" idx="1"/>
          </p:nvPr>
        </p:nvSpPr>
        <p:spPr>
          <a:xfrm>
            <a:off x="633984" y="2370630"/>
            <a:ext cx="5181600" cy="4351338"/>
          </a:xfrm>
        </p:spPr>
        <p:txBody>
          <a:bodyPr vert="horz" lIns="91440" tIns="45720" rIns="91440" bIns="45720" rtlCol="0" anchor="t">
            <a:normAutofit fontScale="92500" lnSpcReduction="10000"/>
          </a:bodyPr>
          <a:lstStyle/>
          <a:p>
            <a:pPr marL="0" indent="0">
              <a:buNone/>
            </a:pPr>
            <a:r>
              <a:rPr lang="en-US" sz="1900">
                <a:latin typeface="Century Schoolbook"/>
              </a:rPr>
              <a:t>Establishment of the Department of Labor – </a:t>
            </a:r>
            <a:r>
              <a:rPr lang="en-US" sz="1900" i="1">
                <a:latin typeface="Century Schoolbook"/>
              </a:rPr>
              <a:t>enforce labor laws &amp; protect employee rights</a:t>
            </a:r>
            <a:r>
              <a:rPr lang="en-US" sz="1900">
                <a:latin typeface="Century Schoolbook"/>
              </a:rPr>
              <a:t> </a:t>
            </a:r>
            <a:endParaRPr lang="en-US" sz="1900"/>
          </a:p>
          <a:p>
            <a:pPr marL="0" indent="0">
              <a:buNone/>
            </a:pPr>
            <a:endParaRPr lang="en-US" sz="1900">
              <a:latin typeface="Century Schoolbook"/>
            </a:endParaRPr>
          </a:p>
          <a:p>
            <a:pPr marL="0" indent="0">
              <a:buNone/>
            </a:pPr>
            <a:r>
              <a:rPr lang="en-US" sz="1900">
                <a:latin typeface="Century Schoolbook"/>
              </a:rPr>
              <a:t>Corporate Income Tax Revisions – </a:t>
            </a:r>
            <a:r>
              <a:rPr lang="en-US" sz="1900" i="1">
                <a:latin typeface="Century Schoolbook"/>
              </a:rPr>
              <a:t>revisions to definitions &amp; calculations of federal income and tax filing requirements </a:t>
            </a:r>
          </a:p>
          <a:p>
            <a:pPr marL="0" indent="0">
              <a:buNone/>
            </a:pPr>
            <a:endParaRPr lang="en-US" sz="1900">
              <a:latin typeface="Century Schoolbook"/>
            </a:endParaRPr>
          </a:p>
          <a:p>
            <a:pPr marL="0" indent="0">
              <a:buNone/>
            </a:pPr>
            <a:r>
              <a:rPr lang="en-US" sz="1900">
                <a:latin typeface="Century Schoolbook"/>
              </a:rPr>
              <a:t>Workforce Development and Education - </a:t>
            </a:r>
            <a:r>
              <a:rPr lang="en-US" sz="1900">
                <a:solidFill>
                  <a:srgbClr val="051C3B"/>
                </a:solidFill>
                <a:latin typeface="Century Schoolbook"/>
                <a:cs typeface="Times"/>
              </a:rPr>
              <a:t> </a:t>
            </a:r>
            <a:r>
              <a:rPr lang="en-US" sz="1900" i="1">
                <a:solidFill>
                  <a:srgbClr val="051C3B"/>
                </a:solidFill>
                <a:latin typeface="Century Schoolbook"/>
                <a:cs typeface="Times"/>
              </a:rPr>
              <a:t>a</a:t>
            </a:r>
            <a:r>
              <a:rPr lang="en-US" sz="1900" i="1">
                <a:solidFill>
                  <a:srgbClr val="000000"/>
                </a:solidFill>
                <a:latin typeface="Times"/>
                <a:cs typeface="Times"/>
              </a:rPr>
              <a:t>lignment of workforce programs with market demands, enhancement of vocational training, support for apprenticeships</a:t>
            </a:r>
          </a:p>
          <a:p>
            <a:pPr marL="0" indent="0">
              <a:buNone/>
            </a:pPr>
            <a:endParaRPr lang="en-US" sz="1900">
              <a:latin typeface="Century Schoolbook"/>
            </a:endParaRPr>
          </a:p>
          <a:p>
            <a:pPr marL="0" indent="0">
              <a:buNone/>
            </a:pPr>
            <a:endParaRPr lang="en-US" sz="1900">
              <a:latin typeface="Century Schoolbook"/>
            </a:endParaRPr>
          </a:p>
        </p:txBody>
      </p:sp>
      <p:sp>
        <p:nvSpPr>
          <p:cNvPr id="8" name="Content Placeholder 7">
            <a:extLst>
              <a:ext uri="{FF2B5EF4-FFF2-40B4-BE49-F238E27FC236}">
                <a16:creationId xmlns:a16="http://schemas.microsoft.com/office/drawing/2014/main" id="{904B137A-1DA0-AEE3-5126-16DFE78C604B}"/>
              </a:ext>
            </a:extLst>
          </p:cNvPr>
          <p:cNvSpPr>
            <a:spLocks noGrp="1"/>
          </p:cNvSpPr>
          <p:nvPr>
            <p:ph sz="half" idx="2"/>
          </p:nvPr>
        </p:nvSpPr>
        <p:spPr>
          <a:xfrm>
            <a:off x="6172200" y="1405211"/>
            <a:ext cx="5181600" cy="4351338"/>
          </a:xfrm>
        </p:spPr>
        <p:txBody>
          <a:bodyPr vert="horz" lIns="91440" tIns="45720" rIns="91440" bIns="45720" rtlCol="0" anchor="t">
            <a:normAutofit fontScale="92500" lnSpcReduction="10000"/>
          </a:bodyPr>
          <a:lstStyle/>
          <a:p>
            <a:pPr marL="0" indent="0">
              <a:buNone/>
            </a:pPr>
            <a:r>
              <a:rPr lang="en-US" sz="2000"/>
              <a:t>Intercollegiate Athlete Compensation – </a:t>
            </a:r>
            <a:r>
              <a:rPr lang="en-US" sz="2000" i="1"/>
              <a:t>athlete rights, financial literacy, and entrepreneurship training </a:t>
            </a:r>
            <a:endParaRPr lang="en-US" sz="2000"/>
          </a:p>
          <a:p>
            <a:pPr marL="0" indent="0">
              <a:buNone/>
            </a:pPr>
            <a:endParaRPr lang="en-US" sz="2000" i="1"/>
          </a:p>
          <a:p>
            <a:pPr marL="0" indent="0">
              <a:buNone/>
            </a:pPr>
            <a:r>
              <a:rPr lang="en-US" sz="2000"/>
              <a:t>Student Outcomes and Educational Reforms – </a:t>
            </a:r>
            <a:r>
              <a:rPr lang="en-US" sz="2000" i="1"/>
              <a:t>evidence-based instruction, early warning systems, updating standards, &amp; providing scholarships </a:t>
            </a:r>
          </a:p>
          <a:p>
            <a:pPr marL="0" indent="0">
              <a:buNone/>
            </a:pPr>
            <a:endParaRPr lang="en-US" sz="2000"/>
          </a:p>
          <a:p>
            <a:pPr marL="0" indent="0">
              <a:buNone/>
            </a:pPr>
            <a:r>
              <a:rPr lang="en-US" sz="2000"/>
              <a:t>Public Records and Confidentiality for Veteran's Program – </a:t>
            </a:r>
            <a:r>
              <a:rPr lang="en-US" sz="2000" i="1"/>
              <a:t>exemption of veteran's program data from public record </a:t>
            </a:r>
          </a:p>
          <a:p>
            <a:pPr marL="0" indent="0">
              <a:buNone/>
            </a:pPr>
            <a:endParaRPr lang="en-US" sz="2000"/>
          </a:p>
          <a:p>
            <a:pPr marL="0" indent="0">
              <a:buNone/>
            </a:pPr>
            <a:r>
              <a:rPr lang="en-US" sz="2000"/>
              <a:t>Support for Small Businesses – </a:t>
            </a:r>
            <a:r>
              <a:rPr lang="en-US" sz="2000" i="1"/>
              <a:t>reduced-rate capital for businesses in underserved areas </a:t>
            </a:r>
          </a:p>
        </p:txBody>
      </p:sp>
      <p:sp>
        <p:nvSpPr>
          <p:cNvPr id="4" name="Date Placeholder 3">
            <a:extLst>
              <a:ext uri="{FF2B5EF4-FFF2-40B4-BE49-F238E27FC236}">
                <a16:creationId xmlns:a16="http://schemas.microsoft.com/office/drawing/2014/main" id="{B7F46B8A-024A-8B18-7902-1C8731B23E9B}"/>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C4A8843B-D23C-9057-6A4E-A3DB80A96B44}"/>
              </a:ext>
            </a:extLst>
          </p:cNvPr>
          <p:cNvSpPr>
            <a:spLocks noGrp="1"/>
          </p:cNvSpPr>
          <p:nvPr>
            <p:ph type="sldNum" sz="quarter" idx="12"/>
          </p:nvPr>
        </p:nvSpPr>
        <p:spPr/>
        <p:txBody>
          <a:bodyPr/>
          <a:lstStyle/>
          <a:p>
            <a:fld id="{8A7A6979-0714-4377-B894-6BE4C2D6E202}" type="slidenum">
              <a:rPr lang="en-US" smtClean="0"/>
              <a:pPr/>
              <a:t>18</a:t>
            </a:fld>
            <a:endParaRPr lang="en-US"/>
          </a:p>
        </p:txBody>
      </p:sp>
      <p:sp>
        <p:nvSpPr>
          <p:cNvPr id="6" name="TextBox 5">
            <a:extLst>
              <a:ext uri="{FF2B5EF4-FFF2-40B4-BE49-F238E27FC236}">
                <a16:creationId xmlns:a16="http://schemas.microsoft.com/office/drawing/2014/main" id="{E102302A-FBD4-DAFF-EC16-E048879040FD}"/>
              </a:ext>
            </a:extLst>
          </p:cNvPr>
          <p:cNvSpPr txBox="1"/>
          <p:nvPr/>
        </p:nvSpPr>
        <p:spPr>
          <a:xfrm>
            <a:off x="320008" y="1328935"/>
            <a:ext cx="54895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Schoolbook"/>
                <a:cs typeface="Calibri"/>
              </a:rPr>
              <a:t>The 46 introduced bills covered a range of topic areas, including:</a:t>
            </a:r>
            <a:r>
              <a:rPr lang="en-US" sz="2400" dirty="0">
                <a:latin typeface="Century Schoolbook"/>
                <a:cs typeface="Calibri"/>
              </a:rPr>
              <a:t> </a:t>
            </a:r>
            <a:endParaRPr lang="en-US" sz="2400" dirty="0">
              <a:latin typeface="Century Schoolbook"/>
            </a:endParaRPr>
          </a:p>
        </p:txBody>
      </p:sp>
    </p:spTree>
    <p:extLst>
      <p:ext uri="{BB962C8B-B14F-4D97-AF65-F5344CB8AC3E}">
        <p14:creationId xmlns:p14="http://schemas.microsoft.com/office/powerpoint/2010/main" val="424502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22D96725-4B10-C744-6A86-3C0F4A4A7556}"/>
              </a:ext>
            </a:extLst>
          </p:cNvPr>
          <p:cNvSpPr/>
          <p:nvPr/>
        </p:nvSpPr>
        <p:spPr>
          <a:xfrm>
            <a:off x="448284" y="2611156"/>
            <a:ext cx="5439368" cy="3265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065D2-D603-D348-2373-317AF7F81817}"/>
              </a:ext>
            </a:extLst>
          </p:cNvPr>
          <p:cNvSpPr>
            <a:spLocks noGrp="1"/>
          </p:cNvSpPr>
          <p:nvPr>
            <p:ph type="title"/>
          </p:nvPr>
        </p:nvSpPr>
        <p:spPr>
          <a:xfrm>
            <a:off x="445416" y="121599"/>
            <a:ext cx="10515600" cy="1325563"/>
          </a:xfrm>
        </p:spPr>
        <p:txBody>
          <a:bodyPr>
            <a:normAutofit/>
          </a:bodyPr>
          <a:lstStyle/>
          <a:p>
            <a:r>
              <a:rPr lang="en-US" sz="3600" dirty="0">
                <a:latin typeface="Century Schoolbook" panose="02040604050505020304" pitchFamily="18" charset="0"/>
              </a:rPr>
              <a:t>Georgia – At a glance </a:t>
            </a:r>
          </a:p>
        </p:txBody>
      </p:sp>
      <p:sp>
        <p:nvSpPr>
          <p:cNvPr id="5" name="Date Placeholder 4">
            <a:extLst>
              <a:ext uri="{FF2B5EF4-FFF2-40B4-BE49-F238E27FC236}">
                <a16:creationId xmlns:a16="http://schemas.microsoft.com/office/drawing/2014/main" id="{3954FBCE-8069-A2A1-BED5-D267A6D6D6C6}"/>
              </a:ext>
            </a:extLst>
          </p:cNvPr>
          <p:cNvSpPr>
            <a:spLocks noGrp="1"/>
          </p:cNvSpPr>
          <p:nvPr>
            <p:ph type="dt" sz="half" idx="10"/>
          </p:nvPr>
        </p:nvSpPr>
        <p:spPr/>
        <p:txBody>
          <a:bodyPr/>
          <a:lstStyle/>
          <a:p>
            <a:r>
              <a:rPr lang="en-US"/>
              <a:t>evidence2impact.psu.edu</a:t>
            </a:r>
          </a:p>
        </p:txBody>
      </p:sp>
      <p:sp>
        <p:nvSpPr>
          <p:cNvPr id="6" name="Slide Number Placeholder 5">
            <a:extLst>
              <a:ext uri="{FF2B5EF4-FFF2-40B4-BE49-F238E27FC236}">
                <a16:creationId xmlns:a16="http://schemas.microsoft.com/office/drawing/2014/main" id="{851E9748-1084-A102-B470-8D49437E6070}"/>
              </a:ext>
            </a:extLst>
          </p:cNvPr>
          <p:cNvSpPr>
            <a:spLocks noGrp="1"/>
          </p:cNvSpPr>
          <p:nvPr>
            <p:ph type="sldNum" sz="quarter" idx="12"/>
          </p:nvPr>
        </p:nvSpPr>
        <p:spPr/>
        <p:txBody>
          <a:bodyPr/>
          <a:lstStyle/>
          <a:p>
            <a:fld id="{8A7A6979-0714-4377-B894-6BE4C2D6E202}" type="slidenum">
              <a:rPr lang="en-US" smtClean="0"/>
              <a:pPr/>
              <a:t>19</a:t>
            </a:fld>
            <a:endParaRPr lang="en-US"/>
          </a:p>
        </p:txBody>
      </p:sp>
      <p:sp>
        <p:nvSpPr>
          <p:cNvPr id="8" name="Rectangle 6">
            <a:extLst>
              <a:ext uri="{FF2B5EF4-FFF2-40B4-BE49-F238E27FC236}">
                <a16:creationId xmlns:a16="http://schemas.microsoft.com/office/drawing/2014/main" id="{5EB0A807-92E5-5BA8-6A9F-3100BF6254EA}"/>
              </a:ext>
            </a:extLst>
          </p:cNvPr>
          <p:cNvSpPr/>
          <p:nvPr/>
        </p:nvSpPr>
        <p:spPr>
          <a:xfrm>
            <a:off x="6481439" y="388001"/>
            <a:ext cx="5439368" cy="3265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ine graph with dots and numbers&#10;&#10;Description automatically generated">
            <a:extLst>
              <a:ext uri="{FF2B5EF4-FFF2-40B4-BE49-F238E27FC236}">
                <a16:creationId xmlns:a16="http://schemas.microsoft.com/office/drawing/2014/main" id="{438DCE87-288E-B3BA-104D-A366684EE4F3}"/>
              </a:ext>
            </a:extLst>
          </p:cNvPr>
          <p:cNvPicPr>
            <a:picLocks noChangeAspect="1"/>
          </p:cNvPicPr>
          <p:nvPr/>
        </p:nvPicPr>
        <p:blipFill>
          <a:blip r:embed="rId2"/>
          <a:stretch>
            <a:fillRect/>
          </a:stretch>
        </p:blipFill>
        <p:spPr>
          <a:xfrm>
            <a:off x="848412" y="2887106"/>
            <a:ext cx="4642702" cy="2717769"/>
          </a:xfrm>
          <a:prstGeom prst="rect">
            <a:avLst/>
          </a:prstGeom>
        </p:spPr>
      </p:pic>
      <p:sp>
        <p:nvSpPr>
          <p:cNvPr id="12" name="TextBox 11">
            <a:extLst>
              <a:ext uri="{FF2B5EF4-FFF2-40B4-BE49-F238E27FC236}">
                <a16:creationId xmlns:a16="http://schemas.microsoft.com/office/drawing/2014/main" id="{1E13F7CF-4FA4-9175-0B13-1389E94CB7B1}"/>
              </a:ext>
            </a:extLst>
          </p:cNvPr>
          <p:cNvSpPr txBox="1"/>
          <p:nvPr/>
        </p:nvSpPr>
        <p:spPr>
          <a:xfrm>
            <a:off x="6895163" y="3986904"/>
            <a:ext cx="46348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Century Schoolbook"/>
                <a:cs typeface="Calibri"/>
              </a:rPr>
              <a:t>The Democratic party introduced the most entrepreneurship-related bills, but it's heavily a bi-partisan issue in Georgia </a:t>
            </a:r>
          </a:p>
        </p:txBody>
      </p:sp>
      <p:sp>
        <p:nvSpPr>
          <p:cNvPr id="13" name="TextBox 12">
            <a:extLst>
              <a:ext uri="{FF2B5EF4-FFF2-40B4-BE49-F238E27FC236}">
                <a16:creationId xmlns:a16="http://schemas.microsoft.com/office/drawing/2014/main" id="{6B15F929-7537-AED4-2949-FFABBD828020}"/>
              </a:ext>
            </a:extLst>
          </p:cNvPr>
          <p:cNvSpPr txBox="1"/>
          <p:nvPr/>
        </p:nvSpPr>
        <p:spPr>
          <a:xfrm>
            <a:off x="730577" y="1448692"/>
            <a:ext cx="46348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Schoolbook"/>
                <a:cs typeface="Calibri"/>
              </a:rPr>
              <a:t>Georgia peaked in 2018, introducing 52 pieces of entrepreneurship legislation that year. In 2023, the state introduced 42</a:t>
            </a:r>
          </a:p>
        </p:txBody>
      </p:sp>
      <p:pic>
        <p:nvPicPr>
          <p:cNvPr id="3" name="Picture 2" descr="A red and blue rectangles with numbers&#10;&#10;Description automatically generated">
            <a:extLst>
              <a:ext uri="{FF2B5EF4-FFF2-40B4-BE49-F238E27FC236}">
                <a16:creationId xmlns:a16="http://schemas.microsoft.com/office/drawing/2014/main" id="{C0E16C31-C192-68E0-826B-2B28010CE53F}"/>
              </a:ext>
            </a:extLst>
          </p:cNvPr>
          <p:cNvPicPr>
            <a:picLocks noChangeAspect="1"/>
          </p:cNvPicPr>
          <p:nvPr/>
        </p:nvPicPr>
        <p:blipFill>
          <a:blip r:embed="rId3"/>
          <a:stretch>
            <a:fillRect/>
          </a:stretch>
        </p:blipFill>
        <p:spPr>
          <a:xfrm>
            <a:off x="6888788" y="584771"/>
            <a:ext cx="4641273" cy="2871367"/>
          </a:xfrm>
          <a:prstGeom prst="rect">
            <a:avLst/>
          </a:prstGeom>
        </p:spPr>
      </p:pic>
    </p:spTree>
    <p:extLst>
      <p:ext uri="{BB962C8B-B14F-4D97-AF65-F5344CB8AC3E}">
        <p14:creationId xmlns:p14="http://schemas.microsoft.com/office/powerpoint/2010/main" val="83676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D763-EB9D-F969-D085-1B94C53D8F58}"/>
              </a:ext>
            </a:extLst>
          </p:cNvPr>
          <p:cNvSpPr>
            <a:spLocks noGrp="1"/>
          </p:cNvSpPr>
          <p:nvPr>
            <p:ph type="title"/>
          </p:nvPr>
        </p:nvSpPr>
        <p:spPr>
          <a:xfrm>
            <a:off x="461982" y="-2738"/>
            <a:ext cx="10515600" cy="1325563"/>
          </a:xfrm>
        </p:spPr>
        <p:txBody>
          <a:bodyPr>
            <a:normAutofit/>
          </a:bodyPr>
          <a:lstStyle/>
          <a:p>
            <a:r>
              <a:rPr lang="en-US" sz="3200">
                <a:latin typeface="Century Schoolbook"/>
              </a:rPr>
              <a:t>Legislative activity of the past decade: At a glance </a:t>
            </a:r>
          </a:p>
        </p:txBody>
      </p:sp>
      <p:sp>
        <p:nvSpPr>
          <p:cNvPr id="4" name="Date Placeholder 3">
            <a:extLst>
              <a:ext uri="{FF2B5EF4-FFF2-40B4-BE49-F238E27FC236}">
                <a16:creationId xmlns:a16="http://schemas.microsoft.com/office/drawing/2014/main" id="{CA4CFA82-E3B2-7F33-2A09-5939AB9C8C33}"/>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4A8FC57D-3B1E-9DFA-B350-7D2145E6D380}"/>
              </a:ext>
            </a:extLst>
          </p:cNvPr>
          <p:cNvSpPr>
            <a:spLocks noGrp="1"/>
          </p:cNvSpPr>
          <p:nvPr>
            <p:ph type="sldNum" sz="quarter" idx="12"/>
          </p:nvPr>
        </p:nvSpPr>
        <p:spPr/>
        <p:txBody>
          <a:bodyPr/>
          <a:lstStyle/>
          <a:p>
            <a:fld id="{8A7A6979-0714-4377-B894-6BE4C2D6E202}" type="slidenum">
              <a:rPr lang="en-US" smtClean="0"/>
              <a:pPr/>
              <a:t>2</a:t>
            </a:fld>
            <a:endParaRPr lang="en-US"/>
          </a:p>
        </p:txBody>
      </p:sp>
      <p:pic>
        <p:nvPicPr>
          <p:cNvPr id="6" name="Picture 5" descr="A map of the united states&#10;&#10;Description automatically generated">
            <a:extLst>
              <a:ext uri="{FF2B5EF4-FFF2-40B4-BE49-F238E27FC236}">
                <a16:creationId xmlns:a16="http://schemas.microsoft.com/office/drawing/2014/main" id="{986A0BCD-B72A-B48D-EF25-54576869A276}"/>
              </a:ext>
            </a:extLst>
          </p:cNvPr>
          <p:cNvPicPr>
            <a:picLocks noChangeAspect="1"/>
          </p:cNvPicPr>
          <p:nvPr/>
        </p:nvPicPr>
        <p:blipFill>
          <a:blip r:embed="rId2"/>
          <a:stretch>
            <a:fillRect/>
          </a:stretch>
        </p:blipFill>
        <p:spPr>
          <a:xfrm>
            <a:off x="6327884" y="2248701"/>
            <a:ext cx="5708432" cy="3233902"/>
          </a:xfrm>
          <a:prstGeom prst="rect">
            <a:avLst/>
          </a:prstGeom>
        </p:spPr>
      </p:pic>
      <p:sp>
        <p:nvSpPr>
          <p:cNvPr id="8" name="TextBox 7">
            <a:extLst>
              <a:ext uri="{FF2B5EF4-FFF2-40B4-BE49-F238E27FC236}">
                <a16:creationId xmlns:a16="http://schemas.microsoft.com/office/drawing/2014/main" id="{F4ADF95D-4D46-8F37-2E29-49282D7322D2}"/>
              </a:ext>
            </a:extLst>
          </p:cNvPr>
          <p:cNvSpPr txBox="1"/>
          <p:nvPr/>
        </p:nvSpPr>
        <p:spPr>
          <a:xfrm>
            <a:off x="6096000" y="1511808"/>
            <a:ext cx="57058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Century Schoolbook"/>
                <a:cs typeface="Calibri"/>
              </a:rPr>
              <a:t>From 2013-2023, New York introduced the most legislation that considered entrepreneurs (2798), with Virginia (1350), Minnesota (962), Illinois (886), and California (837) also introducing more than other states. </a:t>
            </a:r>
            <a:endParaRPr lang="en-US" sz="1400">
              <a:latin typeface="Century Schoolbook"/>
            </a:endParaRPr>
          </a:p>
        </p:txBody>
      </p:sp>
      <p:sp>
        <p:nvSpPr>
          <p:cNvPr id="9" name="TextBox 8">
            <a:extLst>
              <a:ext uri="{FF2B5EF4-FFF2-40B4-BE49-F238E27FC236}">
                <a16:creationId xmlns:a16="http://schemas.microsoft.com/office/drawing/2014/main" id="{B0B1BF7E-E4DB-5217-D295-A7F688C47499}"/>
              </a:ext>
            </a:extLst>
          </p:cNvPr>
          <p:cNvSpPr txBox="1"/>
          <p:nvPr/>
        </p:nvSpPr>
        <p:spPr>
          <a:xfrm>
            <a:off x="6230112" y="5248656"/>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a:solidFill>
                  <a:schemeClr val="bg2">
                    <a:lumMod val="49000"/>
                  </a:schemeClr>
                </a:solidFill>
                <a:cs typeface="Calibri"/>
              </a:rPr>
              <a:t>Figure 2: A heat map of all entrepreneurship bills introduced between 2013 and 2023</a:t>
            </a:r>
          </a:p>
        </p:txBody>
      </p:sp>
      <p:pic>
        <p:nvPicPr>
          <p:cNvPr id="10" name="Picture 9" descr="A map of the united states&#10;&#10;Description automatically generated">
            <a:extLst>
              <a:ext uri="{FF2B5EF4-FFF2-40B4-BE49-F238E27FC236}">
                <a16:creationId xmlns:a16="http://schemas.microsoft.com/office/drawing/2014/main" id="{B75CFDA9-4A46-7248-9F2F-62AC653A8BC8}"/>
              </a:ext>
            </a:extLst>
          </p:cNvPr>
          <p:cNvPicPr>
            <a:picLocks noChangeAspect="1"/>
          </p:cNvPicPr>
          <p:nvPr/>
        </p:nvPicPr>
        <p:blipFill>
          <a:blip r:embed="rId3"/>
          <a:stretch>
            <a:fillRect/>
          </a:stretch>
        </p:blipFill>
        <p:spPr>
          <a:xfrm>
            <a:off x="353568" y="2385170"/>
            <a:ext cx="5394960" cy="3093499"/>
          </a:xfrm>
          <a:prstGeom prst="rect">
            <a:avLst/>
          </a:prstGeom>
        </p:spPr>
      </p:pic>
      <p:sp>
        <p:nvSpPr>
          <p:cNvPr id="11" name="TextBox 10">
            <a:extLst>
              <a:ext uri="{FF2B5EF4-FFF2-40B4-BE49-F238E27FC236}">
                <a16:creationId xmlns:a16="http://schemas.microsoft.com/office/drawing/2014/main" id="{7A20FF8F-95AF-B757-E1EE-5774C693D120}"/>
              </a:ext>
            </a:extLst>
          </p:cNvPr>
          <p:cNvSpPr txBox="1"/>
          <p:nvPr/>
        </p:nvSpPr>
        <p:spPr>
          <a:xfrm>
            <a:off x="128016" y="1511808"/>
            <a:ext cx="55351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Century Schoolbook"/>
                <a:cs typeface="Calibri"/>
              </a:rPr>
              <a:t>From 2013-2023, New York introduced the most legislation overall (155919), with Illinois (76772), Texas (70765), New Jersey (54801), and Tennessee (52622) also introducing more than other states </a:t>
            </a:r>
          </a:p>
        </p:txBody>
      </p:sp>
      <p:sp>
        <p:nvSpPr>
          <p:cNvPr id="13" name="TextBox 12">
            <a:extLst>
              <a:ext uri="{FF2B5EF4-FFF2-40B4-BE49-F238E27FC236}">
                <a16:creationId xmlns:a16="http://schemas.microsoft.com/office/drawing/2014/main" id="{02D7F8A1-38E2-0BF1-FF89-BC6C7CCAF2E3}"/>
              </a:ext>
            </a:extLst>
          </p:cNvPr>
          <p:cNvSpPr txBox="1"/>
          <p:nvPr/>
        </p:nvSpPr>
        <p:spPr>
          <a:xfrm>
            <a:off x="463296" y="5248656"/>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a:solidFill>
                  <a:schemeClr val="bg2">
                    <a:lumMod val="49000"/>
                  </a:schemeClr>
                </a:solidFill>
                <a:cs typeface="Calibri"/>
              </a:rPr>
              <a:t>Figure 1: A heat map of all bills introduced between 2013 and 2023</a:t>
            </a:r>
          </a:p>
        </p:txBody>
      </p:sp>
    </p:spTree>
    <p:extLst>
      <p:ext uri="{BB962C8B-B14F-4D97-AF65-F5344CB8AC3E}">
        <p14:creationId xmlns:p14="http://schemas.microsoft.com/office/powerpoint/2010/main" val="5203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3B32-5F36-ADE3-FAF8-F4095EDADAFC}"/>
              </a:ext>
            </a:extLst>
          </p:cNvPr>
          <p:cNvSpPr>
            <a:spLocks noGrp="1"/>
          </p:cNvSpPr>
          <p:nvPr>
            <p:ph type="title"/>
          </p:nvPr>
        </p:nvSpPr>
        <p:spPr>
          <a:xfrm>
            <a:off x="352097" y="325711"/>
            <a:ext cx="10515600" cy="1325563"/>
          </a:xfrm>
        </p:spPr>
        <p:txBody>
          <a:bodyPr>
            <a:normAutofit/>
          </a:bodyPr>
          <a:lstStyle/>
          <a:p>
            <a:r>
              <a:rPr lang="en-US" sz="3600" dirty="0">
                <a:latin typeface="Century Schoolbook" panose="02040604050505020304" pitchFamily="18" charset="0"/>
              </a:rPr>
              <a:t>Georgia – Key issue areas in 2023</a:t>
            </a:r>
            <a:br>
              <a:rPr lang="en-US" dirty="0">
                <a:latin typeface="Century Schoolbook" panose="02040604050505020304" pitchFamily="18" charset="0"/>
              </a:rPr>
            </a:br>
            <a:r>
              <a:rPr lang="en-US" sz="2400" dirty="0">
                <a:latin typeface="Century Schoolbook" panose="02040604050505020304" pitchFamily="18" charset="0"/>
              </a:rPr>
              <a:t>The 42 introduced bills covered a wide range of topics, including:</a:t>
            </a:r>
            <a:r>
              <a:rPr lang="en-US" sz="2800" dirty="0">
                <a:latin typeface="Century Schoolbook" panose="02040604050505020304" pitchFamily="18" charset="0"/>
              </a:rPr>
              <a:t> </a:t>
            </a:r>
          </a:p>
        </p:txBody>
      </p:sp>
      <p:sp>
        <p:nvSpPr>
          <p:cNvPr id="6" name="Content Placeholder 5">
            <a:extLst>
              <a:ext uri="{FF2B5EF4-FFF2-40B4-BE49-F238E27FC236}">
                <a16:creationId xmlns:a16="http://schemas.microsoft.com/office/drawing/2014/main" id="{D47A13E8-CCD1-17A4-AAE1-428018EED128}"/>
              </a:ext>
            </a:extLst>
          </p:cNvPr>
          <p:cNvSpPr>
            <a:spLocks noGrp="1"/>
          </p:cNvSpPr>
          <p:nvPr>
            <p:ph sz="half" idx="1"/>
          </p:nvPr>
        </p:nvSpPr>
        <p:spPr>
          <a:xfrm>
            <a:off x="444063" y="1819056"/>
            <a:ext cx="5214444" cy="4351338"/>
          </a:xfrm>
        </p:spPr>
        <p:txBody>
          <a:bodyPr vert="horz" lIns="91440" tIns="45720" rIns="91440" bIns="45720" rtlCol="0" anchor="t">
            <a:normAutofit/>
          </a:bodyPr>
          <a:lstStyle/>
          <a:p>
            <a:pPr marL="0" indent="0">
              <a:buNone/>
            </a:pPr>
            <a:r>
              <a:rPr lang="en-US" sz="2000" dirty="0">
                <a:latin typeface="Century Schoolbook" panose="02040604050505020304" pitchFamily="18" charset="0"/>
              </a:rPr>
              <a:t>Tax Credits for Small Business Employers – </a:t>
            </a:r>
            <a:r>
              <a:rPr lang="en-US" sz="2000" i="1" dirty="0">
                <a:latin typeface="Century Schoolbook" panose="02040604050505020304" pitchFamily="18" charset="0"/>
              </a:rPr>
              <a:t>for hiring certified</a:t>
            </a:r>
            <a:r>
              <a:rPr lang="en-US" sz="2000" dirty="0">
                <a:latin typeface="Century Schoolbook" panose="02040604050505020304" pitchFamily="18" charset="0"/>
              </a:rPr>
              <a:t> </a:t>
            </a:r>
            <a:r>
              <a:rPr lang="en-US" sz="2000" i="1" dirty="0">
                <a:latin typeface="Century Schoolbook" panose="02040604050505020304" pitchFamily="18" charset="0"/>
              </a:rPr>
              <a:t>workforce-ready graduates </a:t>
            </a:r>
          </a:p>
          <a:p>
            <a:pPr marL="0" indent="0">
              <a:buNone/>
            </a:pPr>
            <a:endParaRPr lang="en-US" dirty="0">
              <a:latin typeface="Century Schoolbook" panose="02040604050505020304" pitchFamily="18" charset="0"/>
            </a:endParaRPr>
          </a:p>
          <a:p>
            <a:pPr marL="0" indent="0">
              <a:buNone/>
            </a:pPr>
            <a:r>
              <a:rPr lang="en-US" sz="2000" dirty="0">
                <a:latin typeface="Century Schoolbook" panose="02040604050505020304" pitchFamily="18" charset="0"/>
              </a:rPr>
              <a:t>Representation in State Procurement – </a:t>
            </a:r>
            <a:r>
              <a:rPr lang="en-US" sz="2000" i="1" dirty="0">
                <a:latin typeface="Century Schoolbook" panose="02040604050505020304" pitchFamily="18" charset="0"/>
              </a:rPr>
              <a:t>inclusion of BIPOC, female, and Veteran owned businesses in state contracts</a:t>
            </a:r>
            <a:r>
              <a:rPr lang="en-US" sz="2400" i="1" dirty="0">
                <a:latin typeface="Century Schoolbook" panose="02040604050505020304" pitchFamily="18" charset="0"/>
              </a:rPr>
              <a:t> </a:t>
            </a:r>
          </a:p>
          <a:p>
            <a:pPr marL="0" indent="0">
              <a:buNone/>
            </a:pPr>
            <a:endParaRPr lang="en-US" sz="2400" i="1" dirty="0">
              <a:latin typeface="Century Schoolbook" panose="02040604050505020304" pitchFamily="18" charset="0"/>
            </a:endParaRPr>
          </a:p>
          <a:p>
            <a:pPr marL="0" indent="0">
              <a:buNone/>
            </a:pPr>
            <a:r>
              <a:rPr lang="en-US" sz="2000" dirty="0">
                <a:latin typeface="Century Schoolbook" panose="02040604050505020304" pitchFamily="18" charset="0"/>
              </a:rPr>
              <a:t>Economic Development HBCUs – </a:t>
            </a:r>
            <a:r>
              <a:rPr lang="en-US" sz="2000" i="1" dirty="0">
                <a:latin typeface="Century Schoolbook" panose="02040604050505020304" pitchFamily="18" charset="0"/>
              </a:rPr>
              <a:t>HBCU Innovation and Economic Prosperity Planning Districts Commission to accept public &amp; private funds  </a:t>
            </a:r>
          </a:p>
        </p:txBody>
      </p:sp>
      <p:sp>
        <p:nvSpPr>
          <p:cNvPr id="7" name="Content Placeholder 6">
            <a:extLst>
              <a:ext uri="{FF2B5EF4-FFF2-40B4-BE49-F238E27FC236}">
                <a16:creationId xmlns:a16="http://schemas.microsoft.com/office/drawing/2014/main" id="{F95401E1-422E-A93A-1CC8-313F497CB7CF}"/>
              </a:ext>
            </a:extLst>
          </p:cNvPr>
          <p:cNvSpPr>
            <a:spLocks noGrp="1"/>
          </p:cNvSpPr>
          <p:nvPr>
            <p:ph sz="half" idx="2"/>
          </p:nvPr>
        </p:nvSpPr>
        <p:spPr>
          <a:xfrm>
            <a:off x="6172200" y="2009556"/>
            <a:ext cx="5181600" cy="4351338"/>
          </a:xfrm>
        </p:spPr>
        <p:txBody>
          <a:bodyPr vert="horz" lIns="91440" tIns="45720" rIns="91440" bIns="45720" rtlCol="0" anchor="t">
            <a:normAutofit/>
          </a:bodyPr>
          <a:lstStyle/>
          <a:p>
            <a:pPr marL="0" indent="0">
              <a:buNone/>
            </a:pPr>
            <a:r>
              <a:rPr lang="en-US" sz="2000" dirty="0">
                <a:latin typeface="Century Schoolbook" panose="02040604050505020304" pitchFamily="18" charset="0"/>
              </a:rPr>
              <a:t>Healthy Food Access – </a:t>
            </a:r>
            <a:r>
              <a:rPr lang="en-US" sz="2000" i="1" dirty="0">
                <a:latin typeface="Century Schoolbook" panose="02040604050505020304" pitchFamily="18" charset="0"/>
              </a:rPr>
              <a:t>provide resources for food retailers in underserved areas</a:t>
            </a:r>
            <a:r>
              <a:rPr lang="en-US" sz="2000" dirty="0">
                <a:latin typeface="Century Schoolbook" panose="02040604050505020304" pitchFamily="18" charset="0"/>
              </a:rPr>
              <a:t> </a:t>
            </a:r>
          </a:p>
          <a:p>
            <a:pPr marL="0" indent="0">
              <a:buNone/>
            </a:pPr>
            <a:endParaRPr lang="en-US" sz="2400" dirty="0">
              <a:latin typeface="Century Schoolbook" panose="02040604050505020304" pitchFamily="18" charset="0"/>
            </a:endParaRPr>
          </a:p>
          <a:p>
            <a:pPr marL="0" indent="0">
              <a:buNone/>
            </a:pPr>
            <a:r>
              <a:rPr lang="en-US" sz="2000" dirty="0">
                <a:latin typeface="Century Schoolbook" panose="02040604050505020304" pitchFamily="18" charset="0"/>
              </a:rPr>
              <a:t>Agribusiness Marketing and Promotion – </a:t>
            </a:r>
            <a:r>
              <a:rPr lang="en-US" sz="2000" i="1" dirty="0">
                <a:latin typeface="Century Schoolbook" panose="02040604050505020304" pitchFamily="18" charset="0"/>
              </a:rPr>
              <a:t>specifically for BIPOC- and female-owned </a:t>
            </a:r>
          </a:p>
          <a:p>
            <a:pPr marL="0" indent="0">
              <a:buNone/>
            </a:pPr>
            <a:endParaRPr lang="en-US" sz="2000" dirty="0">
              <a:latin typeface="Century Schoolbook" panose="02040604050505020304" pitchFamily="18" charset="0"/>
            </a:endParaRPr>
          </a:p>
          <a:p>
            <a:pPr marL="0" indent="0">
              <a:buNone/>
            </a:pPr>
            <a:r>
              <a:rPr lang="en-US" sz="2000" dirty="0">
                <a:latin typeface="Century Schoolbook" panose="02040604050505020304" pitchFamily="18" charset="0"/>
              </a:rPr>
              <a:t>Expanding Georgia's Workforce - </a:t>
            </a:r>
            <a:r>
              <a:rPr lang="en-US" sz="2000" i="1" dirty="0">
                <a:latin typeface="Century Schoolbook" panose="02040604050505020304" pitchFamily="18" charset="0"/>
              </a:rPr>
              <a:t>creation of the Senate Study Committee to examine and improve workforce conditions </a:t>
            </a:r>
          </a:p>
        </p:txBody>
      </p:sp>
      <p:sp>
        <p:nvSpPr>
          <p:cNvPr id="4" name="Date Placeholder 3">
            <a:extLst>
              <a:ext uri="{FF2B5EF4-FFF2-40B4-BE49-F238E27FC236}">
                <a16:creationId xmlns:a16="http://schemas.microsoft.com/office/drawing/2014/main" id="{C04ADFCD-D918-43A9-788C-1C7EAA4F52F1}"/>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4F5E97B2-4C7B-7C52-B659-32BE61C8F456}"/>
              </a:ext>
            </a:extLst>
          </p:cNvPr>
          <p:cNvSpPr>
            <a:spLocks noGrp="1"/>
          </p:cNvSpPr>
          <p:nvPr>
            <p:ph type="sldNum" sz="quarter" idx="12"/>
          </p:nvPr>
        </p:nvSpPr>
        <p:spPr/>
        <p:txBody>
          <a:bodyPr/>
          <a:lstStyle/>
          <a:p>
            <a:fld id="{8A7A6979-0714-4377-B894-6BE4C2D6E202}" type="slidenum">
              <a:rPr lang="en-US" smtClean="0"/>
              <a:pPr/>
              <a:t>20</a:t>
            </a:fld>
            <a:endParaRPr lang="en-US"/>
          </a:p>
        </p:txBody>
      </p:sp>
    </p:spTree>
    <p:extLst>
      <p:ext uri="{BB962C8B-B14F-4D97-AF65-F5344CB8AC3E}">
        <p14:creationId xmlns:p14="http://schemas.microsoft.com/office/powerpoint/2010/main" val="152991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ECBD-D1BF-37A6-DC65-08DC86918F7E}"/>
              </a:ext>
            </a:extLst>
          </p:cNvPr>
          <p:cNvSpPr>
            <a:spLocks noGrp="1"/>
          </p:cNvSpPr>
          <p:nvPr>
            <p:ph type="title"/>
          </p:nvPr>
        </p:nvSpPr>
        <p:spPr>
          <a:xfrm>
            <a:off x="450631" y="286297"/>
            <a:ext cx="10515600" cy="1325563"/>
          </a:xfrm>
        </p:spPr>
        <p:txBody>
          <a:bodyPr>
            <a:normAutofit/>
          </a:bodyPr>
          <a:lstStyle/>
          <a:p>
            <a:r>
              <a:rPr lang="en-US" sz="3600" dirty="0">
                <a:latin typeface="Century Schoolbook" panose="02040604050505020304" pitchFamily="18" charset="0"/>
              </a:rPr>
              <a:t>Illinois – At a glance </a:t>
            </a:r>
          </a:p>
        </p:txBody>
      </p:sp>
      <p:sp>
        <p:nvSpPr>
          <p:cNvPr id="5" name="Date Placeholder 4">
            <a:extLst>
              <a:ext uri="{FF2B5EF4-FFF2-40B4-BE49-F238E27FC236}">
                <a16:creationId xmlns:a16="http://schemas.microsoft.com/office/drawing/2014/main" id="{17534A49-7B4A-967C-7691-BE869E6BBA46}"/>
              </a:ext>
            </a:extLst>
          </p:cNvPr>
          <p:cNvSpPr>
            <a:spLocks noGrp="1"/>
          </p:cNvSpPr>
          <p:nvPr>
            <p:ph type="dt" sz="half" idx="10"/>
          </p:nvPr>
        </p:nvSpPr>
        <p:spPr/>
        <p:txBody>
          <a:bodyPr/>
          <a:lstStyle/>
          <a:p>
            <a:r>
              <a:rPr lang="en-US"/>
              <a:t>evidence2impact.psu.edu</a:t>
            </a:r>
          </a:p>
        </p:txBody>
      </p:sp>
      <p:sp>
        <p:nvSpPr>
          <p:cNvPr id="6" name="Slide Number Placeholder 5">
            <a:extLst>
              <a:ext uri="{FF2B5EF4-FFF2-40B4-BE49-F238E27FC236}">
                <a16:creationId xmlns:a16="http://schemas.microsoft.com/office/drawing/2014/main" id="{837EF5CD-D98C-44B1-CE9C-90C3A4789892}"/>
              </a:ext>
            </a:extLst>
          </p:cNvPr>
          <p:cNvSpPr>
            <a:spLocks noGrp="1"/>
          </p:cNvSpPr>
          <p:nvPr>
            <p:ph type="sldNum" sz="quarter" idx="12"/>
          </p:nvPr>
        </p:nvSpPr>
        <p:spPr/>
        <p:txBody>
          <a:bodyPr/>
          <a:lstStyle/>
          <a:p>
            <a:fld id="{8A7A6979-0714-4377-B894-6BE4C2D6E202}" type="slidenum">
              <a:rPr lang="en-US" smtClean="0"/>
              <a:pPr/>
              <a:t>21</a:t>
            </a:fld>
            <a:endParaRPr lang="en-US"/>
          </a:p>
        </p:txBody>
      </p:sp>
      <p:sp>
        <p:nvSpPr>
          <p:cNvPr id="8" name="Rectangle 6">
            <a:extLst>
              <a:ext uri="{FF2B5EF4-FFF2-40B4-BE49-F238E27FC236}">
                <a16:creationId xmlns:a16="http://schemas.microsoft.com/office/drawing/2014/main" id="{C1569090-EA69-CB55-9BCA-7A70E033825F}"/>
              </a:ext>
            </a:extLst>
          </p:cNvPr>
          <p:cNvSpPr/>
          <p:nvPr/>
        </p:nvSpPr>
        <p:spPr>
          <a:xfrm>
            <a:off x="448284" y="2611156"/>
            <a:ext cx="5439368" cy="3265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EEDDE15-7705-41B6-D7D9-3D4431DF012A}"/>
              </a:ext>
            </a:extLst>
          </p:cNvPr>
          <p:cNvSpPr/>
          <p:nvPr/>
        </p:nvSpPr>
        <p:spPr>
          <a:xfrm>
            <a:off x="6366484" y="945424"/>
            <a:ext cx="5439368" cy="3265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ine graph with dots and numbers&#10;&#10;Description automatically generated">
            <a:extLst>
              <a:ext uri="{FF2B5EF4-FFF2-40B4-BE49-F238E27FC236}">
                <a16:creationId xmlns:a16="http://schemas.microsoft.com/office/drawing/2014/main" id="{57B5BDB9-7565-4B78-FE1E-75A30EC1C149}"/>
              </a:ext>
            </a:extLst>
          </p:cNvPr>
          <p:cNvPicPr>
            <a:picLocks noChangeAspect="1"/>
          </p:cNvPicPr>
          <p:nvPr/>
        </p:nvPicPr>
        <p:blipFill>
          <a:blip r:embed="rId2"/>
          <a:stretch>
            <a:fillRect/>
          </a:stretch>
        </p:blipFill>
        <p:spPr>
          <a:xfrm>
            <a:off x="860534" y="2875768"/>
            <a:ext cx="4611414" cy="2742136"/>
          </a:xfrm>
          <a:prstGeom prst="rect">
            <a:avLst/>
          </a:prstGeom>
        </p:spPr>
      </p:pic>
      <p:sp>
        <p:nvSpPr>
          <p:cNvPr id="12" name="TextBox 11">
            <a:extLst>
              <a:ext uri="{FF2B5EF4-FFF2-40B4-BE49-F238E27FC236}">
                <a16:creationId xmlns:a16="http://schemas.microsoft.com/office/drawing/2014/main" id="{59EA6B27-316F-9269-6F96-B6742D56737E}"/>
              </a:ext>
            </a:extLst>
          </p:cNvPr>
          <p:cNvSpPr txBox="1"/>
          <p:nvPr/>
        </p:nvSpPr>
        <p:spPr>
          <a:xfrm>
            <a:off x="992579" y="1716970"/>
            <a:ext cx="41148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Schoolbook"/>
                <a:cs typeface="Calibri"/>
              </a:rPr>
              <a:t>Illinois introduced peak amount legislation in 2023 (114)</a:t>
            </a:r>
          </a:p>
        </p:txBody>
      </p:sp>
      <p:pic>
        <p:nvPicPr>
          <p:cNvPr id="13" name="Picture 12" descr="A red and blue rectangles with numbers&#10;&#10;Description automatically generated">
            <a:extLst>
              <a:ext uri="{FF2B5EF4-FFF2-40B4-BE49-F238E27FC236}">
                <a16:creationId xmlns:a16="http://schemas.microsoft.com/office/drawing/2014/main" id="{2FF0E0D2-5731-23C7-211A-1E5655EFB0D9}"/>
              </a:ext>
            </a:extLst>
          </p:cNvPr>
          <p:cNvPicPr>
            <a:picLocks noChangeAspect="1"/>
          </p:cNvPicPr>
          <p:nvPr/>
        </p:nvPicPr>
        <p:blipFill>
          <a:blip r:embed="rId3"/>
          <a:stretch>
            <a:fillRect/>
          </a:stretch>
        </p:blipFill>
        <p:spPr>
          <a:xfrm>
            <a:off x="6779172" y="1196914"/>
            <a:ext cx="4611414" cy="2820143"/>
          </a:xfrm>
          <a:prstGeom prst="rect">
            <a:avLst/>
          </a:prstGeom>
        </p:spPr>
      </p:pic>
      <p:sp>
        <p:nvSpPr>
          <p:cNvPr id="3" name="TextBox 2">
            <a:extLst>
              <a:ext uri="{FF2B5EF4-FFF2-40B4-BE49-F238E27FC236}">
                <a16:creationId xmlns:a16="http://schemas.microsoft.com/office/drawing/2014/main" id="{050F44A0-97DE-F423-8979-D7928DF905D5}"/>
              </a:ext>
            </a:extLst>
          </p:cNvPr>
          <p:cNvSpPr txBox="1"/>
          <p:nvPr/>
        </p:nvSpPr>
        <p:spPr>
          <a:xfrm>
            <a:off x="7033715" y="4441881"/>
            <a:ext cx="41148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Century Schoolbook"/>
                <a:cs typeface="Calibri"/>
              </a:rPr>
              <a:t>Illinois Democrats introduced almost double the volume of entrepreneurship bills compared to state Republicans</a:t>
            </a:r>
          </a:p>
        </p:txBody>
      </p:sp>
    </p:spTree>
    <p:extLst>
      <p:ext uri="{BB962C8B-B14F-4D97-AF65-F5344CB8AC3E}">
        <p14:creationId xmlns:p14="http://schemas.microsoft.com/office/powerpoint/2010/main" val="127014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008D-9F2D-27EB-E1FC-9FC85A0E33AE}"/>
              </a:ext>
            </a:extLst>
          </p:cNvPr>
          <p:cNvSpPr>
            <a:spLocks noGrp="1"/>
          </p:cNvSpPr>
          <p:nvPr>
            <p:ph type="title"/>
          </p:nvPr>
        </p:nvSpPr>
        <p:spPr>
          <a:xfrm>
            <a:off x="406400" y="-3175"/>
            <a:ext cx="5181600" cy="1325563"/>
          </a:xfrm>
        </p:spPr>
        <p:txBody>
          <a:bodyPr>
            <a:normAutofit/>
          </a:bodyPr>
          <a:lstStyle/>
          <a:p>
            <a:r>
              <a:rPr lang="en-US" sz="3600" dirty="0">
                <a:latin typeface="Century Schoolbook" panose="02040604050505020304" pitchFamily="18" charset="0"/>
              </a:rPr>
              <a:t>Illinois – Key issue areas in 2023</a:t>
            </a:r>
          </a:p>
        </p:txBody>
      </p:sp>
      <p:sp>
        <p:nvSpPr>
          <p:cNvPr id="3" name="Content Placeholder 2">
            <a:extLst>
              <a:ext uri="{FF2B5EF4-FFF2-40B4-BE49-F238E27FC236}">
                <a16:creationId xmlns:a16="http://schemas.microsoft.com/office/drawing/2014/main" id="{1D9E83A7-892B-B4D3-D9F1-AF5EF7FA3466}"/>
              </a:ext>
            </a:extLst>
          </p:cNvPr>
          <p:cNvSpPr>
            <a:spLocks noGrp="1"/>
          </p:cNvSpPr>
          <p:nvPr>
            <p:ph sz="half" idx="1"/>
          </p:nvPr>
        </p:nvSpPr>
        <p:spPr>
          <a:xfrm>
            <a:off x="615950" y="2085975"/>
            <a:ext cx="5181600" cy="4351338"/>
          </a:xfrm>
        </p:spPr>
        <p:txBody>
          <a:bodyPr vert="horz" lIns="91440" tIns="45720" rIns="91440" bIns="45720" rtlCol="0" anchor="t">
            <a:normAutofit/>
          </a:bodyPr>
          <a:lstStyle/>
          <a:p>
            <a:pPr marL="0" indent="0">
              <a:buNone/>
            </a:pPr>
            <a:r>
              <a:rPr lang="en-US" sz="1900" dirty="0">
                <a:latin typeface="Century Schoolbook" panose="02040604050505020304" pitchFamily="18" charset="0"/>
              </a:rPr>
              <a:t>Renewable Energy – </a:t>
            </a:r>
            <a:r>
              <a:rPr lang="en-US" sz="1900" i="1" dirty="0">
                <a:latin typeface="Century Schoolbook" panose="02040604050505020304" pitchFamily="18" charset="0"/>
              </a:rPr>
              <a:t>establishing Illinois Rust Belt to Green Belt</a:t>
            </a:r>
            <a:r>
              <a:rPr lang="en-US" sz="1900" dirty="0">
                <a:latin typeface="Century Schoolbook" panose="02040604050505020304" pitchFamily="18" charset="0"/>
              </a:rPr>
              <a:t> </a:t>
            </a:r>
          </a:p>
          <a:p>
            <a:pPr marL="0" indent="0">
              <a:buNone/>
            </a:pPr>
            <a:endParaRPr lang="en-US" sz="1900" dirty="0">
              <a:latin typeface="Century Schoolbook" panose="02040604050505020304" pitchFamily="18" charset="0"/>
            </a:endParaRPr>
          </a:p>
          <a:p>
            <a:pPr marL="0" indent="0">
              <a:buNone/>
            </a:pPr>
            <a:r>
              <a:rPr lang="en-US" sz="1900" dirty="0">
                <a:latin typeface="Century Schoolbook" panose="02040604050505020304" pitchFamily="18" charset="0"/>
              </a:rPr>
              <a:t>Paid Family &amp; Medical Leave Insurance Program – </a:t>
            </a:r>
            <a:r>
              <a:rPr lang="en-US" sz="1900" i="1" dirty="0">
                <a:latin typeface="Century Schoolbook" panose="02040604050505020304" pitchFamily="18" charset="0"/>
              </a:rPr>
              <a:t>provide benefits &amp; insurance coverage, mandate premium payments for employees on leave</a:t>
            </a:r>
            <a:r>
              <a:rPr lang="en-US" sz="1900" dirty="0">
                <a:latin typeface="Century Schoolbook" panose="02040604050505020304" pitchFamily="18" charset="0"/>
              </a:rPr>
              <a:t> </a:t>
            </a:r>
          </a:p>
          <a:p>
            <a:pPr marL="0" indent="0">
              <a:buNone/>
            </a:pPr>
            <a:endParaRPr lang="en-US" sz="1900" dirty="0">
              <a:latin typeface="Century Schoolbook" panose="02040604050505020304" pitchFamily="18" charset="0"/>
            </a:endParaRPr>
          </a:p>
          <a:p>
            <a:pPr marL="0" indent="0">
              <a:buNone/>
            </a:pPr>
            <a:r>
              <a:rPr lang="en-US" sz="1900" dirty="0">
                <a:latin typeface="Century Schoolbook" panose="02040604050505020304" pitchFamily="18" charset="0"/>
              </a:rPr>
              <a:t>Income Tax Credits for R&amp;D Expenditures – </a:t>
            </a:r>
            <a:r>
              <a:rPr lang="en-US" sz="1900" i="1" dirty="0">
                <a:latin typeface="Century Schoolbook" panose="02040604050505020304" pitchFamily="18" charset="0"/>
              </a:rPr>
              <a:t>extending and increasing credits for quantum information science expenditures</a:t>
            </a:r>
            <a:r>
              <a:rPr lang="en-US" sz="1900" dirty="0">
                <a:latin typeface="Century Schoolbook" panose="02040604050505020304" pitchFamily="18" charset="0"/>
              </a:rPr>
              <a:t> </a:t>
            </a:r>
          </a:p>
        </p:txBody>
      </p:sp>
      <p:sp>
        <p:nvSpPr>
          <p:cNvPr id="4" name="Content Placeholder 3">
            <a:extLst>
              <a:ext uri="{FF2B5EF4-FFF2-40B4-BE49-F238E27FC236}">
                <a16:creationId xmlns:a16="http://schemas.microsoft.com/office/drawing/2014/main" id="{173FEEFD-0899-A5D4-A88D-21D4488D6C25}"/>
              </a:ext>
            </a:extLst>
          </p:cNvPr>
          <p:cNvSpPr>
            <a:spLocks noGrp="1"/>
          </p:cNvSpPr>
          <p:nvPr>
            <p:ph sz="half" idx="2"/>
          </p:nvPr>
        </p:nvSpPr>
        <p:spPr>
          <a:xfrm>
            <a:off x="6604000" y="459581"/>
            <a:ext cx="5181600" cy="4351338"/>
          </a:xfrm>
        </p:spPr>
        <p:txBody>
          <a:bodyPr vert="horz" lIns="91440" tIns="45720" rIns="91440" bIns="45720" rtlCol="0" anchor="t">
            <a:noAutofit/>
          </a:bodyPr>
          <a:lstStyle/>
          <a:p>
            <a:pPr marL="0" indent="0">
              <a:buNone/>
            </a:pPr>
            <a:r>
              <a:rPr lang="en-US" sz="1900" dirty="0">
                <a:latin typeface="Century Schoolbook" panose="02040604050505020304" pitchFamily="18" charset="0"/>
              </a:rPr>
              <a:t>Business Assistance &amp; Permitting Reforms – </a:t>
            </a:r>
            <a:r>
              <a:rPr lang="en-US" sz="1900" i="1" dirty="0">
                <a:latin typeface="Century Schoolbook" panose="02040604050505020304" pitchFamily="18" charset="0"/>
              </a:rPr>
              <a:t>streamline permits and regulatory processes</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Internet Gaming Regulation – </a:t>
            </a:r>
            <a:r>
              <a:rPr lang="en-US" sz="1900" i="1" dirty="0">
                <a:latin typeface="Century Schoolbook" panose="02040604050505020304" pitchFamily="18" charset="0"/>
              </a:rPr>
              <a:t>legalizing and regulating gaming industry through authorized licensing, data security, and mandating age/location </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Economic Development Initiatives</a:t>
            </a:r>
            <a:r>
              <a:rPr lang="en-US" sz="1900" i="1" dirty="0">
                <a:latin typeface="Century Schoolbook" panose="02040604050505020304" pitchFamily="18" charset="0"/>
              </a:rPr>
              <a:t> – launching the Job Zone Creation Pilot Program to provide tax incentives &amp; mandate reporting</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Environmental Protection &amp; Compliance</a:t>
            </a:r>
            <a:r>
              <a:rPr lang="en-US" sz="1900" i="1" dirty="0">
                <a:latin typeface="Century Schoolbook" panose="02040604050505020304" pitchFamily="18" charset="0"/>
              </a:rPr>
              <a:t> – regulation of power plant practices, setting penalties for violations, and offering assistance for compliance </a:t>
            </a:r>
          </a:p>
        </p:txBody>
      </p:sp>
      <p:sp>
        <p:nvSpPr>
          <p:cNvPr id="5" name="Date Placeholder 4">
            <a:extLst>
              <a:ext uri="{FF2B5EF4-FFF2-40B4-BE49-F238E27FC236}">
                <a16:creationId xmlns:a16="http://schemas.microsoft.com/office/drawing/2014/main" id="{CBA8FA6C-0896-AC88-F2EF-008EACC6B721}"/>
              </a:ext>
            </a:extLst>
          </p:cNvPr>
          <p:cNvSpPr>
            <a:spLocks noGrp="1"/>
          </p:cNvSpPr>
          <p:nvPr>
            <p:ph type="dt" sz="half" idx="10"/>
          </p:nvPr>
        </p:nvSpPr>
        <p:spPr/>
        <p:txBody>
          <a:bodyPr/>
          <a:lstStyle/>
          <a:p>
            <a:r>
              <a:rPr lang="en-US"/>
              <a:t>evidence2impact.psu.edu</a:t>
            </a:r>
          </a:p>
        </p:txBody>
      </p:sp>
      <p:sp>
        <p:nvSpPr>
          <p:cNvPr id="6" name="Slide Number Placeholder 5">
            <a:extLst>
              <a:ext uri="{FF2B5EF4-FFF2-40B4-BE49-F238E27FC236}">
                <a16:creationId xmlns:a16="http://schemas.microsoft.com/office/drawing/2014/main" id="{BF0A9997-75E7-36C6-4B5E-800BF836E44D}"/>
              </a:ext>
            </a:extLst>
          </p:cNvPr>
          <p:cNvSpPr>
            <a:spLocks noGrp="1"/>
          </p:cNvSpPr>
          <p:nvPr>
            <p:ph type="sldNum" sz="quarter" idx="12"/>
          </p:nvPr>
        </p:nvSpPr>
        <p:spPr/>
        <p:txBody>
          <a:bodyPr/>
          <a:lstStyle/>
          <a:p>
            <a:fld id="{8A7A6979-0714-4377-B894-6BE4C2D6E202}" type="slidenum">
              <a:rPr lang="en-US" smtClean="0"/>
              <a:pPr/>
              <a:t>22</a:t>
            </a:fld>
            <a:endParaRPr lang="en-US"/>
          </a:p>
        </p:txBody>
      </p:sp>
      <p:sp>
        <p:nvSpPr>
          <p:cNvPr id="7" name="TextBox 6">
            <a:extLst>
              <a:ext uri="{FF2B5EF4-FFF2-40B4-BE49-F238E27FC236}">
                <a16:creationId xmlns:a16="http://schemas.microsoft.com/office/drawing/2014/main" id="{2C41C174-6822-03F9-9DA0-1399A1CF5FA0}"/>
              </a:ext>
            </a:extLst>
          </p:cNvPr>
          <p:cNvSpPr txBox="1"/>
          <p:nvPr/>
        </p:nvSpPr>
        <p:spPr>
          <a:xfrm>
            <a:off x="406400" y="1322388"/>
            <a:ext cx="5029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cs typeface="Calibri"/>
              </a:rPr>
              <a:t>The 114 bills introduced targeted a wide array of issues, including: </a:t>
            </a:r>
            <a:endParaRPr lang="en-US" dirty="0">
              <a:latin typeface="Century Schoolbook"/>
            </a:endParaRPr>
          </a:p>
        </p:txBody>
      </p:sp>
    </p:spTree>
    <p:extLst>
      <p:ext uri="{BB962C8B-B14F-4D97-AF65-F5344CB8AC3E}">
        <p14:creationId xmlns:p14="http://schemas.microsoft.com/office/powerpoint/2010/main" val="49510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56C9-CE39-B362-5F79-66578CD5E178}"/>
              </a:ext>
            </a:extLst>
          </p:cNvPr>
          <p:cNvSpPr>
            <a:spLocks noGrp="1"/>
          </p:cNvSpPr>
          <p:nvPr>
            <p:ph type="title"/>
          </p:nvPr>
        </p:nvSpPr>
        <p:spPr>
          <a:xfrm>
            <a:off x="275712" y="289525"/>
            <a:ext cx="6016752" cy="1319467"/>
          </a:xfrm>
        </p:spPr>
        <p:txBody>
          <a:bodyPr>
            <a:normAutofit/>
          </a:bodyPr>
          <a:lstStyle/>
          <a:p>
            <a:r>
              <a:rPr lang="en-US" sz="3600" dirty="0">
                <a:latin typeface="Century Schoolbook" panose="02040604050505020304" pitchFamily="18" charset="0"/>
              </a:rPr>
              <a:t>Maryland – The past decade at a glance </a:t>
            </a:r>
          </a:p>
        </p:txBody>
      </p:sp>
      <p:sp>
        <p:nvSpPr>
          <p:cNvPr id="5" name="Date Placeholder 4">
            <a:extLst>
              <a:ext uri="{FF2B5EF4-FFF2-40B4-BE49-F238E27FC236}">
                <a16:creationId xmlns:a16="http://schemas.microsoft.com/office/drawing/2014/main" id="{0F1DAD0E-20C9-F40B-4A62-00F748943E40}"/>
              </a:ext>
            </a:extLst>
          </p:cNvPr>
          <p:cNvSpPr>
            <a:spLocks noGrp="1"/>
          </p:cNvSpPr>
          <p:nvPr>
            <p:ph type="dt" sz="half" idx="10"/>
          </p:nvPr>
        </p:nvSpPr>
        <p:spPr/>
        <p:txBody>
          <a:bodyPr/>
          <a:lstStyle/>
          <a:p>
            <a:r>
              <a:rPr lang="en-US"/>
              <a:t>evidence2impact.psu.edu</a:t>
            </a:r>
          </a:p>
        </p:txBody>
      </p:sp>
      <p:sp>
        <p:nvSpPr>
          <p:cNvPr id="6" name="Slide Number Placeholder 5">
            <a:extLst>
              <a:ext uri="{FF2B5EF4-FFF2-40B4-BE49-F238E27FC236}">
                <a16:creationId xmlns:a16="http://schemas.microsoft.com/office/drawing/2014/main" id="{813E5C0C-B7D4-E14B-44E6-291C87AE6DA3}"/>
              </a:ext>
            </a:extLst>
          </p:cNvPr>
          <p:cNvSpPr>
            <a:spLocks noGrp="1"/>
          </p:cNvSpPr>
          <p:nvPr>
            <p:ph type="sldNum" sz="quarter" idx="12"/>
          </p:nvPr>
        </p:nvSpPr>
        <p:spPr/>
        <p:txBody>
          <a:bodyPr/>
          <a:lstStyle/>
          <a:p>
            <a:fld id="{8A7A6979-0714-4377-B894-6BE4C2D6E202}" type="slidenum">
              <a:rPr lang="en-US" smtClean="0"/>
              <a:pPr/>
              <a:t>23</a:t>
            </a:fld>
            <a:endParaRPr lang="en-US"/>
          </a:p>
        </p:txBody>
      </p:sp>
      <p:sp>
        <p:nvSpPr>
          <p:cNvPr id="8" name="Rectangle 6">
            <a:extLst>
              <a:ext uri="{FF2B5EF4-FFF2-40B4-BE49-F238E27FC236}">
                <a16:creationId xmlns:a16="http://schemas.microsoft.com/office/drawing/2014/main" id="{453BFF60-9413-1DE6-33F8-95167C742734}"/>
              </a:ext>
            </a:extLst>
          </p:cNvPr>
          <p:cNvSpPr/>
          <p:nvPr/>
        </p:nvSpPr>
        <p:spPr>
          <a:xfrm>
            <a:off x="441768" y="2762978"/>
            <a:ext cx="5439368" cy="3265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6C2E0AE6-D58F-2BB1-50F7-C24D8D087850}"/>
              </a:ext>
            </a:extLst>
          </p:cNvPr>
          <p:cNvSpPr/>
          <p:nvPr/>
        </p:nvSpPr>
        <p:spPr>
          <a:xfrm>
            <a:off x="6228974" y="905222"/>
            <a:ext cx="5439368" cy="3265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ine graph with dots and numbers&#10;&#10;Description automatically generated">
            <a:extLst>
              <a:ext uri="{FF2B5EF4-FFF2-40B4-BE49-F238E27FC236}">
                <a16:creationId xmlns:a16="http://schemas.microsoft.com/office/drawing/2014/main" id="{5C0490CD-049F-2F42-AFB1-BBB6C073DC99}"/>
              </a:ext>
            </a:extLst>
          </p:cNvPr>
          <p:cNvPicPr>
            <a:picLocks noChangeAspect="1"/>
          </p:cNvPicPr>
          <p:nvPr/>
        </p:nvPicPr>
        <p:blipFill>
          <a:blip r:embed="rId2"/>
          <a:stretch>
            <a:fillRect/>
          </a:stretch>
        </p:blipFill>
        <p:spPr>
          <a:xfrm>
            <a:off x="977410" y="3087181"/>
            <a:ext cx="4407776" cy="2610759"/>
          </a:xfrm>
          <a:prstGeom prst="rect">
            <a:avLst/>
          </a:prstGeom>
        </p:spPr>
      </p:pic>
      <p:pic>
        <p:nvPicPr>
          <p:cNvPr id="12" name="Picture 11" descr="A red and blue rectangles with numbers&#10;&#10;Description automatically generated">
            <a:extLst>
              <a:ext uri="{FF2B5EF4-FFF2-40B4-BE49-F238E27FC236}">
                <a16:creationId xmlns:a16="http://schemas.microsoft.com/office/drawing/2014/main" id="{5CE1989E-CCB8-8E1D-6609-E68F6578DEE7}"/>
              </a:ext>
            </a:extLst>
          </p:cNvPr>
          <p:cNvPicPr>
            <a:picLocks noChangeAspect="1"/>
          </p:cNvPicPr>
          <p:nvPr/>
        </p:nvPicPr>
        <p:blipFill>
          <a:blip r:embed="rId3"/>
          <a:stretch>
            <a:fillRect/>
          </a:stretch>
        </p:blipFill>
        <p:spPr>
          <a:xfrm>
            <a:off x="6746327" y="1209247"/>
            <a:ext cx="4401207" cy="2662487"/>
          </a:xfrm>
          <a:prstGeom prst="rect">
            <a:avLst/>
          </a:prstGeom>
        </p:spPr>
      </p:pic>
      <p:sp>
        <p:nvSpPr>
          <p:cNvPr id="13" name="TextBox 12">
            <a:extLst>
              <a:ext uri="{FF2B5EF4-FFF2-40B4-BE49-F238E27FC236}">
                <a16:creationId xmlns:a16="http://schemas.microsoft.com/office/drawing/2014/main" id="{E27FEFDF-F127-3995-3809-80EBD10814D1}"/>
              </a:ext>
            </a:extLst>
          </p:cNvPr>
          <p:cNvSpPr txBox="1"/>
          <p:nvPr/>
        </p:nvSpPr>
        <p:spPr>
          <a:xfrm>
            <a:off x="1041347" y="1716655"/>
            <a:ext cx="42799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Schoolbook"/>
                <a:cs typeface="Calibri"/>
              </a:rPr>
              <a:t>Maryland introduced 53 entrepreneurship bills in 2023, with a peak of 78 introduced in 2016</a:t>
            </a:r>
          </a:p>
        </p:txBody>
      </p:sp>
      <p:sp>
        <p:nvSpPr>
          <p:cNvPr id="4" name="TextBox 3">
            <a:extLst>
              <a:ext uri="{FF2B5EF4-FFF2-40B4-BE49-F238E27FC236}">
                <a16:creationId xmlns:a16="http://schemas.microsoft.com/office/drawing/2014/main" id="{47750175-6846-022E-E564-52038ED9DD45}"/>
              </a:ext>
            </a:extLst>
          </p:cNvPr>
          <p:cNvSpPr txBox="1"/>
          <p:nvPr/>
        </p:nvSpPr>
        <p:spPr>
          <a:xfrm>
            <a:off x="6887411" y="4399210"/>
            <a:ext cx="41148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Century Schoolbook"/>
                <a:cs typeface="Calibri"/>
              </a:rPr>
              <a:t>Maryland Democrats introduced just over 2.5x the volume of entrepreneurship bills compared to Republicans </a:t>
            </a:r>
          </a:p>
        </p:txBody>
      </p:sp>
    </p:spTree>
    <p:extLst>
      <p:ext uri="{BB962C8B-B14F-4D97-AF65-F5344CB8AC3E}">
        <p14:creationId xmlns:p14="http://schemas.microsoft.com/office/powerpoint/2010/main" val="342156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86B-9989-1264-1F08-E047B4789B50}"/>
              </a:ext>
            </a:extLst>
          </p:cNvPr>
          <p:cNvSpPr>
            <a:spLocks noGrp="1"/>
          </p:cNvSpPr>
          <p:nvPr>
            <p:ph type="title"/>
          </p:nvPr>
        </p:nvSpPr>
        <p:spPr>
          <a:xfrm>
            <a:off x="536028" y="214039"/>
            <a:ext cx="10515600" cy="1325563"/>
          </a:xfrm>
        </p:spPr>
        <p:txBody>
          <a:bodyPr>
            <a:normAutofit/>
          </a:bodyPr>
          <a:lstStyle/>
          <a:p>
            <a:r>
              <a:rPr lang="en-US" sz="3600" dirty="0">
                <a:latin typeface="Century Schoolbook" panose="02040604050505020304" pitchFamily="18" charset="0"/>
              </a:rPr>
              <a:t>Maryland – Key issue areas in 2023 </a:t>
            </a:r>
          </a:p>
        </p:txBody>
      </p:sp>
      <p:sp>
        <p:nvSpPr>
          <p:cNvPr id="3" name="Content Placeholder 2">
            <a:extLst>
              <a:ext uri="{FF2B5EF4-FFF2-40B4-BE49-F238E27FC236}">
                <a16:creationId xmlns:a16="http://schemas.microsoft.com/office/drawing/2014/main" id="{8E5295F5-B153-F793-9AC6-A6B6D040C34B}"/>
              </a:ext>
            </a:extLst>
          </p:cNvPr>
          <p:cNvSpPr>
            <a:spLocks noGrp="1"/>
          </p:cNvSpPr>
          <p:nvPr>
            <p:ph sz="half" idx="1"/>
          </p:nvPr>
        </p:nvSpPr>
        <p:spPr>
          <a:xfrm>
            <a:off x="614855" y="1536591"/>
            <a:ext cx="5181600" cy="4351338"/>
          </a:xfrm>
        </p:spPr>
        <p:txBody>
          <a:bodyPr vert="horz" lIns="91440" tIns="45720" rIns="91440" bIns="45720" rtlCol="0" anchor="t">
            <a:normAutofit/>
          </a:bodyPr>
          <a:lstStyle/>
          <a:p>
            <a:pPr marL="0" indent="0">
              <a:buNone/>
            </a:pPr>
            <a:r>
              <a:rPr lang="en-US" sz="1900" dirty="0">
                <a:latin typeface="Century Schoolbook" panose="02040604050505020304" pitchFamily="18" charset="0"/>
              </a:rPr>
              <a:t>Cannabis Reform – </a:t>
            </a:r>
            <a:r>
              <a:rPr lang="en-US" sz="1900" i="1" dirty="0">
                <a:latin typeface="Century Schoolbook" panose="02040604050505020304" pitchFamily="18" charset="0"/>
              </a:rPr>
              <a:t>establishes a singular unit to regulate, license, and enforce laws for adult use cannabis </a:t>
            </a:r>
          </a:p>
          <a:p>
            <a:pPr marL="0" indent="0">
              <a:buNone/>
            </a:pPr>
            <a:endParaRPr lang="en-US" sz="1900" dirty="0">
              <a:latin typeface="Century Schoolbook" panose="02040604050505020304" pitchFamily="18" charset="0"/>
            </a:endParaRPr>
          </a:p>
          <a:p>
            <a:pPr marL="0" indent="0">
              <a:buNone/>
            </a:pPr>
            <a:r>
              <a:rPr lang="en-US" sz="1900" dirty="0">
                <a:latin typeface="Century Schoolbook" panose="02040604050505020304" pitchFamily="18" charset="0"/>
              </a:rPr>
              <a:t>Healthy Maryland Program – </a:t>
            </a:r>
            <a:r>
              <a:rPr lang="en-US" sz="1900" i="1" dirty="0">
                <a:latin typeface="Century Schoolbook" panose="02040604050505020304" pitchFamily="18" charset="0"/>
              </a:rPr>
              <a:t>provides universal healthcare for residents, ensuring transparency &amp; accountability</a:t>
            </a:r>
            <a:r>
              <a:rPr lang="en-US" sz="1900" dirty="0">
                <a:latin typeface="Century Schoolbook" panose="02040604050505020304" pitchFamily="18" charset="0"/>
              </a:rPr>
              <a:t> </a:t>
            </a:r>
          </a:p>
          <a:p>
            <a:pPr marL="0" indent="0">
              <a:buNone/>
            </a:pPr>
            <a:endParaRPr lang="en-US" sz="1900" dirty="0">
              <a:latin typeface="Century Schoolbook" panose="02040604050505020304" pitchFamily="18" charset="0"/>
            </a:endParaRPr>
          </a:p>
          <a:p>
            <a:pPr marL="0" indent="0">
              <a:buNone/>
            </a:pPr>
            <a:r>
              <a:rPr lang="en-US" sz="1900" dirty="0">
                <a:latin typeface="Century Schoolbook" panose="02040604050505020304" pitchFamily="18" charset="0"/>
              </a:rPr>
              <a:t>Climate Change Adaption and Mitigation – </a:t>
            </a:r>
            <a:r>
              <a:rPr lang="en-US" sz="1900" i="1" dirty="0">
                <a:latin typeface="Century Schoolbook" panose="02040604050505020304" pitchFamily="18" charset="0"/>
              </a:rPr>
              <a:t>establishes a payment program for corporations, and collected funds fuel infrastructure projects where at least 40% should be allocated to help at-risk populations</a:t>
            </a:r>
          </a:p>
        </p:txBody>
      </p:sp>
      <p:sp>
        <p:nvSpPr>
          <p:cNvPr id="4" name="Content Placeholder 3">
            <a:extLst>
              <a:ext uri="{FF2B5EF4-FFF2-40B4-BE49-F238E27FC236}">
                <a16:creationId xmlns:a16="http://schemas.microsoft.com/office/drawing/2014/main" id="{0B3A147B-6388-73BF-FA1C-0B373EF4DDFF}"/>
              </a:ext>
            </a:extLst>
          </p:cNvPr>
          <p:cNvSpPr>
            <a:spLocks noGrp="1"/>
          </p:cNvSpPr>
          <p:nvPr>
            <p:ph sz="half" idx="2"/>
          </p:nvPr>
        </p:nvSpPr>
        <p:spPr>
          <a:xfrm>
            <a:off x="6092952" y="1536591"/>
            <a:ext cx="5388864" cy="4345242"/>
          </a:xfrm>
        </p:spPr>
        <p:txBody>
          <a:bodyPr vert="horz" lIns="91440" tIns="45720" rIns="91440" bIns="45720" rtlCol="0" anchor="t">
            <a:normAutofit/>
          </a:bodyPr>
          <a:lstStyle/>
          <a:p>
            <a:pPr marL="0" indent="0">
              <a:buNone/>
            </a:pPr>
            <a:r>
              <a:rPr lang="en-US" sz="1900" dirty="0">
                <a:latin typeface="Century Schoolbook" panose="02040604050505020304" pitchFamily="18" charset="0"/>
              </a:rPr>
              <a:t>Economic Development and Nonprofit Support – </a:t>
            </a:r>
            <a:r>
              <a:rPr lang="en-US" sz="1900" i="1" dirty="0">
                <a:latin typeface="Century Schoolbook" panose="02040604050505020304" pitchFamily="18" charset="0"/>
              </a:rPr>
              <a:t>establishes the Nonprofit Sustainability Fund to support regional economic development financial and operationally </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Minority and Small Business Enterprise – </a:t>
            </a:r>
            <a:r>
              <a:rPr lang="en-US" sz="1900" i="1" dirty="0">
                <a:latin typeface="Century Schoolbook" panose="02040604050505020304" pitchFamily="18" charset="0"/>
              </a:rPr>
              <a:t>benefits for procurement of minority businesses, and identification of opportunities for minority businesses</a:t>
            </a:r>
            <a:r>
              <a:rPr lang="en-US" sz="1900" dirty="0">
                <a:latin typeface="Century Schoolbook" panose="02040604050505020304" pitchFamily="18" charset="0"/>
              </a:rPr>
              <a:t> </a:t>
            </a:r>
          </a:p>
          <a:p>
            <a:pPr marL="0" indent="0">
              <a:buNone/>
            </a:pPr>
            <a:endParaRPr lang="en-US" sz="1900" dirty="0">
              <a:latin typeface="Century Schoolbook" panose="02040604050505020304" pitchFamily="18" charset="0"/>
            </a:endParaRPr>
          </a:p>
          <a:p>
            <a:pPr marL="0" indent="0">
              <a:buNone/>
            </a:pPr>
            <a:r>
              <a:rPr lang="en-US" sz="1900" dirty="0">
                <a:latin typeface="Century Schoolbook" panose="02040604050505020304" pitchFamily="18" charset="0"/>
              </a:rPr>
              <a:t>E-commerce &amp; Small Business Protection – </a:t>
            </a:r>
            <a:r>
              <a:rPr lang="en-US" sz="1900" i="1" dirty="0">
                <a:latin typeface="Century Schoolbook" panose="02040604050505020304" pitchFamily="18" charset="0"/>
              </a:rPr>
              <a:t>creates a task force to study and report on e-commerce practices and potential impact on local business</a:t>
            </a:r>
            <a:r>
              <a:rPr lang="en-US" sz="1900" dirty="0">
                <a:latin typeface="Century Schoolbook" panose="02040604050505020304" pitchFamily="18" charset="0"/>
              </a:rPr>
              <a:t> </a:t>
            </a:r>
          </a:p>
          <a:p>
            <a:pPr marL="0" indent="0">
              <a:buNone/>
            </a:pPr>
            <a:endParaRPr lang="en-US" sz="1900" dirty="0"/>
          </a:p>
          <a:p>
            <a:pPr marL="0" indent="0">
              <a:buNone/>
            </a:pPr>
            <a:endParaRPr lang="en-US" sz="1900" dirty="0"/>
          </a:p>
        </p:txBody>
      </p:sp>
      <p:sp>
        <p:nvSpPr>
          <p:cNvPr id="5" name="Date Placeholder 4">
            <a:extLst>
              <a:ext uri="{FF2B5EF4-FFF2-40B4-BE49-F238E27FC236}">
                <a16:creationId xmlns:a16="http://schemas.microsoft.com/office/drawing/2014/main" id="{6B6E85FC-4138-2ECE-ECEE-2121806F35AC}"/>
              </a:ext>
            </a:extLst>
          </p:cNvPr>
          <p:cNvSpPr>
            <a:spLocks noGrp="1"/>
          </p:cNvSpPr>
          <p:nvPr>
            <p:ph type="dt" sz="half" idx="10"/>
          </p:nvPr>
        </p:nvSpPr>
        <p:spPr/>
        <p:txBody>
          <a:bodyPr/>
          <a:lstStyle/>
          <a:p>
            <a:r>
              <a:rPr lang="en-US"/>
              <a:t>evidence2impact.psu.edu</a:t>
            </a:r>
          </a:p>
        </p:txBody>
      </p:sp>
      <p:sp>
        <p:nvSpPr>
          <p:cNvPr id="6" name="Slide Number Placeholder 5">
            <a:extLst>
              <a:ext uri="{FF2B5EF4-FFF2-40B4-BE49-F238E27FC236}">
                <a16:creationId xmlns:a16="http://schemas.microsoft.com/office/drawing/2014/main" id="{BEE7F584-DC46-ED32-2AF8-274F2728F7D7}"/>
              </a:ext>
            </a:extLst>
          </p:cNvPr>
          <p:cNvSpPr>
            <a:spLocks noGrp="1"/>
          </p:cNvSpPr>
          <p:nvPr>
            <p:ph type="sldNum" sz="quarter" idx="12"/>
          </p:nvPr>
        </p:nvSpPr>
        <p:spPr/>
        <p:txBody>
          <a:bodyPr/>
          <a:lstStyle/>
          <a:p>
            <a:fld id="{8A7A6979-0714-4377-B894-6BE4C2D6E202}" type="slidenum">
              <a:rPr lang="en-US" smtClean="0"/>
              <a:pPr/>
              <a:t>24</a:t>
            </a:fld>
            <a:endParaRPr lang="en-US"/>
          </a:p>
        </p:txBody>
      </p:sp>
    </p:spTree>
    <p:extLst>
      <p:ext uri="{BB962C8B-B14F-4D97-AF65-F5344CB8AC3E}">
        <p14:creationId xmlns:p14="http://schemas.microsoft.com/office/powerpoint/2010/main" val="206433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D8AD-A1A8-A1DE-D5A0-06D9F19D0E5B}"/>
              </a:ext>
            </a:extLst>
          </p:cNvPr>
          <p:cNvSpPr>
            <a:spLocks noGrp="1"/>
          </p:cNvSpPr>
          <p:nvPr>
            <p:ph type="title"/>
          </p:nvPr>
        </p:nvSpPr>
        <p:spPr>
          <a:xfrm>
            <a:off x="194733" y="229658"/>
            <a:ext cx="6598303" cy="1325563"/>
          </a:xfrm>
        </p:spPr>
        <p:txBody>
          <a:bodyPr>
            <a:normAutofit/>
          </a:bodyPr>
          <a:lstStyle/>
          <a:p>
            <a:r>
              <a:rPr lang="en-US" sz="3600" dirty="0">
                <a:latin typeface="Century Schoolbook" panose="02040604050505020304" pitchFamily="18" charset="0"/>
              </a:rPr>
              <a:t>Michigan – The past decade at a glance </a:t>
            </a:r>
            <a:r>
              <a:rPr lang="en-US" sz="3600" dirty="0">
                <a:solidFill>
                  <a:srgbClr val="000000"/>
                </a:solidFill>
                <a:latin typeface="Century Schoolbook" panose="02040604050505020304" pitchFamily="18" charset="0"/>
                <a:cs typeface="Times"/>
              </a:rPr>
              <a:t> </a:t>
            </a:r>
            <a:endParaRPr lang="en-US" sz="3600" dirty="0">
              <a:latin typeface="Century Schoolbook" panose="02040604050505020304" pitchFamily="18" charset="0"/>
            </a:endParaRPr>
          </a:p>
        </p:txBody>
      </p:sp>
      <p:sp>
        <p:nvSpPr>
          <p:cNvPr id="4" name="Date Placeholder 3">
            <a:extLst>
              <a:ext uri="{FF2B5EF4-FFF2-40B4-BE49-F238E27FC236}">
                <a16:creationId xmlns:a16="http://schemas.microsoft.com/office/drawing/2014/main" id="{618969D7-EF65-4355-A0A7-5E8E1109A5E5}"/>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AFBAD599-CD57-097F-D08F-50F862221DB7}"/>
              </a:ext>
            </a:extLst>
          </p:cNvPr>
          <p:cNvSpPr>
            <a:spLocks noGrp="1"/>
          </p:cNvSpPr>
          <p:nvPr>
            <p:ph type="sldNum" sz="quarter" idx="12"/>
          </p:nvPr>
        </p:nvSpPr>
        <p:spPr/>
        <p:txBody>
          <a:bodyPr/>
          <a:lstStyle/>
          <a:p>
            <a:fld id="{8A7A6979-0714-4377-B894-6BE4C2D6E202}" type="slidenum">
              <a:rPr lang="en-US" smtClean="0"/>
              <a:pPr/>
              <a:t>25</a:t>
            </a:fld>
            <a:endParaRPr lang="en-US"/>
          </a:p>
        </p:txBody>
      </p:sp>
      <p:sp>
        <p:nvSpPr>
          <p:cNvPr id="7" name="Rectangle 6">
            <a:extLst>
              <a:ext uri="{FF2B5EF4-FFF2-40B4-BE49-F238E27FC236}">
                <a16:creationId xmlns:a16="http://schemas.microsoft.com/office/drawing/2014/main" id="{FD0BB13C-AD01-9981-9B87-FE0B05BFAE7C}"/>
              </a:ext>
            </a:extLst>
          </p:cNvPr>
          <p:cNvSpPr/>
          <p:nvPr/>
        </p:nvSpPr>
        <p:spPr>
          <a:xfrm>
            <a:off x="498890" y="2811972"/>
            <a:ext cx="5134568" cy="3068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68497278-DD60-F6C9-D806-10F5AAE2F5AD}"/>
              </a:ext>
            </a:extLst>
          </p:cNvPr>
          <p:cNvSpPr/>
          <p:nvPr/>
        </p:nvSpPr>
        <p:spPr>
          <a:xfrm>
            <a:off x="6363467" y="734816"/>
            <a:ext cx="5134568" cy="3068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ine graph with dots and numbers&#10;&#10;Description automatically generated">
            <a:extLst>
              <a:ext uri="{FF2B5EF4-FFF2-40B4-BE49-F238E27FC236}">
                <a16:creationId xmlns:a16="http://schemas.microsoft.com/office/drawing/2014/main" id="{81C8F810-B8A4-8E43-B937-5F6E7EF34C87}"/>
              </a:ext>
            </a:extLst>
          </p:cNvPr>
          <p:cNvPicPr>
            <a:picLocks noChangeAspect="1"/>
          </p:cNvPicPr>
          <p:nvPr/>
        </p:nvPicPr>
        <p:blipFill>
          <a:blip r:embed="rId2"/>
          <a:stretch>
            <a:fillRect/>
          </a:stretch>
        </p:blipFill>
        <p:spPr>
          <a:xfrm>
            <a:off x="835377" y="2987051"/>
            <a:ext cx="4459112" cy="2712698"/>
          </a:xfrm>
          <a:prstGeom prst="rect">
            <a:avLst/>
          </a:prstGeom>
        </p:spPr>
      </p:pic>
      <p:sp>
        <p:nvSpPr>
          <p:cNvPr id="13" name="TextBox 12">
            <a:extLst>
              <a:ext uri="{FF2B5EF4-FFF2-40B4-BE49-F238E27FC236}">
                <a16:creationId xmlns:a16="http://schemas.microsoft.com/office/drawing/2014/main" id="{80F5B313-C485-1C70-DA0C-A7A84D370453}"/>
              </a:ext>
            </a:extLst>
          </p:cNvPr>
          <p:cNvSpPr txBox="1"/>
          <p:nvPr/>
        </p:nvSpPr>
        <p:spPr>
          <a:xfrm>
            <a:off x="1041347" y="1716655"/>
            <a:ext cx="42799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Century Schoolbook"/>
                <a:cs typeface="Calibri"/>
              </a:rPr>
              <a:t>Michigan introduced 59 entrepreneurship bills in 2023, with a peak of 92 introduced in 2021</a:t>
            </a:r>
          </a:p>
        </p:txBody>
      </p:sp>
      <p:pic>
        <p:nvPicPr>
          <p:cNvPr id="14" name="Picture 13" descr="A red and blue flag with numbers&#10;&#10;Description automatically generated">
            <a:extLst>
              <a:ext uri="{FF2B5EF4-FFF2-40B4-BE49-F238E27FC236}">
                <a16:creationId xmlns:a16="http://schemas.microsoft.com/office/drawing/2014/main" id="{A9D441B3-246B-15FB-284C-68BE3A84BE64}"/>
              </a:ext>
            </a:extLst>
          </p:cNvPr>
          <p:cNvPicPr>
            <a:picLocks noChangeAspect="1"/>
          </p:cNvPicPr>
          <p:nvPr/>
        </p:nvPicPr>
        <p:blipFill>
          <a:blip r:embed="rId3"/>
          <a:stretch>
            <a:fillRect/>
          </a:stretch>
        </p:blipFill>
        <p:spPr>
          <a:xfrm>
            <a:off x="6660444" y="885467"/>
            <a:ext cx="4543779" cy="2767201"/>
          </a:xfrm>
          <a:prstGeom prst="rect">
            <a:avLst/>
          </a:prstGeom>
        </p:spPr>
      </p:pic>
      <p:sp>
        <p:nvSpPr>
          <p:cNvPr id="15" name="TextBox 14">
            <a:extLst>
              <a:ext uri="{FF2B5EF4-FFF2-40B4-BE49-F238E27FC236}">
                <a16:creationId xmlns:a16="http://schemas.microsoft.com/office/drawing/2014/main" id="{325E040B-5CA4-6428-2EAF-44DBFF384A19}"/>
              </a:ext>
            </a:extLst>
          </p:cNvPr>
          <p:cNvSpPr txBox="1"/>
          <p:nvPr/>
        </p:nvSpPr>
        <p:spPr>
          <a:xfrm>
            <a:off x="6793036" y="4087321"/>
            <a:ext cx="42799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Century Schoolbook"/>
                <a:cs typeface="Calibri"/>
              </a:rPr>
              <a:t>Democrats and Republican introduced virtually the same volume of legislation that considers entrepreneurship </a:t>
            </a:r>
          </a:p>
        </p:txBody>
      </p:sp>
    </p:spTree>
    <p:extLst>
      <p:ext uri="{BB962C8B-B14F-4D97-AF65-F5344CB8AC3E}">
        <p14:creationId xmlns:p14="http://schemas.microsoft.com/office/powerpoint/2010/main" val="140779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EADC-F013-948C-86F2-B88D92A1B4B4}"/>
              </a:ext>
            </a:extLst>
          </p:cNvPr>
          <p:cNvSpPr>
            <a:spLocks noGrp="1"/>
          </p:cNvSpPr>
          <p:nvPr>
            <p:ph type="title"/>
          </p:nvPr>
        </p:nvSpPr>
        <p:spPr>
          <a:xfrm>
            <a:off x="555977" y="263525"/>
            <a:ext cx="10515600" cy="1325563"/>
          </a:xfrm>
        </p:spPr>
        <p:txBody>
          <a:bodyPr>
            <a:normAutofit/>
          </a:bodyPr>
          <a:lstStyle/>
          <a:p>
            <a:r>
              <a:rPr lang="en-US" sz="3600" dirty="0">
                <a:latin typeface="Century Schoolbook" panose="02040604050505020304" pitchFamily="18" charset="0"/>
              </a:rPr>
              <a:t>Michigan – Key issue areas in 2023</a:t>
            </a:r>
          </a:p>
        </p:txBody>
      </p:sp>
      <p:sp>
        <p:nvSpPr>
          <p:cNvPr id="3" name="Content Placeholder 2">
            <a:extLst>
              <a:ext uri="{FF2B5EF4-FFF2-40B4-BE49-F238E27FC236}">
                <a16:creationId xmlns:a16="http://schemas.microsoft.com/office/drawing/2014/main" id="{FA8287E6-3535-3AB9-730B-44B404D05A1D}"/>
              </a:ext>
            </a:extLst>
          </p:cNvPr>
          <p:cNvSpPr>
            <a:spLocks noGrp="1"/>
          </p:cNvSpPr>
          <p:nvPr>
            <p:ph sz="half" idx="1"/>
          </p:nvPr>
        </p:nvSpPr>
        <p:spPr>
          <a:xfrm>
            <a:off x="555977" y="1588558"/>
            <a:ext cx="5181600" cy="4351338"/>
          </a:xfrm>
        </p:spPr>
        <p:txBody>
          <a:bodyPr vert="horz" lIns="91440" tIns="45720" rIns="91440" bIns="45720" rtlCol="0" anchor="t">
            <a:normAutofit/>
          </a:bodyPr>
          <a:lstStyle/>
          <a:p>
            <a:pPr marL="0" indent="0">
              <a:buNone/>
            </a:pPr>
            <a:r>
              <a:rPr lang="en-US" sz="1900" dirty="0">
                <a:latin typeface="Century Schoolbook" panose="02040604050505020304" pitchFamily="18" charset="0"/>
              </a:rPr>
              <a:t>Appropriations for Community College – </a:t>
            </a:r>
            <a:r>
              <a:rPr lang="en-US" sz="1900" i="1" dirty="0">
                <a:latin typeface="Century Schoolbook" panose="02040604050505020304" pitchFamily="18" charset="0"/>
              </a:rPr>
              <a:t>allocates $500 million to community colleges for resources, support, and requiring transparency </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Employment in Marijuana Establishments – </a:t>
            </a:r>
            <a:r>
              <a:rPr lang="en-US" sz="1900" i="1" dirty="0">
                <a:latin typeface="Century Schoolbook" panose="02040604050505020304" pitchFamily="18" charset="0"/>
              </a:rPr>
              <a:t>allows individuals 19 years of age or older to work in marijuana establishments </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Economic Development Assistance – </a:t>
            </a:r>
            <a:r>
              <a:rPr lang="en-US" sz="1900" i="1" dirty="0">
                <a:latin typeface="Century Schoolbook" panose="02040604050505020304" pitchFamily="18" charset="0"/>
              </a:rPr>
              <a:t>the Michigan Fast Track Program to expedite economic assistance, provide education, &amp; mandate reporting </a:t>
            </a:r>
          </a:p>
        </p:txBody>
      </p:sp>
      <p:sp>
        <p:nvSpPr>
          <p:cNvPr id="4" name="Content Placeholder 3">
            <a:extLst>
              <a:ext uri="{FF2B5EF4-FFF2-40B4-BE49-F238E27FC236}">
                <a16:creationId xmlns:a16="http://schemas.microsoft.com/office/drawing/2014/main" id="{1E1CA063-417E-618C-EA25-BC5D8E83C7D8}"/>
              </a:ext>
            </a:extLst>
          </p:cNvPr>
          <p:cNvSpPr>
            <a:spLocks noGrp="1"/>
          </p:cNvSpPr>
          <p:nvPr>
            <p:ph sz="half" idx="2"/>
          </p:nvPr>
        </p:nvSpPr>
        <p:spPr>
          <a:xfrm>
            <a:off x="6172200" y="1588558"/>
            <a:ext cx="5181600" cy="4351338"/>
          </a:xfrm>
        </p:spPr>
        <p:txBody>
          <a:bodyPr vert="horz" lIns="91440" tIns="45720" rIns="91440" bIns="45720" rtlCol="0" anchor="t">
            <a:normAutofit/>
          </a:bodyPr>
          <a:lstStyle/>
          <a:p>
            <a:pPr marL="0" indent="0">
              <a:buNone/>
            </a:pPr>
            <a:r>
              <a:rPr lang="en-US" sz="1900" dirty="0">
                <a:latin typeface="Century Schoolbook" panose="02040604050505020304" pitchFamily="18" charset="0"/>
              </a:rPr>
              <a:t>Integrated Behavioral Health Services – </a:t>
            </a:r>
            <a:r>
              <a:rPr lang="en-US" sz="1900" i="1" dirty="0">
                <a:latin typeface="Century Schoolbook" panose="02040604050505020304" pitchFamily="18" charset="0"/>
              </a:rPr>
              <a:t>reforming the Department of Health and Human Services to improve delivery of medical services and primary care access</a:t>
            </a:r>
            <a:r>
              <a:rPr lang="en-US" sz="1900" dirty="0">
                <a:latin typeface="Century Schoolbook" panose="02040604050505020304" pitchFamily="18" charset="0"/>
              </a:rPr>
              <a:t> </a:t>
            </a:r>
          </a:p>
          <a:p>
            <a:pPr marL="0" indent="0">
              <a:buNone/>
            </a:pPr>
            <a:endParaRPr lang="en-US" sz="1900" dirty="0">
              <a:latin typeface="Century Schoolbook" panose="02040604050505020304" pitchFamily="18" charset="0"/>
            </a:endParaRPr>
          </a:p>
          <a:p>
            <a:pPr marL="0" indent="0">
              <a:buNone/>
            </a:pPr>
            <a:r>
              <a:rPr lang="en-US" sz="1900" dirty="0">
                <a:latin typeface="Century Schoolbook" panose="02040604050505020304" pitchFamily="18" charset="0"/>
              </a:rPr>
              <a:t>Film and Digital Media Industry Support – </a:t>
            </a:r>
            <a:r>
              <a:rPr lang="en-US" sz="1900" i="1" dirty="0">
                <a:latin typeface="Century Schoolbook" panose="02040604050505020304" pitchFamily="18" charset="0"/>
              </a:rPr>
              <a:t>provides incentives and professionalization to foster growth in Michigan's media industry</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Tenant Protections &amp; Supports – </a:t>
            </a:r>
            <a:r>
              <a:rPr lang="en-US" sz="1900" i="1" dirty="0">
                <a:latin typeface="Century Schoolbook" panose="02040604050505020304" pitchFamily="18" charset="0"/>
              </a:rPr>
              <a:t>provides protections and resources for tenants, particularly those of underserved populations </a:t>
            </a:r>
            <a:r>
              <a:rPr lang="en-US" sz="1900" dirty="0">
                <a:latin typeface="Century Schoolbook" panose="02040604050505020304" pitchFamily="18" charset="0"/>
              </a:rPr>
              <a:t> </a:t>
            </a:r>
          </a:p>
        </p:txBody>
      </p:sp>
      <p:sp>
        <p:nvSpPr>
          <p:cNvPr id="5" name="Date Placeholder 4">
            <a:extLst>
              <a:ext uri="{FF2B5EF4-FFF2-40B4-BE49-F238E27FC236}">
                <a16:creationId xmlns:a16="http://schemas.microsoft.com/office/drawing/2014/main" id="{EFD5A73B-C75C-8660-1F8E-65D0C1A38296}"/>
              </a:ext>
            </a:extLst>
          </p:cNvPr>
          <p:cNvSpPr>
            <a:spLocks noGrp="1"/>
          </p:cNvSpPr>
          <p:nvPr>
            <p:ph type="dt" sz="half" idx="10"/>
          </p:nvPr>
        </p:nvSpPr>
        <p:spPr/>
        <p:txBody>
          <a:bodyPr/>
          <a:lstStyle/>
          <a:p>
            <a:r>
              <a:rPr lang="en-US"/>
              <a:t>evidence2impact.psu.edu</a:t>
            </a:r>
          </a:p>
        </p:txBody>
      </p:sp>
      <p:sp>
        <p:nvSpPr>
          <p:cNvPr id="6" name="Slide Number Placeholder 5">
            <a:extLst>
              <a:ext uri="{FF2B5EF4-FFF2-40B4-BE49-F238E27FC236}">
                <a16:creationId xmlns:a16="http://schemas.microsoft.com/office/drawing/2014/main" id="{FD4B32ED-6A7B-B22A-F64E-176DCE294D37}"/>
              </a:ext>
            </a:extLst>
          </p:cNvPr>
          <p:cNvSpPr>
            <a:spLocks noGrp="1"/>
          </p:cNvSpPr>
          <p:nvPr>
            <p:ph type="sldNum" sz="quarter" idx="12"/>
          </p:nvPr>
        </p:nvSpPr>
        <p:spPr/>
        <p:txBody>
          <a:bodyPr/>
          <a:lstStyle/>
          <a:p>
            <a:fld id="{8A7A6979-0714-4377-B894-6BE4C2D6E202}" type="slidenum">
              <a:rPr lang="en-US" smtClean="0"/>
              <a:pPr/>
              <a:t>26</a:t>
            </a:fld>
            <a:endParaRPr lang="en-US"/>
          </a:p>
        </p:txBody>
      </p:sp>
    </p:spTree>
    <p:extLst>
      <p:ext uri="{BB962C8B-B14F-4D97-AF65-F5344CB8AC3E}">
        <p14:creationId xmlns:p14="http://schemas.microsoft.com/office/powerpoint/2010/main" val="2359776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463E-D953-68F2-E6D3-434A7B4D7ACD}"/>
              </a:ext>
            </a:extLst>
          </p:cNvPr>
          <p:cNvSpPr>
            <a:spLocks noGrp="1"/>
          </p:cNvSpPr>
          <p:nvPr>
            <p:ph type="title"/>
          </p:nvPr>
        </p:nvSpPr>
        <p:spPr>
          <a:xfrm flipH="1">
            <a:off x="260174" y="192087"/>
            <a:ext cx="8020756" cy="1325563"/>
          </a:xfrm>
        </p:spPr>
        <p:txBody>
          <a:bodyPr>
            <a:normAutofit/>
          </a:bodyPr>
          <a:lstStyle/>
          <a:p>
            <a:r>
              <a:rPr lang="en-US" sz="3600" dirty="0">
                <a:latin typeface="Century Schoolbook" panose="02040604050505020304" pitchFamily="18" charset="0"/>
              </a:rPr>
              <a:t>North Carolina – The past decade at a glance </a:t>
            </a:r>
          </a:p>
        </p:txBody>
      </p:sp>
      <p:sp>
        <p:nvSpPr>
          <p:cNvPr id="4" name="Date Placeholder 3">
            <a:extLst>
              <a:ext uri="{FF2B5EF4-FFF2-40B4-BE49-F238E27FC236}">
                <a16:creationId xmlns:a16="http://schemas.microsoft.com/office/drawing/2014/main" id="{5D84E1F9-2C0A-6827-5716-30278ABDD5F4}"/>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D576861B-FAEE-5616-71F5-ECF1E86044D1}"/>
              </a:ext>
            </a:extLst>
          </p:cNvPr>
          <p:cNvSpPr>
            <a:spLocks noGrp="1"/>
          </p:cNvSpPr>
          <p:nvPr>
            <p:ph type="sldNum" sz="quarter" idx="12"/>
          </p:nvPr>
        </p:nvSpPr>
        <p:spPr/>
        <p:txBody>
          <a:bodyPr/>
          <a:lstStyle/>
          <a:p>
            <a:fld id="{8A7A6979-0714-4377-B894-6BE4C2D6E202}" type="slidenum">
              <a:rPr lang="en-US" smtClean="0"/>
              <a:pPr/>
              <a:t>27</a:t>
            </a:fld>
            <a:endParaRPr lang="en-US"/>
          </a:p>
        </p:txBody>
      </p:sp>
      <p:sp>
        <p:nvSpPr>
          <p:cNvPr id="7" name="Rectangle 6">
            <a:extLst>
              <a:ext uri="{FF2B5EF4-FFF2-40B4-BE49-F238E27FC236}">
                <a16:creationId xmlns:a16="http://schemas.microsoft.com/office/drawing/2014/main" id="{137A8D50-5A8F-1BD0-C715-F28DE2874156}"/>
              </a:ext>
            </a:extLst>
          </p:cNvPr>
          <p:cNvSpPr/>
          <p:nvPr/>
        </p:nvSpPr>
        <p:spPr>
          <a:xfrm>
            <a:off x="843201" y="2648283"/>
            <a:ext cx="5134568" cy="3068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D297C3EA-6215-1B9A-1450-C87C5A6E1676}"/>
              </a:ext>
            </a:extLst>
          </p:cNvPr>
          <p:cNvSpPr/>
          <p:nvPr/>
        </p:nvSpPr>
        <p:spPr>
          <a:xfrm>
            <a:off x="6397334" y="1214594"/>
            <a:ext cx="5134568" cy="3068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DCE11A-F20F-9787-F958-ACBAF6E79194}"/>
              </a:ext>
            </a:extLst>
          </p:cNvPr>
          <p:cNvSpPr txBox="1"/>
          <p:nvPr/>
        </p:nvSpPr>
        <p:spPr>
          <a:xfrm>
            <a:off x="1280837" y="1602797"/>
            <a:ext cx="42306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entury Schoolbook"/>
                <a:cs typeface="Calibri"/>
              </a:rPr>
              <a:t>North Carolina introduced 19 entrepreneurship bills in 2023, far less than their peak in 2021 of 31</a:t>
            </a:r>
            <a:endParaRPr lang="en-US" dirty="0">
              <a:latin typeface="Century Schoolbook"/>
            </a:endParaRPr>
          </a:p>
        </p:txBody>
      </p:sp>
      <p:pic>
        <p:nvPicPr>
          <p:cNvPr id="11" name="Picture 10" descr="A red and blue stripes&#10;&#10;Description automatically generated">
            <a:extLst>
              <a:ext uri="{FF2B5EF4-FFF2-40B4-BE49-F238E27FC236}">
                <a16:creationId xmlns:a16="http://schemas.microsoft.com/office/drawing/2014/main" id="{BD46DF00-FCC7-E2F7-1DAE-70C7F4A3FB1A}"/>
              </a:ext>
            </a:extLst>
          </p:cNvPr>
          <p:cNvPicPr>
            <a:picLocks noChangeAspect="1"/>
          </p:cNvPicPr>
          <p:nvPr/>
        </p:nvPicPr>
        <p:blipFill>
          <a:blip r:embed="rId2"/>
          <a:stretch>
            <a:fillRect/>
          </a:stretch>
        </p:blipFill>
        <p:spPr>
          <a:xfrm>
            <a:off x="6846711" y="1466844"/>
            <a:ext cx="4238978" cy="2564002"/>
          </a:xfrm>
          <a:prstGeom prst="rect">
            <a:avLst/>
          </a:prstGeom>
        </p:spPr>
      </p:pic>
      <p:pic>
        <p:nvPicPr>
          <p:cNvPr id="12" name="Picture 11" descr="A line graph with dots and numbers&#10;&#10;Description automatically generated">
            <a:extLst>
              <a:ext uri="{FF2B5EF4-FFF2-40B4-BE49-F238E27FC236}">
                <a16:creationId xmlns:a16="http://schemas.microsoft.com/office/drawing/2014/main" id="{DDE4D932-39C3-23E3-3A4E-C9AA0D47220C}"/>
              </a:ext>
            </a:extLst>
          </p:cNvPr>
          <p:cNvPicPr>
            <a:picLocks noChangeAspect="1"/>
          </p:cNvPicPr>
          <p:nvPr/>
        </p:nvPicPr>
        <p:blipFill>
          <a:blip r:embed="rId3"/>
          <a:stretch>
            <a:fillRect/>
          </a:stretch>
        </p:blipFill>
        <p:spPr>
          <a:xfrm>
            <a:off x="1279878" y="2916055"/>
            <a:ext cx="4261556" cy="2537720"/>
          </a:xfrm>
          <a:prstGeom prst="rect">
            <a:avLst/>
          </a:prstGeom>
        </p:spPr>
      </p:pic>
      <p:sp>
        <p:nvSpPr>
          <p:cNvPr id="13" name="TextBox 12">
            <a:extLst>
              <a:ext uri="{FF2B5EF4-FFF2-40B4-BE49-F238E27FC236}">
                <a16:creationId xmlns:a16="http://schemas.microsoft.com/office/drawing/2014/main" id="{4CB508A2-B779-557B-CA54-C2134A1A6900}"/>
              </a:ext>
            </a:extLst>
          </p:cNvPr>
          <p:cNvSpPr txBox="1"/>
          <p:nvPr/>
        </p:nvSpPr>
        <p:spPr>
          <a:xfrm>
            <a:off x="6857548" y="4453241"/>
            <a:ext cx="42306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entury Schoolbook"/>
                <a:cs typeface="Calibri"/>
              </a:rPr>
              <a:t>Party sponsorship of entrepreneurship bills was almost identical over the decade </a:t>
            </a:r>
          </a:p>
        </p:txBody>
      </p:sp>
    </p:spTree>
    <p:extLst>
      <p:ext uri="{BB962C8B-B14F-4D97-AF65-F5344CB8AC3E}">
        <p14:creationId xmlns:p14="http://schemas.microsoft.com/office/powerpoint/2010/main" val="1095288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E4B7-DE92-EC83-E9D3-14887E6DE601}"/>
              </a:ext>
            </a:extLst>
          </p:cNvPr>
          <p:cNvSpPr>
            <a:spLocks noGrp="1"/>
          </p:cNvSpPr>
          <p:nvPr>
            <p:ph type="title"/>
          </p:nvPr>
        </p:nvSpPr>
        <p:spPr>
          <a:xfrm>
            <a:off x="284018" y="141913"/>
            <a:ext cx="10515600" cy="1325563"/>
          </a:xfrm>
        </p:spPr>
        <p:txBody>
          <a:bodyPr>
            <a:normAutofit/>
          </a:bodyPr>
          <a:lstStyle/>
          <a:p>
            <a:r>
              <a:rPr lang="en-US" sz="3600" dirty="0">
                <a:latin typeface="Century Schoolbook" panose="02040604050505020304" pitchFamily="18" charset="0"/>
              </a:rPr>
              <a:t>North Carolina – Key issue areas of 2023 </a:t>
            </a:r>
          </a:p>
        </p:txBody>
      </p:sp>
      <p:sp>
        <p:nvSpPr>
          <p:cNvPr id="6" name="Content Placeholder 5">
            <a:extLst>
              <a:ext uri="{FF2B5EF4-FFF2-40B4-BE49-F238E27FC236}">
                <a16:creationId xmlns:a16="http://schemas.microsoft.com/office/drawing/2014/main" id="{56E8F138-C102-949A-C5C3-284C08D8E5EA}"/>
              </a:ext>
            </a:extLst>
          </p:cNvPr>
          <p:cNvSpPr>
            <a:spLocks noGrp="1"/>
          </p:cNvSpPr>
          <p:nvPr>
            <p:ph sz="half" idx="1"/>
          </p:nvPr>
        </p:nvSpPr>
        <p:spPr>
          <a:xfrm>
            <a:off x="454952" y="1473535"/>
            <a:ext cx="5181600" cy="4351338"/>
          </a:xfrm>
        </p:spPr>
        <p:txBody>
          <a:bodyPr vert="horz" lIns="91440" tIns="45720" rIns="91440" bIns="45720" rtlCol="0" anchor="t">
            <a:normAutofit/>
          </a:bodyPr>
          <a:lstStyle/>
          <a:p>
            <a:pPr marL="0" indent="0">
              <a:buNone/>
            </a:pPr>
            <a:r>
              <a:rPr lang="en-US" sz="1900" dirty="0">
                <a:latin typeface="Century Schoolbook" panose="02040604050505020304" pitchFamily="18" charset="0"/>
              </a:rPr>
              <a:t>Paid Sick Days – </a:t>
            </a:r>
            <a:r>
              <a:rPr lang="en-US" sz="1900" i="1" dirty="0">
                <a:latin typeface="Century Schoolbook" panose="02040604050505020304" pitchFamily="18" charset="0"/>
              </a:rPr>
              <a:t>mandates sick hours and that hours can be used for personal or familial issues; enforces penalties for non-compliance </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Economic Security</a:t>
            </a:r>
            <a:r>
              <a:rPr lang="en-US" sz="1900" i="1" dirty="0">
                <a:latin typeface="Century Schoolbook" panose="02040604050505020304" pitchFamily="18" charset="0"/>
              </a:rPr>
              <a:t> – increases and enforces benefits for employees (income, benefits, and compensation) </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Small Business Financing</a:t>
            </a:r>
            <a:r>
              <a:rPr lang="en-US" sz="1900" i="1" dirty="0">
                <a:latin typeface="Century Schoolbook" panose="02040604050505020304" pitchFamily="18" charset="0"/>
              </a:rPr>
              <a:t> – transparency in commercial financing for small businesses, establishes requirements for providers </a:t>
            </a:r>
          </a:p>
        </p:txBody>
      </p:sp>
      <p:sp>
        <p:nvSpPr>
          <p:cNvPr id="7" name="Text Placeholder 6">
            <a:extLst>
              <a:ext uri="{FF2B5EF4-FFF2-40B4-BE49-F238E27FC236}">
                <a16:creationId xmlns:a16="http://schemas.microsoft.com/office/drawing/2014/main" id="{D679B572-5AE1-0304-2EE1-3E3746C4595E}"/>
              </a:ext>
            </a:extLst>
          </p:cNvPr>
          <p:cNvSpPr>
            <a:spLocks noGrp="1"/>
          </p:cNvSpPr>
          <p:nvPr>
            <p:ph sz="half" idx="2"/>
          </p:nvPr>
        </p:nvSpPr>
        <p:spPr>
          <a:xfrm>
            <a:off x="6092952" y="2185289"/>
            <a:ext cx="5181600" cy="4351338"/>
          </a:xfrm>
        </p:spPr>
        <p:txBody>
          <a:bodyPr vert="horz" lIns="91440" tIns="45720" rIns="91440" bIns="45720" rtlCol="0" anchor="t">
            <a:normAutofit/>
          </a:bodyPr>
          <a:lstStyle/>
          <a:p>
            <a:pPr marL="0" indent="0">
              <a:buNone/>
            </a:pPr>
            <a:r>
              <a:rPr lang="en-US" sz="1900" dirty="0">
                <a:latin typeface="Century Schoolbook" panose="02040604050505020304" pitchFamily="18" charset="0"/>
              </a:rPr>
              <a:t>Retirement Savings – </a:t>
            </a:r>
            <a:r>
              <a:rPr lang="en-US" sz="1900" i="1" dirty="0">
                <a:latin typeface="Century Schoolbook" panose="02040604050505020304" pitchFamily="18" charset="0"/>
              </a:rPr>
              <a:t>establishes the Small Business Retirement Savings Program, which offers retirement benefits </a:t>
            </a:r>
          </a:p>
          <a:p>
            <a:pPr marL="0" indent="0">
              <a:buNone/>
            </a:pPr>
            <a:endParaRPr lang="en-US" sz="1900" i="1" dirty="0">
              <a:latin typeface="Century Schoolbook" panose="02040604050505020304" pitchFamily="18" charset="0"/>
            </a:endParaRPr>
          </a:p>
          <a:p>
            <a:pPr marL="0" indent="0">
              <a:buNone/>
            </a:pPr>
            <a:r>
              <a:rPr lang="en-US" sz="1900" dirty="0">
                <a:latin typeface="Century Schoolbook" panose="02040604050505020304" pitchFamily="18" charset="0"/>
              </a:rPr>
              <a:t>Clean Energy Grants</a:t>
            </a:r>
            <a:r>
              <a:rPr lang="en-US" sz="1900" i="1" dirty="0">
                <a:latin typeface="Century Schoolbook" panose="02040604050505020304" pitchFamily="18" charset="0"/>
              </a:rPr>
              <a:t> – allocates $14.5 million for research and innovation in renewable energy </a:t>
            </a:r>
          </a:p>
          <a:p>
            <a:pPr marL="0" indent="0">
              <a:buNone/>
            </a:pPr>
            <a:endParaRPr lang="en-US" sz="1900" i="1" dirty="0"/>
          </a:p>
        </p:txBody>
      </p:sp>
      <p:sp>
        <p:nvSpPr>
          <p:cNvPr id="4" name="Date Placeholder 3">
            <a:extLst>
              <a:ext uri="{FF2B5EF4-FFF2-40B4-BE49-F238E27FC236}">
                <a16:creationId xmlns:a16="http://schemas.microsoft.com/office/drawing/2014/main" id="{1BEF0E61-E0E4-524E-23EA-2D6F6645C0B1}"/>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BBC892B0-1B1E-EFFE-A639-445E0F763C9A}"/>
              </a:ext>
            </a:extLst>
          </p:cNvPr>
          <p:cNvSpPr>
            <a:spLocks noGrp="1"/>
          </p:cNvSpPr>
          <p:nvPr>
            <p:ph type="sldNum" sz="quarter" idx="12"/>
          </p:nvPr>
        </p:nvSpPr>
        <p:spPr/>
        <p:txBody>
          <a:bodyPr/>
          <a:lstStyle/>
          <a:p>
            <a:fld id="{8A7A6979-0714-4377-B894-6BE4C2D6E202}" type="slidenum">
              <a:rPr lang="en-US" smtClean="0"/>
              <a:pPr/>
              <a:t>28</a:t>
            </a:fld>
            <a:endParaRPr lang="en-US"/>
          </a:p>
        </p:txBody>
      </p:sp>
    </p:spTree>
    <p:extLst>
      <p:ext uri="{BB962C8B-B14F-4D97-AF65-F5344CB8AC3E}">
        <p14:creationId xmlns:p14="http://schemas.microsoft.com/office/powerpoint/2010/main" val="3062809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2D31-7DFA-D170-AB4E-ED6195A0E941}"/>
              </a:ext>
            </a:extLst>
          </p:cNvPr>
          <p:cNvSpPr>
            <a:spLocks noGrp="1"/>
          </p:cNvSpPr>
          <p:nvPr>
            <p:ph type="title"/>
          </p:nvPr>
        </p:nvSpPr>
        <p:spPr>
          <a:xfrm>
            <a:off x="217311" y="186297"/>
            <a:ext cx="6982178" cy="1325563"/>
          </a:xfrm>
        </p:spPr>
        <p:txBody>
          <a:bodyPr>
            <a:normAutofit/>
          </a:bodyPr>
          <a:lstStyle/>
          <a:p>
            <a:r>
              <a:rPr lang="en-US" sz="3600" dirty="0">
                <a:latin typeface="Century Schoolbook" panose="02040604050505020304" pitchFamily="18" charset="0"/>
              </a:rPr>
              <a:t>Texas – The past decade at a glance </a:t>
            </a:r>
          </a:p>
        </p:txBody>
      </p:sp>
      <p:sp>
        <p:nvSpPr>
          <p:cNvPr id="4" name="Date Placeholder 3">
            <a:extLst>
              <a:ext uri="{FF2B5EF4-FFF2-40B4-BE49-F238E27FC236}">
                <a16:creationId xmlns:a16="http://schemas.microsoft.com/office/drawing/2014/main" id="{3D005D7E-8EF0-DEF3-2329-E796E1B84EBA}"/>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D1659D44-DE72-B43D-D123-74E1118EA287}"/>
              </a:ext>
            </a:extLst>
          </p:cNvPr>
          <p:cNvSpPr>
            <a:spLocks noGrp="1"/>
          </p:cNvSpPr>
          <p:nvPr>
            <p:ph type="sldNum" sz="quarter" idx="12"/>
          </p:nvPr>
        </p:nvSpPr>
        <p:spPr/>
        <p:txBody>
          <a:bodyPr/>
          <a:lstStyle/>
          <a:p>
            <a:fld id="{8A7A6979-0714-4377-B894-6BE4C2D6E202}" type="slidenum">
              <a:rPr lang="en-US" smtClean="0"/>
              <a:pPr/>
              <a:t>29</a:t>
            </a:fld>
            <a:endParaRPr lang="en-US"/>
          </a:p>
        </p:txBody>
      </p:sp>
      <p:sp>
        <p:nvSpPr>
          <p:cNvPr id="7" name="Rectangle 6">
            <a:extLst>
              <a:ext uri="{FF2B5EF4-FFF2-40B4-BE49-F238E27FC236}">
                <a16:creationId xmlns:a16="http://schemas.microsoft.com/office/drawing/2014/main" id="{D5E287EB-4814-32FE-12D6-E01CE3F86C33}"/>
              </a:ext>
            </a:extLst>
          </p:cNvPr>
          <p:cNvSpPr/>
          <p:nvPr/>
        </p:nvSpPr>
        <p:spPr>
          <a:xfrm>
            <a:off x="843201" y="2399928"/>
            <a:ext cx="5134568" cy="3068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998EF672-7710-924E-5F4B-0BDB66DE01A6}"/>
              </a:ext>
            </a:extLst>
          </p:cNvPr>
          <p:cNvSpPr/>
          <p:nvPr/>
        </p:nvSpPr>
        <p:spPr>
          <a:xfrm>
            <a:off x="6476356" y="1079127"/>
            <a:ext cx="5134568" cy="3068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and blue rectangles with numbers&#10;&#10;Description automatically generated">
            <a:extLst>
              <a:ext uri="{FF2B5EF4-FFF2-40B4-BE49-F238E27FC236}">
                <a16:creationId xmlns:a16="http://schemas.microsoft.com/office/drawing/2014/main" id="{AF652D25-E348-A18B-CFAA-B01DC009C89D}"/>
              </a:ext>
            </a:extLst>
          </p:cNvPr>
          <p:cNvPicPr>
            <a:picLocks noChangeAspect="1"/>
          </p:cNvPicPr>
          <p:nvPr/>
        </p:nvPicPr>
        <p:blipFill>
          <a:blip r:embed="rId2"/>
          <a:stretch>
            <a:fillRect/>
          </a:stretch>
        </p:blipFill>
        <p:spPr>
          <a:xfrm>
            <a:off x="6858000" y="1297511"/>
            <a:ext cx="4368799" cy="2637379"/>
          </a:xfrm>
          <a:prstGeom prst="rect">
            <a:avLst/>
          </a:prstGeom>
        </p:spPr>
      </p:pic>
      <p:pic>
        <p:nvPicPr>
          <p:cNvPr id="11" name="Picture 10">
            <a:extLst>
              <a:ext uri="{FF2B5EF4-FFF2-40B4-BE49-F238E27FC236}">
                <a16:creationId xmlns:a16="http://schemas.microsoft.com/office/drawing/2014/main" id="{ED4AE086-274E-3BFD-CA3C-41A26059794D}"/>
              </a:ext>
            </a:extLst>
          </p:cNvPr>
          <p:cNvPicPr>
            <a:picLocks noChangeAspect="1"/>
          </p:cNvPicPr>
          <p:nvPr/>
        </p:nvPicPr>
        <p:blipFill>
          <a:blip r:embed="rId3"/>
          <a:stretch>
            <a:fillRect/>
          </a:stretch>
        </p:blipFill>
        <p:spPr>
          <a:xfrm>
            <a:off x="1234722" y="2622544"/>
            <a:ext cx="4351867" cy="2633676"/>
          </a:xfrm>
          <a:prstGeom prst="rect">
            <a:avLst/>
          </a:prstGeom>
        </p:spPr>
      </p:pic>
      <p:sp>
        <p:nvSpPr>
          <p:cNvPr id="12" name="TextBox 11">
            <a:extLst>
              <a:ext uri="{FF2B5EF4-FFF2-40B4-BE49-F238E27FC236}">
                <a16:creationId xmlns:a16="http://schemas.microsoft.com/office/drawing/2014/main" id="{428B9BA9-092E-F740-6823-E0840FE62D1F}"/>
              </a:ext>
            </a:extLst>
          </p:cNvPr>
          <p:cNvSpPr txBox="1"/>
          <p:nvPr/>
        </p:nvSpPr>
        <p:spPr>
          <a:xfrm>
            <a:off x="841247" y="1561704"/>
            <a:ext cx="49255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entury Schoolbook"/>
                <a:cs typeface="Calibri"/>
              </a:rPr>
              <a:t>Texas introduced 102 bills in 2023, not far off from the peak of 114 in 2017 </a:t>
            </a:r>
          </a:p>
        </p:txBody>
      </p:sp>
      <p:sp>
        <p:nvSpPr>
          <p:cNvPr id="13" name="TextBox 12">
            <a:extLst>
              <a:ext uri="{FF2B5EF4-FFF2-40B4-BE49-F238E27FC236}">
                <a16:creationId xmlns:a16="http://schemas.microsoft.com/office/drawing/2014/main" id="{AEA496D8-F85F-5841-3794-F0F35E922C95}"/>
              </a:ext>
            </a:extLst>
          </p:cNvPr>
          <p:cNvSpPr txBox="1"/>
          <p:nvPr/>
        </p:nvSpPr>
        <p:spPr>
          <a:xfrm>
            <a:off x="6683247" y="4355704"/>
            <a:ext cx="49255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entury Schoolbook"/>
                <a:cs typeface="Calibri"/>
              </a:rPr>
              <a:t>Despite Texas being a predominately red state, both parties introduced similar volume of entrepreneurship bills over the last decade </a:t>
            </a:r>
          </a:p>
        </p:txBody>
      </p:sp>
    </p:spTree>
    <p:extLst>
      <p:ext uri="{BB962C8B-B14F-4D97-AF65-F5344CB8AC3E}">
        <p14:creationId xmlns:p14="http://schemas.microsoft.com/office/powerpoint/2010/main" val="252613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6521-74E5-2292-CBF1-763698E6F6AB}"/>
              </a:ext>
            </a:extLst>
          </p:cNvPr>
          <p:cNvSpPr>
            <a:spLocks noGrp="1"/>
          </p:cNvSpPr>
          <p:nvPr>
            <p:ph type="title"/>
          </p:nvPr>
        </p:nvSpPr>
        <p:spPr>
          <a:xfrm>
            <a:off x="568653" y="253453"/>
            <a:ext cx="10515600" cy="1325563"/>
          </a:xfrm>
        </p:spPr>
        <p:txBody>
          <a:bodyPr>
            <a:normAutofit/>
          </a:bodyPr>
          <a:lstStyle/>
          <a:p>
            <a:r>
              <a:rPr lang="en-US" sz="3600" dirty="0">
                <a:latin typeface="Century Schoolbook" panose="02040604050505020304" pitchFamily="18" charset="0"/>
              </a:rPr>
              <a:t>Legislative activity of the past decade: Diving deeper into entrepreneurship </a:t>
            </a:r>
          </a:p>
        </p:txBody>
      </p:sp>
      <p:sp>
        <p:nvSpPr>
          <p:cNvPr id="4" name="Date Placeholder 3">
            <a:extLst>
              <a:ext uri="{FF2B5EF4-FFF2-40B4-BE49-F238E27FC236}">
                <a16:creationId xmlns:a16="http://schemas.microsoft.com/office/drawing/2014/main" id="{D712DF48-AE76-2770-C988-207C9107630E}"/>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18D5146C-1D56-4BED-1BF5-84CBDA2D5AFD}"/>
              </a:ext>
            </a:extLst>
          </p:cNvPr>
          <p:cNvSpPr>
            <a:spLocks noGrp="1"/>
          </p:cNvSpPr>
          <p:nvPr>
            <p:ph type="sldNum" sz="quarter" idx="12"/>
          </p:nvPr>
        </p:nvSpPr>
        <p:spPr/>
        <p:txBody>
          <a:bodyPr/>
          <a:lstStyle/>
          <a:p>
            <a:fld id="{8A7A6979-0714-4377-B894-6BE4C2D6E202}" type="slidenum">
              <a:rPr lang="en-US" smtClean="0"/>
              <a:pPr/>
              <a:t>3</a:t>
            </a:fld>
            <a:endParaRPr lang="en-US"/>
          </a:p>
        </p:txBody>
      </p:sp>
      <p:sp>
        <p:nvSpPr>
          <p:cNvPr id="6" name="TextBox 5">
            <a:extLst>
              <a:ext uri="{FF2B5EF4-FFF2-40B4-BE49-F238E27FC236}">
                <a16:creationId xmlns:a16="http://schemas.microsoft.com/office/drawing/2014/main" id="{EBD01F40-B1B1-C0F8-8F4C-7344630B55CF}"/>
              </a:ext>
            </a:extLst>
          </p:cNvPr>
          <p:cNvSpPr txBox="1"/>
          <p:nvPr/>
        </p:nvSpPr>
        <p:spPr>
          <a:xfrm>
            <a:off x="280820" y="5786693"/>
            <a:ext cx="110764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chemeClr val="bg2">
                    <a:lumMod val="49000"/>
                  </a:schemeClr>
                </a:solidFill>
                <a:cs typeface="Calibri"/>
              </a:rPr>
              <a:t>Figure 3: The percentage of all bills that are entrepreneurship-related over the last decade (2013-2023) </a:t>
            </a:r>
          </a:p>
        </p:txBody>
      </p:sp>
      <p:pic>
        <p:nvPicPr>
          <p:cNvPr id="7" name="Picture 6" descr="A graph of the percentage of all bills&#10;&#10;Description automatically generated">
            <a:extLst>
              <a:ext uri="{FF2B5EF4-FFF2-40B4-BE49-F238E27FC236}">
                <a16:creationId xmlns:a16="http://schemas.microsoft.com/office/drawing/2014/main" id="{579D4288-C5E5-B6D1-6F07-6055DF9779FF}"/>
              </a:ext>
            </a:extLst>
          </p:cNvPr>
          <p:cNvPicPr>
            <a:picLocks noChangeAspect="1"/>
          </p:cNvPicPr>
          <p:nvPr/>
        </p:nvPicPr>
        <p:blipFill>
          <a:blip r:embed="rId3"/>
          <a:stretch>
            <a:fillRect/>
          </a:stretch>
        </p:blipFill>
        <p:spPr>
          <a:xfrm>
            <a:off x="0" y="2377502"/>
            <a:ext cx="12192000" cy="3411479"/>
          </a:xfrm>
          <a:prstGeom prst="rect">
            <a:avLst/>
          </a:prstGeom>
        </p:spPr>
      </p:pic>
      <p:sp>
        <p:nvSpPr>
          <p:cNvPr id="3" name="TextBox 2">
            <a:extLst>
              <a:ext uri="{FF2B5EF4-FFF2-40B4-BE49-F238E27FC236}">
                <a16:creationId xmlns:a16="http://schemas.microsoft.com/office/drawing/2014/main" id="{581C703A-558D-9DD6-1EF5-AC67F97DDE8E}"/>
              </a:ext>
            </a:extLst>
          </p:cNvPr>
          <p:cNvSpPr txBox="1"/>
          <p:nvPr/>
        </p:nvSpPr>
        <p:spPr>
          <a:xfrm>
            <a:off x="567604" y="1577509"/>
            <a:ext cx="95707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entury Schoolbook"/>
                <a:cs typeface="Calibri"/>
              </a:rPr>
              <a:t>Over the last decade, Virginia (1350), Ohio (402), California (837), and Wisconsin (342) introduced the most entrepreneurship bills relative to all legislation that state introduced </a:t>
            </a:r>
            <a:endParaRPr lang="en-US" sz="1600" dirty="0">
              <a:latin typeface="Century Schoolbook"/>
            </a:endParaRPr>
          </a:p>
        </p:txBody>
      </p:sp>
    </p:spTree>
    <p:extLst>
      <p:ext uri="{BB962C8B-B14F-4D97-AF65-F5344CB8AC3E}">
        <p14:creationId xmlns:p14="http://schemas.microsoft.com/office/powerpoint/2010/main" val="4202344326"/>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9328-20AF-0ECE-B31B-3E3E1D13D447}"/>
              </a:ext>
            </a:extLst>
          </p:cNvPr>
          <p:cNvSpPr>
            <a:spLocks noGrp="1"/>
          </p:cNvSpPr>
          <p:nvPr>
            <p:ph type="title"/>
          </p:nvPr>
        </p:nvSpPr>
        <p:spPr>
          <a:xfrm>
            <a:off x="240792" y="-635"/>
            <a:ext cx="10515600" cy="1325563"/>
          </a:xfrm>
        </p:spPr>
        <p:txBody>
          <a:bodyPr>
            <a:normAutofit/>
          </a:bodyPr>
          <a:lstStyle/>
          <a:p>
            <a:r>
              <a:rPr lang="en-US" sz="3600" dirty="0">
                <a:latin typeface="Century Schoolbook" panose="02040604050505020304" pitchFamily="18" charset="0"/>
              </a:rPr>
              <a:t>Texas – Key issue areas of 2023 </a:t>
            </a:r>
          </a:p>
        </p:txBody>
      </p:sp>
      <p:sp>
        <p:nvSpPr>
          <p:cNvPr id="3" name="Content Placeholder 2">
            <a:extLst>
              <a:ext uri="{FF2B5EF4-FFF2-40B4-BE49-F238E27FC236}">
                <a16:creationId xmlns:a16="http://schemas.microsoft.com/office/drawing/2014/main" id="{9BC018AD-BDB4-7D64-4F7D-776FF17A5398}"/>
              </a:ext>
            </a:extLst>
          </p:cNvPr>
          <p:cNvSpPr>
            <a:spLocks noGrp="1"/>
          </p:cNvSpPr>
          <p:nvPr>
            <p:ph sz="half" idx="1"/>
          </p:nvPr>
        </p:nvSpPr>
        <p:spPr>
          <a:xfrm>
            <a:off x="539496" y="1351170"/>
            <a:ext cx="5181600" cy="4351338"/>
          </a:xfrm>
        </p:spPr>
        <p:txBody>
          <a:bodyPr vert="horz" lIns="91440" tIns="45720" rIns="91440" bIns="45720" rtlCol="0" anchor="t">
            <a:normAutofit fontScale="85000" lnSpcReduction="20000"/>
          </a:bodyPr>
          <a:lstStyle/>
          <a:p>
            <a:pPr marL="0" indent="0">
              <a:lnSpc>
                <a:spcPct val="120000"/>
              </a:lnSpc>
              <a:spcBef>
                <a:spcPts val="600"/>
              </a:spcBef>
              <a:buNone/>
            </a:pPr>
            <a:r>
              <a:rPr lang="en-US" sz="1800" dirty="0">
                <a:latin typeface="Century Schoolbook" panose="02040604050505020304" pitchFamily="18" charset="0"/>
              </a:rPr>
              <a:t>Protection of Minors Online – </a:t>
            </a:r>
            <a:r>
              <a:rPr lang="en-US" sz="1800" i="1" dirty="0">
                <a:latin typeface="Century Schoolbook" panose="02040604050505020304" pitchFamily="18" charset="0"/>
              </a:rPr>
              <a:t>introduction of Securing Children Online through Parental Empowerment (SCOPE) Act, requiring transparency from digital service providers </a:t>
            </a:r>
          </a:p>
          <a:p>
            <a:pPr marL="0" indent="0">
              <a:lnSpc>
                <a:spcPct val="120000"/>
              </a:lnSpc>
              <a:spcBef>
                <a:spcPts val="600"/>
              </a:spcBef>
              <a:buNone/>
            </a:pPr>
            <a:endParaRPr lang="en-US" sz="1800" i="1" dirty="0">
              <a:latin typeface="Century Schoolbook" panose="02040604050505020304" pitchFamily="18" charset="0"/>
            </a:endParaRPr>
          </a:p>
          <a:p>
            <a:pPr marL="0" indent="0">
              <a:lnSpc>
                <a:spcPct val="120000"/>
              </a:lnSpc>
              <a:spcBef>
                <a:spcPts val="600"/>
              </a:spcBef>
              <a:buNone/>
            </a:pPr>
            <a:r>
              <a:rPr lang="en-US" sz="1800" dirty="0">
                <a:latin typeface="Century Schoolbook" panose="02040604050505020304" pitchFamily="18" charset="0"/>
              </a:rPr>
              <a:t>Enviornmental Protection and Regulation</a:t>
            </a:r>
            <a:r>
              <a:rPr lang="en-US" sz="1800" i="1" dirty="0">
                <a:latin typeface="Century Schoolbook" panose="02040604050505020304" pitchFamily="18" charset="0"/>
              </a:rPr>
              <a:t> – includes amendments to the Texas Commission on Environmental Quality, increasing regulations and transparency </a:t>
            </a:r>
          </a:p>
          <a:p>
            <a:pPr marL="0" indent="0">
              <a:lnSpc>
                <a:spcPct val="120000"/>
              </a:lnSpc>
              <a:spcBef>
                <a:spcPts val="600"/>
              </a:spcBef>
              <a:buNone/>
            </a:pPr>
            <a:endParaRPr lang="en-US" sz="1800" dirty="0">
              <a:latin typeface="Century Schoolbook" panose="02040604050505020304" pitchFamily="18" charset="0"/>
            </a:endParaRPr>
          </a:p>
          <a:p>
            <a:pPr marL="0" indent="0">
              <a:lnSpc>
                <a:spcPct val="120000"/>
              </a:lnSpc>
              <a:spcBef>
                <a:spcPts val="600"/>
              </a:spcBef>
              <a:buNone/>
            </a:pPr>
            <a:r>
              <a:rPr lang="en-US" sz="1800" dirty="0">
                <a:latin typeface="Century Schoolbook" panose="02040604050505020304" pitchFamily="18" charset="0"/>
              </a:rPr>
              <a:t>Support for Small Business Innovation</a:t>
            </a:r>
            <a:r>
              <a:rPr lang="en-US" sz="1800" i="1" dirty="0">
                <a:latin typeface="Century Schoolbook" panose="02040604050505020304" pitchFamily="18" charset="0"/>
              </a:rPr>
              <a:t> – establishes grant matching for businesses in SBIR and STTR programs</a:t>
            </a:r>
          </a:p>
          <a:p>
            <a:pPr marL="0" indent="0">
              <a:lnSpc>
                <a:spcPct val="120000"/>
              </a:lnSpc>
              <a:spcBef>
                <a:spcPts val="600"/>
              </a:spcBef>
              <a:buNone/>
            </a:pPr>
            <a:endParaRPr lang="en-US" sz="1800" i="1" dirty="0">
              <a:latin typeface="Century Schoolbook" panose="02040604050505020304" pitchFamily="18" charset="0"/>
            </a:endParaRPr>
          </a:p>
          <a:p>
            <a:pPr marL="0" indent="0">
              <a:lnSpc>
                <a:spcPct val="120000"/>
              </a:lnSpc>
              <a:spcBef>
                <a:spcPts val="600"/>
              </a:spcBef>
              <a:buNone/>
            </a:pPr>
            <a:r>
              <a:rPr lang="en-US" sz="1800" dirty="0">
                <a:latin typeface="Century Schoolbook" panose="02040604050505020304" pitchFamily="18" charset="0"/>
              </a:rPr>
              <a:t>Small Business Recovery Funds</a:t>
            </a:r>
            <a:r>
              <a:rPr lang="en-US" sz="1800" i="1" dirty="0">
                <a:latin typeface="Century Schoolbook" panose="02040604050505020304" pitchFamily="18" charset="0"/>
              </a:rPr>
              <a:t> – establishes funds for small businesses and provides tax credits for investment into funds </a:t>
            </a:r>
          </a:p>
          <a:p>
            <a:pPr marL="0" indent="0">
              <a:buNone/>
            </a:pPr>
            <a:endParaRPr lang="en-US" sz="1900" i="1" dirty="0"/>
          </a:p>
        </p:txBody>
      </p:sp>
      <p:sp>
        <p:nvSpPr>
          <p:cNvPr id="6" name="Content Placeholder 5">
            <a:extLst>
              <a:ext uri="{FF2B5EF4-FFF2-40B4-BE49-F238E27FC236}">
                <a16:creationId xmlns:a16="http://schemas.microsoft.com/office/drawing/2014/main" id="{BCBC6967-3C8C-7B3F-40A8-595F03551F70}"/>
              </a:ext>
            </a:extLst>
          </p:cNvPr>
          <p:cNvSpPr>
            <a:spLocks noGrp="1"/>
          </p:cNvSpPr>
          <p:nvPr>
            <p:ph sz="half" idx="2"/>
          </p:nvPr>
        </p:nvSpPr>
        <p:spPr>
          <a:xfrm>
            <a:off x="6019800" y="1253331"/>
            <a:ext cx="5181600" cy="4351338"/>
          </a:xfrm>
        </p:spPr>
        <p:txBody>
          <a:bodyPr vert="horz" lIns="91440" tIns="45720" rIns="91440" bIns="45720" rtlCol="0" anchor="t">
            <a:normAutofit fontScale="85000" lnSpcReduction="20000"/>
          </a:bodyPr>
          <a:lstStyle/>
          <a:p>
            <a:pPr marL="0" indent="0">
              <a:lnSpc>
                <a:spcPct val="120000"/>
              </a:lnSpc>
              <a:buNone/>
            </a:pPr>
            <a:r>
              <a:rPr lang="en-US" sz="1800" dirty="0">
                <a:latin typeface="Century Schoolbook" panose="02040604050505020304" pitchFamily="18" charset="0"/>
              </a:rPr>
              <a:t>Economic Development and Tourism</a:t>
            </a:r>
            <a:r>
              <a:rPr lang="en-US" sz="1800" i="1" dirty="0">
                <a:latin typeface="Century Schoolbook" panose="02040604050505020304" pitchFamily="18" charset="0"/>
              </a:rPr>
              <a:t> – extension of the Texas Economic Development and Tourism Office functions until 2035</a:t>
            </a:r>
            <a:endParaRPr lang="en-US" sz="1800" dirty="0">
              <a:latin typeface="Century Schoolbook" panose="02040604050505020304" pitchFamily="18" charset="0"/>
            </a:endParaRPr>
          </a:p>
          <a:p>
            <a:pPr marL="0" indent="0">
              <a:lnSpc>
                <a:spcPct val="120000"/>
              </a:lnSpc>
              <a:buNone/>
            </a:pPr>
            <a:endParaRPr lang="en-US" sz="1800" dirty="0">
              <a:latin typeface="Century Schoolbook" panose="02040604050505020304" pitchFamily="18" charset="0"/>
            </a:endParaRPr>
          </a:p>
          <a:p>
            <a:pPr marL="0" indent="0">
              <a:lnSpc>
                <a:spcPct val="120000"/>
              </a:lnSpc>
              <a:buNone/>
            </a:pPr>
            <a:r>
              <a:rPr lang="en-US" sz="1800" dirty="0">
                <a:latin typeface="Century Schoolbook" panose="02040604050505020304" pitchFamily="18" charset="0"/>
              </a:rPr>
              <a:t>Immigration and Workforce Management – </a:t>
            </a:r>
            <a:r>
              <a:rPr lang="en-US" sz="1800" i="1" dirty="0">
                <a:latin typeface="Century Schoolbook" panose="02040604050505020304" pitchFamily="18" charset="0"/>
              </a:rPr>
              <a:t>establishes the Texas Commission on Immigration and Migration to facilitate the legal migration of workers</a:t>
            </a:r>
            <a:endParaRPr lang="en-US" dirty="0">
              <a:latin typeface="Century Schoolbook" panose="02040604050505020304" pitchFamily="18" charset="0"/>
            </a:endParaRPr>
          </a:p>
          <a:p>
            <a:pPr marL="0" indent="0">
              <a:lnSpc>
                <a:spcPct val="120000"/>
              </a:lnSpc>
              <a:buNone/>
            </a:pPr>
            <a:endParaRPr lang="en-US" sz="1800" i="1" dirty="0">
              <a:latin typeface="Century Schoolbook" panose="02040604050505020304" pitchFamily="18" charset="0"/>
            </a:endParaRPr>
          </a:p>
          <a:p>
            <a:pPr marL="0" indent="0">
              <a:lnSpc>
                <a:spcPct val="120000"/>
              </a:lnSpc>
              <a:buNone/>
            </a:pPr>
            <a:r>
              <a:rPr lang="en-US" sz="1800" dirty="0">
                <a:latin typeface="Century Schoolbook" panose="02040604050505020304" pitchFamily="18" charset="0"/>
              </a:rPr>
              <a:t>Primary Care Access Programs</a:t>
            </a:r>
            <a:r>
              <a:rPr lang="en-US" sz="1800" i="1" dirty="0">
                <a:latin typeface="Century Schoolbook" panose="02040604050505020304" pitchFamily="18" charset="0"/>
              </a:rPr>
              <a:t> – implements primary care access, preventative care, and fair payment rates </a:t>
            </a:r>
            <a:endParaRPr lang="en-US" dirty="0">
              <a:latin typeface="Century Schoolbook" panose="02040604050505020304" pitchFamily="18" charset="0"/>
            </a:endParaRPr>
          </a:p>
          <a:p>
            <a:pPr marL="0" indent="0">
              <a:lnSpc>
                <a:spcPct val="120000"/>
              </a:lnSpc>
              <a:buNone/>
            </a:pPr>
            <a:endParaRPr lang="en-US" sz="1800" dirty="0">
              <a:latin typeface="Century Schoolbook" panose="02040604050505020304" pitchFamily="18" charset="0"/>
            </a:endParaRPr>
          </a:p>
          <a:p>
            <a:pPr marL="0" indent="0">
              <a:lnSpc>
                <a:spcPct val="120000"/>
              </a:lnSpc>
              <a:buNone/>
            </a:pPr>
            <a:r>
              <a:rPr lang="en-US" sz="1800" dirty="0">
                <a:latin typeface="Century Schoolbook" panose="02040604050505020304" pitchFamily="18" charset="0"/>
              </a:rPr>
              <a:t>Prohibition of Race &amp; Ethnicity Considerations</a:t>
            </a:r>
            <a:r>
              <a:rPr lang="en-US" sz="1800" i="1" dirty="0">
                <a:latin typeface="Century Schoolbook" panose="02040604050505020304" pitchFamily="18" charset="0"/>
              </a:rPr>
              <a:t> – introduces legislation that prohibits consideration of race and ethnicity in employment, education admissions, and contracting decisions </a:t>
            </a:r>
          </a:p>
        </p:txBody>
      </p:sp>
      <p:sp>
        <p:nvSpPr>
          <p:cNvPr id="4" name="Date Placeholder 3">
            <a:extLst>
              <a:ext uri="{FF2B5EF4-FFF2-40B4-BE49-F238E27FC236}">
                <a16:creationId xmlns:a16="http://schemas.microsoft.com/office/drawing/2014/main" id="{821DEFD1-337E-F689-D6A7-12A7610EBD19}"/>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698D18CC-5166-CE43-A3F4-613348AE8925}"/>
              </a:ext>
            </a:extLst>
          </p:cNvPr>
          <p:cNvSpPr>
            <a:spLocks noGrp="1"/>
          </p:cNvSpPr>
          <p:nvPr>
            <p:ph type="sldNum" sz="quarter" idx="12"/>
          </p:nvPr>
        </p:nvSpPr>
        <p:spPr/>
        <p:txBody>
          <a:bodyPr/>
          <a:lstStyle/>
          <a:p>
            <a:fld id="{8A7A6979-0714-4377-B894-6BE4C2D6E202}" type="slidenum">
              <a:rPr lang="en-US" smtClean="0"/>
              <a:pPr/>
              <a:t>30</a:t>
            </a:fld>
            <a:endParaRPr lang="en-US"/>
          </a:p>
        </p:txBody>
      </p:sp>
    </p:spTree>
    <p:extLst>
      <p:ext uri="{BB962C8B-B14F-4D97-AF65-F5344CB8AC3E}">
        <p14:creationId xmlns:p14="http://schemas.microsoft.com/office/powerpoint/2010/main" val="64429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C3BA-0AF0-7805-7FE8-2D4981F0A244}"/>
              </a:ext>
            </a:extLst>
          </p:cNvPr>
          <p:cNvSpPr>
            <a:spLocks noGrp="1"/>
          </p:cNvSpPr>
          <p:nvPr>
            <p:ph type="title"/>
          </p:nvPr>
        </p:nvSpPr>
        <p:spPr/>
        <p:txBody>
          <a:bodyPr>
            <a:normAutofit/>
          </a:bodyPr>
          <a:lstStyle/>
          <a:p>
            <a:r>
              <a:rPr lang="en-US" sz="3600" dirty="0">
                <a:latin typeface="Century Schoolbook" panose="02040604050505020304" pitchFamily="18" charset="0"/>
              </a:rPr>
              <a:t>Common Themes – All States 2023</a:t>
            </a:r>
          </a:p>
        </p:txBody>
      </p:sp>
      <p:sp>
        <p:nvSpPr>
          <p:cNvPr id="3" name="Content Placeholder 2">
            <a:extLst>
              <a:ext uri="{FF2B5EF4-FFF2-40B4-BE49-F238E27FC236}">
                <a16:creationId xmlns:a16="http://schemas.microsoft.com/office/drawing/2014/main" id="{0A0A8E92-B33F-8EA1-3597-339C337F52AA}"/>
              </a:ext>
            </a:extLst>
          </p:cNvPr>
          <p:cNvSpPr>
            <a:spLocks noGrp="1"/>
          </p:cNvSpPr>
          <p:nvPr>
            <p:ph sz="half" idx="1"/>
          </p:nvPr>
        </p:nvSpPr>
        <p:spPr>
          <a:xfrm>
            <a:off x="838200" y="1690688"/>
            <a:ext cx="5181600" cy="4351338"/>
          </a:xfrm>
        </p:spPr>
        <p:txBody>
          <a:bodyPr>
            <a:normAutofit/>
          </a:bodyPr>
          <a:lstStyle/>
          <a:p>
            <a:r>
              <a:rPr lang="en-US"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Labor laws and employment </a:t>
            </a:r>
          </a:p>
          <a:p>
            <a:endParaRPr lang="en-US"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endParaRPr>
          </a:p>
          <a:p>
            <a:r>
              <a:rPr lang="en-US"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rPr>
              <a:t>ax incentives and financial support </a:t>
            </a:r>
          </a:p>
          <a:p>
            <a:endPar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rPr>
              <a:t> Education and workforce development </a:t>
            </a:r>
          </a:p>
          <a:p>
            <a:endPar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rPr>
              <a:t>Small business and economic development</a:t>
            </a:r>
            <a:endParaRPr lang="en-US" sz="2400" dirty="0">
              <a:latin typeface="Century Schoolbook" panose="02040604050505020304" pitchFamily="18" charset="0"/>
            </a:endParaRPr>
          </a:p>
        </p:txBody>
      </p:sp>
      <p:sp>
        <p:nvSpPr>
          <p:cNvPr id="4" name="Content Placeholder 3">
            <a:extLst>
              <a:ext uri="{FF2B5EF4-FFF2-40B4-BE49-F238E27FC236}">
                <a16:creationId xmlns:a16="http://schemas.microsoft.com/office/drawing/2014/main" id="{2B760B92-72DC-6E5E-2351-2BDAD62ED8D8}"/>
              </a:ext>
            </a:extLst>
          </p:cNvPr>
          <p:cNvSpPr>
            <a:spLocks noGrp="1"/>
          </p:cNvSpPr>
          <p:nvPr>
            <p:ph sz="half" idx="2"/>
          </p:nvPr>
        </p:nvSpPr>
        <p:spPr>
          <a:xfrm>
            <a:off x="6172200" y="1690688"/>
            <a:ext cx="5181600" cy="4351338"/>
          </a:xfrm>
        </p:spPr>
        <p:txBody>
          <a:bodyPr>
            <a:normAutofit/>
          </a:bodyPr>
          <a:lstStyle/>
          <a:p>
            <a:r>
              <a:rPr lang="en-US"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H</a:t>
            </a:r>
            <a:r>
              <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rPr>
              <a:t>ealthcare and social support</a:t>
            </a:r>
          </a:p>
          <a:p>
            <a:endPar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US"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E</a:t>
            </a:r>
            <a:r>
              <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rPr>
              <a:t>nvironmental protection and sustainability</a:t>
            </a:r>
          </a:p>
          <a:p>
            <a:endPar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US"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C</a:t>
            </a:r>
            <a:r>
              <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rPr>
              <a:t>onsumer and business protections</a:t>
            </a:r>
          </a:p>
          <a:p>
            <a:endPar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US"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Century Schoolbook" panose="02040604050505020304" pitchFamily="18" charset="0"/>
                <a:ea typeface="Times New Roman" panose="02020603050405020304" pitchFamily="18" charset="0"/>
                <a:cs typeface="Times New Roman" panose="02020603050405020304" pitchFamily="18" charset="0"/>
              </a:rPr>
              <a:t>echnological and digital regulation</a:t>
            </a:r>
            <a:endParaRPr lang="en-US" sz="2400" dirty="0">
              <a:latin typeface="Century Schoolbook" panose="02040604050505020304" pitchFamily="18" charset="0"/>
            </a:endParaRPr>
          </a:p>
        </p:txBody>
      </p:sp>
      <p:sp>
        <p:nvSpPr>
          <p:cNvPr id="5" name="Date Placeholder 4">
            <a:extLst>
              <a:ext uri="{FF2B5EF4-FFF2-40B4-BE49-F238E27FC236}">
                <a16:creationId xmlns:a16="http://schemas.microsoft.com/office/drawing/2014/main" id="{5A3DF95B-1593-707F-481A-40CE3EEB4E17}"/>
              </a:ext>
            </a:extLst>
          </p:cNvPr>
          <p:cNvSpPr>
            <a:spLocks noGrp="1"/>
          </p:cNvSpPr>
          <p:nvPr>
            <p:ph type="dt" sz="half" idx="10"/>
          </p:nvPr>
        </p:nvSpPr>
        <p:spPr/>
        <p:txBody>
          <a:bodyPr/>
          <a:lstStyle/>
          <a:p>
            <a:r>
              <a:rPr lang="en-US"/>
              <a:t>evidence2impact.psu.edu</a:t>
            </a:r>
          </a:p>
        </p:txBody>
      </p:sp>
      <p:sp>
        <p:nvSpPr>
          <p:cNvPr id="6" name="Slide Number Placeholder 5">
            <a:extLst>
              <a:ext uri="{FF2B5EF4-FFF2-40B4-BE49-F238E27FC236}">
                <a16:creationId xmlns:a16="http://schemas.microsoft.com/office/drawing/2014/main" id="{EF2F1312-59F3-FAD4-009C-07CA62C05679}"/>
              </a:ext>
            </a:extLst>
          </p:cNvPr>
          <p:cNvSpPr>
            <a:spLocks noGrp="1"/>
          </p:cNvSpPr>
          <p:nvPr>
            <p:ph type="sldNum" sz="quarter" idx="12"/>
          </p:nvPr>
        </p:nvSpPr>
        <p:spPr/>
        <p:txBody>
          <a:bodyPr/>
          <a:lstStyle/>
          <a:p>
            <a:fld id="{8A7A6979-0714-4377-B894-6BE4C2D6E202}" type="slidenum">
              <a:rPr lang="en-US" smtClean="0"/>
              <a:pPr/>
              <a:t>31</a:t>
            </a:fld>
            <a:endParaRPr lang="en-US"/>
          </a:p>
        </p:txBody>
      </p:sp>
    </p:spTree>
    <p:extLst>
      <p:ext uri="{BB962C8B-B14F-4D97-AF65-F5344CB8AC3E}">
        <p14:creationId xmlns:p14="http://schemas.microsoft.com/office/powerpoint/2010/main" val="254838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5EE5-7B93-60C3-42D9-330593D9DA07}"/>
              </a:ext>
            </a:extLst>
          </p:cNvPr>
          <p:cNvSpPr>
            <a:spLocks noGrp="1"/>
          </p:cNvSpPr>
          <p:nvPr>
            <p:ph type="title"/>
          </p:nvPr>
        </p:nvSpPr>
        <p:spPr>
          <a:xfrm>
            <a:off x="279838" y="187763"/>
            <a:ext cx="11408979" cy="1325563"/>
          </a:xfrm>
        </p:spPr>
        <p:txBody>
          <a:bodyPr>
            <a:normAutofit/>
          </a:bodyPr>
          <a:lstStyle/>
          <a:p>
            <a:r>
              <a:rPr lang="en-US" sz="3200" dirty="0">
                <a:latin typeface="Century Schoolbook" panose="02040604050505020304" pitchFamily="18" charset="0"/>
              </a:rPr>
              <a:t>Legislative activity from the past decade: Party sponsorship </a:t>
            </a:r>
          </a:p>
        </p:txBody>
      </p:sp>
      <p:sp>
        <p:nvSpPr>
          <p:cNvPr id="4" name="Date Placeholder 3">
            <a:extLst>
              <a:ext uri="{FF2B5EF4-FFF2-40B4-BE49-F238E27FC236}">
                <a16:creationId xmlns:a16="http://schemas.microsoft.com/office/drawing/2014/main" id="{D1E4C7DC-FFF1-2D0E-A484-78397E18515A}"/>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7E547EA9-6D10-66A1-0A95-81EEB0AA8767}"/>
              </a:ext>
            </a:extLst>
          </p:cNvPr>
          <p:cNvSpPr>
            <a:spLocks noGrp="1"/>
          </p:cNvSpPr>
          <p:nvPr>
            <p:ph type="sldNum" sz="quarter" idx="12"/>
          </p:nvPr>
        </p:nvSpPr>
        <p:spPr/>
        <p:txBody>
          <a:bodyPr/>
          <a:lstStyle/>
          <a:p>
            <a:fld id="{8A7A6979-0714-4377-B894-6BE4C2D6E202}" type="slidenum">
              <a:rPr lang="en-US" smtClean="0"/>
              <a:pPr/>
              <a:t>4</a:t>
            </a:fld>
            <a:endParaRPr lang="en-US"/>
          </a:p>
        </p:txBody>
      </p:sp>
      <p:pic>
        <p:nvPicPr>
          <p:cNvPr id="6" name="Picture 5" descr="A graph with numbers and a red and blue line&#10;&#10;Description automatically generated">
            <a:extLst>
              <a:ext uri="{FF2B5EF4-FFF2-40B4-BE49-F238E27FC236}">
                <a16:creationId xmlns:a16="http://schemas.microsoft.com/office/drawing/2014/main" id="{7990FD79-49CD-EAE1-CFB2-FA052ED2EA2B}"/>
              </a:ext>
            </a:extLst>
          </p:cNvPr>
          <p:cNvPicPr>
            <a:picLocks noChangeAspect="1"/>
          </p:cNvPicPr>
          <p:nvPr/>
        </p:nvPicPr>
        <p:blipFill>
          <a:blip r:embed="rId2"/>
          <a:stretch>
            <a:fillRect/>
          </a:stretch>
        </p:blipFill>
        <p:spPr>
          <a:xfrm>
            <a:off x="283122" y="2384150"/>
            <a:ext cx="5753100" cy="3514725"/>
          </a:xfrm>
          <a:prstGeom prst="rect">
            <a:avLst/>
          </a:prstGeom>
          <a:ln>
            <a:noFill/>
          </a:ln>
          <a:effectLst>
            <a:softEdge rad="112500"/>
          </a:effectLst>
        </p:spPr>
      </p:pic>
      <p:pic>
        <p:nvPicPr>
          <p:cNvPr id="7" name="Picture 6" descr="A red and blue bar graph&#10;&#10;Description automatically generated">
            <a:extLst>
              <a:ext uri="{FF2B5EF4-FFF2-40B4-BE49-F238E27FC236}">
                <a16:creationId xmlns:a16="http://schemas.microsoft.com/office/drawing/2014/main" id="{4CA976C4-9B09-9547-C1C4-AB7B09B9CE60}"/>
              </a:ext>
            </a:extLst>
          </p:cNvPr>
          <p:cNvPicPr>
            <a:picLocks noChangeAspect="1"/>
          </p:cNvPicPr>
          <p:nvPr/>
        </p:nvPicPr>
        <p:blipFill>
          <a:blip r:embed="rId3"/>
          <a:stretch>
            <a:fillRect/>
          </a:stretch>
        </p:blipFill>
        <p:spPr>
          <a:xfrm>
            <a:off x="6267931" y="2386349"/>
            <a:ext cx="5772150" cy="3562350"/>
          </a:xfrm>
          <a:prstGeom prst="rect">
            <a:avLst/>
          </a:prstGeom>
        </p:spPr>
      </p:pic>
      <p:sp>
        <p:nvSpPr>
          <p:cNvPr id="8" name="TextBox 7">
            <a:extLst>
              <a:ext uri="{FF2B5EF4-FFF2-40B4-BE49-F238E27FC236}">
                <a16:creationId xmlns:a16="http://schemas.microsoft.com/office/drawing/2014/main" id="{4934C28D-EC9A-E0AC-4C35-42F499094D06}"/>
              </a:ext>
            </a:extLst>
          </p:cNvPr>
          <p:cNvSpPr txBox="1"/>
          <p:nvPr/>
        </p:nvSpPr>
        <p:spPr>
          <a:xfrm>
            <a:off x="311919" y="1482436"/>
            <a:ext cx="122529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b="0" i="0" u="none" strike="noStrike" baseline="0">
                <a:solidFill>
                  <a:srgbClr val="000000"/>
                </a:solidFill>
                <a:latin typeface="Century Schoolbook"/>
                <a:ea typeface="Aptos"/>
                <a:cs typeface="Aptos"/>
              </a:rPr>
              <a:t>For all bills, Democrats and Republicans introduced virtually the same volume of bills. For entrepreneurship particular bills, Democrats introduced 1.2x the amount of bills Republicans did </a:t>
            </a:r>
            <a:endParaRPr lang="en-US">
              <a:latin typeface="Century Schoolbook"/>
            </a:endParaRPr>
          </a:p>
        </p:txBody>
      </p:sp>
      <p:sp>
        <p:nvSpPr>
          <p:cNvPr id="10" name="TextBox 9">
            <a:extLst>
              <a:ext uri="{FF2B5EF4-FFF2-40B4-BE49-F238E27FC236}">
                <a16:creationId xmlns:a16="http://schemas.microsoft.com/office/drawing/2014/main" id="{670B134F-8A28-7F13-8F93-54CB93A06975}"/>
              </a:ext>
            </a:extLst>
          </p:cNvPr>
          <p:cNvSpPr txBox="1"/>
          <p:nvPr/>
        </p:nvSpPr>
        <p:spPr>
          <a:xfrm>
            <a:off x="699779" y="5780742"/>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4: All bills introduced between 2013 and 2023</a:t>
            </a:r>
          </a:p>
        </p:txBody>
      </p:sp>
      <p:sp>
        <p:nvSpPr>
          <p:cNvPr id="12" name="TextBox 11">
            <a:extLst>
              <a:ext uri="{FF2B5EF4-FFF2-40B4-BE49-F238E27FC236}">
                <a16:creationId xmlns:a16="http://schemas.microsoft.com/office/drawing/2014/main" id="{D8D48C7D-3943-0A3F-69AF-7D56A27DC7E0}"/>
              </a:ext>
            </a:extLst>
          </p:cNvPr>
          <p:cNvSpPr txBox="1"/>
          <p:nvPr/>
        </p:nvSpPr>
        <p:spPr>
          <a:xfrm>
            <a:off x="6999417" y="5780742"/>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5: All entrepreneurship introduced bills between 2013 and 2023</a:t>
            </a:r>
          </a:p>
        </p:txBody>
      </p:sp>
    </p:spTree>
    <p:extLst>
      <p:ext uri="{BB962C8B-B14F-4D97-AF65-F5344CB8AC3E}">
        <p14:creationId xmlns:p14="http://schemas.microsoft.com/office/powerpoint/2010/main" val="347980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ine graph with numbers and a line&#10;&#10;Description automatically generated">
            <a:extLst>
              <a:ext uri="{FF2B5EF4-FFF2-40B4-BE49-F238E27FC236}">
                <a16:creationId xmlns:a16="http://schemas.microsoft.com/office/drawing/2014/main" id="{3A0D2ABB-064E-8353-3890-78C7D35DEBC3}"/>
              </a:ext>
            </a:extLst>
          </p:cNvPr>
          <p:cNvPicPr>
            <a:picLocks noChangeAspect="1"/>
          </p:cNvPicPr>
          <p:nvPr/>
        </p:nvPicPr>
        <p:blipFill>
          <a:blip r:embed="rId2"/>
          <a:stretch>
            <a:fillRect/>
          </a:stretch>
        </p:blipFill>
        <p:spPr>
          <a:xfrm>
            <a:off x="8071555" y="3619229"/>
            <a:ext cx="3928533" cy="2323231"/>
          </a:xfrm>
          <a:prstGeom prst="rect">
            <a:avLst/>
          </a:prstGeom>
        </p:spPr>
      </p:pic>
      <p:sp>
        <p:nvSpPr>
          <p:cNvPr id="2" name="Title 1">
            <a:extLst>
              <a:ext uri="{FF2B5EF4-FFF2-40B4-BE49-F238E27FC236}">
                <a16:creationId xmlns:a16="http://schemas.microsoft.com/office/drawing/2014/main" id="{9BC796E8-59B5-C9C6-E3EE-78C277C75566}"/>
              </a:ext>
            </a:extLst>
          </p:cNvPr>
          <p:cNvSpPr>
            <a:spLocks noGrp="1"/>
          </p:cNvSpPr>
          <p:nvPr>
            <p:ph type="title"/>
          </p:nvPr>
        </p:nvSpPr>
        <p:spPr>
          <a:xfrm>
            <a:off x="195943" y="-53975"/>
            <a:ext cx="12268200" cy="1325563"/>
          </a:xfrm>
        </p:spPr>
        <p:txBody>
          <a:bodyPr>
            <a:normAutofit/>
          </a:bodyPr>
          <a:lstStyle/>
          <a:p>
            <a:r>
              <a:rPr lang="en-US" sz="2400" dirty="0">
                <a:latin typeface="Century Schoolbook" panose="02040604050505020304" pitchFamily="18" charset="0"/>
              </a:rPr>
              <a:t>Legislative activity of the past decade: Consideration of entrepreneur race and ethnicity </a:t>
            </a:r>
          </a:p>
        </p:txBody>
      </p:sp>
      <p:sp>
        <p:nvSpPr>
          <p:cNvPr id="4" name="Date Placeholder 3">
            <a:extLst>
              <a:ext uri="{FF2B5EF4-FFF2-40B4-BE49-F238E27FC236}">
                <a16:creationId xmlns:a16="http://schemas.microsoft.com/office/drawing/2014/main" id="{4147168D-2E36-A050-91B2-02808EFF5B2C}"/>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9B7CE761-3D95-916E-D748-EAFF78DB8C74}"/>
              </a:ext>
            </a:extLst>
          </p:cNvPr>
          <p:cNvSpPr>
            <a:spLocks noGrp="1"/>
          </p:cNvSpPr>
          <p:nvPr>
            <p:ph type="sldNum" sz="quarter" idx="12"/>
          </p:nvPr>
        </p:nvSpPr>
        <p:spPr/>
        <p:txBody>
          <a:bodyPr/>
          <a:lstStyle/>
          <a:p>
            <a:fld id="{8A7A6979-0714-4377-B894-6BE4C2D6E202}" type="slidenum">
              <a:rPr lang="en-US" smtClean="0"/>
              <a:pPr/>
              <a:t>5</a:t>
            </a:fld>
            <a:endParaRPr lang="en-US"/>
          </a:p>
        </p:txBody>
      </p:sp>
      <p:pic>
        <p:nvPicPr>
          <p:cNvPr id="6" name="Picture 5" descr="A graph of entrepreneurial bills&#10;&#10;Description automatically generated">
            <a:extLst>
              <a:ext uri="{FF2B5EF4-FFF2-40B4-BE49-F238E27FC236}">
                <a16:creationId xmlns:a16="http://schemas.microsoft.com/office/drawing/2014/main" id="{731B5C6A-D332-0112-86CE-226EF20BFEF2}"/>
              </a:ext>
            </a:extLst>
          </p:cNvPr>
          <p:cNvPicPr>
            <a:picLocks noChangeAspect="1"/>
          </p:cNvPicPr>
          <p:nvPr/>
        </p:nvPicPr>
        <p:blipFill>
          <a:blip r:embed="rId3"/>
          <a:stretch>
            <a:fillRect/>
          </a:stretch>
        </p:blipFill>
        <p:spPr>
          <a:xfrm>
            <a:off x="4179948" y="915773"/>
            <a:ext cx="7783691" cy="2606192"/>
          </a:xfrm>
          <a:prstGeom prst="rect">
            <a:avLst/>
          </a:prstGeom>
        </p:spPr>
      </p:pic>
      <p:sp>
        <p:nvSpPr>
          <p:cNvPr id="8" name="TextBox 7">
            <a:extLst>
              <a:ext uri="{FF2B5EF4-FFF2-40B4-BE49-F238E27FC236}">
                <a16:creationId xmlns:a16="http://schemas.microsoft.com/office/drawing/2014/main" id="{58161A31-E91C-1A4D-AD2D-90F3F9350770}"/>
              </a:ext>
            </a:extLst>
          </p:cNvPr>
          <p:cNvSpPr txBox="1"/>
          <p:nvPr/>
        </p:nvSpPr>
        <p:spPr>
          <a:xfrm>
            <a:off x="4497786" y="3480799"/>
            <a:ext cx="110764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bg2">
                    <a:lumMod val="49000"/>
                  </a:schemeClr>
                </a:solidFill>
                <a:cs typeface="Calibri"/>
              </a:rPr>
              <a:t>Figure 6: The percentage of all entrepreneurship bills that consider race and ethnicity over the last decade (2013-2023) </a:t>
            </a:r>
          </a:p>
        </p:txBody>
      </p:sp>
      <p:sp>
        <p:nvSpPr>
          <p:cNvPr id="7" name="TextBox 6">
            <a:extLst>
              <a:ext uri="{FF2B5EF4-FFF2-40B4-BE49-F238E27FC236}">
                <a16:creationId xmlns:a16="http://schemas.microsoft.com/office/drawing/2014/main" id="{C7D053AB-5E81-1A2E-89E6-5DE01BEA0123}"/>
              </a:ext>
            </a:extLst>
          </p:cNvPr>
          <p:cNvSpPr txBox="1"/>
          <p:nvPr/>
        </p:nvSpPr>
        <p:spPr>
          <a:xfrm>
            <a:off x="4784297" y="5944938"/>
            <a:ext cx="110764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bg2">
                    <a:lumMod val="49000"/>
                  </a:schemeClr>
                </a:solidFill>
                <a:cs typeface="Calibri"/>
              </a:rPr>
              <a:t>Figure 7: The volume of entrepreneurship bills that consider race and ethnicity over the last decade (2013-2023) </a:t>
            </a:r>
          </a:p>
        </p:txBody>
      </p:sp>
      <p:sp>
        <p:nvSpPr>
          <p:cNvPr id="3" name="TextBox 2">
            <a:extLst>
              <a:ext uri="{FF2B5EF4-FFF2-40B4-BE49-F238E27FC236}">
                <a16:creationId xmlns:a16="http://schemas.microsoft.com/office/drawing/2014/main" id="{22F52FBC-1127-D940-54AC-7BF42BCE4097}"/>
              </a:ext>
            </a:extLst>
          </p:cNvPr>
          <p:cNvSpPr txBox="1"/>
          <p:nvPr/>
        </p:nvSpPr>
        <p:spPr>
          <a:xfrm>
            <a:off x="304800" y="1993392"/>
            <a:ext cx="375513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entury Schoolbook"/>
                <a:cs typeface="Calibri"/>
              </a:rPr>
              <a:t>Over the course of the last decade, D.C. (12), South Carolina (5), Massachusetts (14), and Minnesota (17), introduced the most legislation that considers race relative to their total volume of bills introduced in the state. Peak entrepreneur race bills were introduced in 2022 at 31 pieces of legislation. </a:t>
            </a:r>
          </a:p>
        </p:txBody>
      </p:sp>
    </p:spTree>
    <p:extLst>
      <p:ext uri="{BB962C8B-B14F-4D97-AF65-F5344CB8AC3E}">
        <p14:creationId xmlns:p14="http://schemas.microsoft.com/office/powerpoint/2010/main" val="178778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C439-AE9C-1FD1-471C-F307DA9F85E1}"/>
              </a:ext>
            </a:extLst>
          </p:cNvPr>
          <p:cNvSpPr>
            <a:spLocks noGrp="1"/>
          </p:cNvSpPr>
          <p:nvPr>
            <p:ph type="title"/>
          </p:nvPr>
        </p:nvSpPr>
        <p:spPr>
          <a:xfrm>
            <a:off x="457199" y="270132"/>
            <a:ext cx="10515600" cy="1325563"/>
          </a:xfrm>
        </p:spPr>
        <p:txBody>
          <a:bodyPr>
            <a:normAutofit/>
          </a:bodyPr>
          <a:lstStyle/>
          <a:p>
            <a:r>
              <a:rPr lang="en-US" sz="3600" dirty="0">
                <a:latin typeface="Century Schoolbook" panose="02040604050505020304" pitchFamily="18" charset="0"/>
              </a:rPr>
              <a:t>Discourse over the past decade: Social media at a glance </a:t>
            </a:r>
          </a:p>
        </p:txBody>
      </p:sp>
      <p:sp>
        <p:nvSpPr>
          <p:cNvPr id="4" name="Date Placeholder 3">
            <a:extLst>
              <a:ext uri="{FF2B5EF4-FFF2-40B4-BE49-F238E27FC236}">
                <a16:creationId xmlns:a16="http://schemas.microsoft.com/office/drawing/2014/main" id="{EDB204FE-DA7C-F44E-CA20-F0A0F5126BB3}"/>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FBA90D61-C034-4BD6-2CFC-66B0B74C3E13}"/>
              </a:ext>
            </a:extLst>
          </p:cNvPr>
          <p:cNvSpPr>
            <a:spLocks noGrp="1"/>
          </p:cNvSpPr>
          <p:nvPr>
            <p:ph type="sldNum" sz="quarter" idx="12"/>
          </p:nvPr>
        </p:nvSpPr>
        <p:spPr/>
        <p:txBody>
          <a:bodyPr/>
          <a:lstStyle/>
          <a:p>
            <a:fld id="{8A7A6979-0714-4377-B894-6BE4C2D6E202}" type="slidenum">
              <a:rPr lang="en-US" smtClean="0"/>
              <a:pPr/>
              <a:t>6</a:t>
            </a:fld>
            <a:endParaRPr lang="en-US"/>
          </a:p>
        </p:txBody>
      </p:sp>
      <p:pic>
        <p:nvPicPr>
          <p:cNvPr id="6" name="Picture 5" descr="A graph with a line and a purple line&#10;&#10;Description automatically generated">
            <a:extLst>
              <a:ext uri="{FF2B5EF4-FFF2-40B4-BE49-F238E27FC236}">
                <a16:creationId xmlns:a16="http://schemas.microsoft.com/office/drawing/2014/main" id="{7152D5AC-7A87-C650-30F4-71E5D332C7E0}"/>
              </a:ext>
            </a:extLst>
          </p:cNvPr>
          <p:cNvPicPr>
            <a:picLocks noChangeAspect="1"/>
          </p:cNvPicPr>
          <p:nvPr/>
        </p:nvPicPr>
        <p:blipFill>
          <a:blip r:embed="rId2"/>
          <a:stretch>
            <a:fillRect/>
          </a:stretch>
        </p:blipFill>
        <p:spPr>
          <a:xfrm>
            <a:off x="4406714" y="1714185"/>
            <a:ext cx="7227936" cy="3700415"/>
          </a:xfrm>
          <a:prstGeom prst="rect">
            <a:avLst/>
          </a:prstGeom>
        </p:spPr>
      </p:pic>
      <p:sp>
        <p:nvSpPr>
          <p:cNvPr id="8" name="TextBox 7">
            <a:extLst>
              <a:ext uri="{FF2B5EF4-FFF2-40B4-BE49-F238E27FC236}">
                <a16:creationId xmlns:a16="http://schemas.microsoft.com/office/drawing/2014/main" id="{8E19087F-C44C-54F2-3745-5B6D5D964031}"/>
              </a:ext>
            </a:extLst>
          </p:cNvPr>
          <p:cNvSpPr txBox="1"/>
          <p:nvPr/>
        </p:nvSpPr>
        <p:spPr>
          <a:xfrm>
            <a:off x="4406506" y="5514551"/>
            <a:ext cx="110764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chemeClr val="bg2">
                    <a:lumMod val="49000"/>
                  </a:schemeClr>
                </a:solidFill>
                <a:cs typeface="Calibri"/>
              </a:rPr>
              <a:t>Figure 8: The percentage of all bills that are entrepreneurship-related over the last decade (2013-2023) </a:t>
            </a:r>
            <a:endParaRPr lang="en-US" dirty="0">
              <a:ea typeface="Calibri" panose="020F0502020204030204"/>
              <a:cs typeface="Calibri" panose="020F0502020204030204"/>
            </a:endParaRPr>
          </a:p>
        </p:txBody>
      </p:sp>
      <p:sp>
        <p:nvSpPr>
          <p:cNvPr id="9" name="TextBox 8">
            <a:extLst>
              <a:ext uri="{FF2B5EF4-FFF2-40B4-BE49-F238E27FC236}">
                <a16:creationId xmlns:a16="http://schemas.microsoft.com/office/drawing/2014/main" id="{362001D2-D021-8745-9DBE-BF3703D5079B}"/>
              </a:ext>
            </a:extLst>
          </p:cNvPr>
          <p:cNvSpPr txBox="1"/>
          <p:nvPr/>
        </p:nvSpPr>
        <p:spPr>
          <a:xfrm>
            <a:off x="457199" y="2525487"/>
            <a:ext cx="32874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ea typeface="Calibri"/>
                <a:cs typeface="Calibri"/>
              </a:rPr>
              <a:t>Over the past decade, the </a:t>
            </a:r>
            <a:r>
              <a:rPr lang="en-US">
                <a:latin typeface="Century Schoolbook"/>
                <a:ea typeface="Calibri"/>
                <a:cs typeface="Calibri"/>
              </a:rPr>
              <a:t>presence</a:t>
            </a:r>
            <a:r>
              <a:rPr lang="en-US" dirty="0">
                <a:latin typeface="Century Schoolbook"/>
                <a:ea typeface="Calibri"/>
                <a:cs typeface="Calibri"/>
              </a:rPr>
              <a:t> of entrepreneurship in all social media discourse has doubled from .3% to .6%  </a:t>
            </a:r>
            <a:endParaRPr lang="en-US" dirty="0">
              <a:latin typeface="Century Schoolbook"/>
            </a:endParaRPr>
          </a:p>
        </p:txBody>
      </p:sp>
    </p:spTree>
    <p:extLst>
      <p:ext uri="{BB962C8B-B14F-4D97-AF65-F5344CB8AC3E}">
        <p14:creationId xmlns:p14="http://schemas.microsoft.com/office/powerpoint/2010/main" val="153170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60CB-4696-46CD-B476-F6ADE991029C}"/>
              </a:ext>
            </a:extLst>
          </p:cNvPr>
          <p:cNvSpPr>
            <a:spLocks noGrp="1"/>
          </p:cNvSpPr>
          <p:nvPr>
            <p:ph type="title"/>
          </p:nvPr>
        </p:nvSpPr>
        <p:spPr>
          <a:xfrm>
            <a:off x="486560" y="139498"/>
            <a:ext cx="10515600" cy="1325563"/>
          </a:xfrm>
        </p:spPr>
        <p:txBody>
          <a:bodyPr>
            <a:normAutofit/>
          </a:bodyPr>
          <a:lstStyle/>
          <a:p>
            <a:r>
              <a:rPr lang="en-US" sz="3200" dirty="0">
                <a:latin typeface="Century Schoolbook" panose="02040604050505020304" pitchFamily="18" charset="0"/>
              </a:rPr>
              <a:t>Discourse over the last decade: Social media by party </a:t>
            </a:r>
          </a:p>
        </p:txBody>
      </p:sp>
      <p:sp>
        <p:nvSpPr>
          <p:cNvPr id="4" name="Date Placeholder 3">
            <a:extLst>
              <a:ext uri="{FF2B5EF4-FFF2-40B4-BE49-F238E27FC236}">
                <a16:creationId xmlns:a16="http://schemas.microsoft.com/office/drawing/2014/main" id="{75097279-E5BC-09AA-638B-5C11ACB82501}"/>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EB92A024-5819-A95D-4E41-6F9C75CB1F5F}"/>
              </a:ext>
            </a:extLst>
          </p:cNvPr>
          <p:cNvSpPr>
            <a:spLocks noGrp="1"/>
          </p:cNvSpPr>
          <p:nvPr>
            <p:ph type="sldNum" sz="quarter" idx="12"/>
          </p:nvPr>
        </p:nvSpPr>
        <p:spPr/>
        <p:txBody>
          <a:bodyPr/>
          <a:lstStyle/>
          <a:p>
            <a:fld id="{8A7A6979-0714-4377-B894-6BE4C2D6E202}" type="slidenum">
              <a:rPr lang="en-US" smtClean="0"/>
              <a:pPr/>
              <a:t>7</a:t>
            </a:fld>
            <a:endParaRPr lang="en-US"/>
          </a:p>
        </p:txBody>
      </p:sp>
      <p:pic>
        <p:nvPicPr>
          <p:cNvPr id="6" name="Picture 5" descr="A red and blue bar graph&#10;&#10;Description automatically generated">
            <a:extLst>
              <a:ext uri="{FF2B5EF4-FFF2-40B4-BE49-F238E27FC236}">
                <a16:creationId xmlns:a16="http://schemas.microsoft.com/office/drawing/2014/main" id="{60925EF1-120E-3802-40FB-1371A9BA0D62}"/>
              </a:ext>
            </a:extLst>
          </p:cNvPr>
          <p:cNvPicPr>
            <a:picLocks noChangeAspect="1"/>
          </p:cNvPicPr>
          <p:nvPr/>
        </p:nvPicPr>
        <p:blipFill>
          <a:blip r:embed="rId2"/>
          <a:stretch>
            <a:fillRect/>
          </a:stretch>
        </p:blipFill>
        <p:spPr>
          <a:xfrm>
            <a:off x="6290478" y="2317616"/>
            <a:ext cx="5656247" cy="3431193"/>
          </a:xfrm>
          <a:prstGeom prst="rect">
            <a:avLst/>
          </a:prstGeom>
        </p:spPr>
      </p:pic>
      <p:pic>
        <p:nvPicPr>
          <p:cNvPr id="7" name="Picture 6">
            <a:extLst>
              <a:ext uri="{FF2B5EF4-FFF2-40B4-BE49-F238E27FC236}">
                <a16:creationId xmlns:a16="http://schemas.microsoft.com/office/drawing/2014/main" id="{91067D9A-C06E-54F4-5E6D-27BA74DE212B}"/>
              </a:ext>
            </a:extLst>
          </p:cNvPr>
          <p:cNvPicPr>
            <a:picLocks noChangeAspect="1"/>
          </p:cNvPicPr>
          <p:nvPr/>
        </p:nvPicPr>
        <p:blipFill>
          <a:blip r:embed="rId3"/>
          <a:stretch>
            <a:fillRect/>
          </a:stretch>
        </p:blipFill>
        <p:spPr>
          <a:xfrm>
            <a:off x="484909" y="2315562"/>
            <a:ext cx="5611090" cy="3402458"/>
          </a:xfrm>
          <a:prstGeom prst="rect">
            <a:avLst/>
          </a:prstGeom>
        </p:spPr>
      </p:pic>
      <p:sp>
        <p:nvSpPr>
          <p:cNvPr id="8" name="TextBox 7">
            <a:extLst>
              <a:ext uri="{FF2B5EF4-FFF2-40B4-BE49-F238E27FC236}">
                <a16:creationId xmlns:a16="http://schemas.microsoft.com/office/drawing/2014/main" id="{2F3FD814-D0A1-D89B-6825-9327A0CC84E2}"/>
              </a:ext>
            </a:extLst>
          </p:cNvPr>
          <p:cNvSpPr txBox="1"/>
          <p:nvPr/>
        </p:nvSpPr>
        <p:spPr>
          <a:xfrm>
            <a:off x="484909" y="1242953"/>
            <a:ext cx="104832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cs typeface="Calibri"/>
              </a:rPr>
              <a:t>Compared to all social media activity, entrepreneurial social media discourse between political parties was fairly similar between both the Democratic and Republican parties. </a:t>
            </a:r>
          </a:p>
        </p:txBody>
      </p:sp>
      <p:sp>
        <p:nvSpPr>
          <p:cNvPr id="9" name="TextBox 8">
            <a:extLst>
              <a:ext uri="{FF2B5EF4-FFF2-40B4-BE49-F238E27FC236}">
                <a16:creationId xmlns:a16="http://schemas.microsoft.com/office/drawing/2014/main" id="{78CDB63C-4680-3E27-2540-8A0DEA6225EF}"/>
              </a:ext>
            </a:extLst>
          </p:cNvPr>
          <p:cNvSpPr txBox="1"/>
          <p:nvPr/>
        </p:nvSpPr>
        <p:spPr>
          <a:xfrm>
            <a:off x="485290" y="5741231"/>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9: All social media posts from the last decade (2013-2023) </a:t>
            </a:r>
          </a:p>
        </p:txBody>
      </p:sp>
      <p:sp>
        <p:nvSpPr>
          <p:cNvPr id="11" name="TextBox 10">
            <a:extLst>
              <a:ext uri="{FF2B5EF4-FFF2-40B4-BE49-F238E27FC236}">
                <a16:creationId xmlns:a16="http://schemas.microsoft.com/office/drawing/2014/main" id="{6B520C9B-BFC2-75DB-6BE9-D37A21998DFD}"/>
              </a:ext>
            </a:extLst>
          </p:cNvPr>
          <p:cNvSpPr txBox="1"/>
          <p:nvPr/>
        </p:nvSpPr>
        <p:spPr>
          <a:xfrm>
            <a:off x="6287779" y="5741231"/>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10: All bills introduced between 2013 and 2023</a:t>
            </a:r>
          </a:p>
        </p:txBody>
      </p:sp>
    </p:spTree>
    <p:extLst>
      <p:ext uri="{BB962C8B-B14F-4D97-AF65-F5344CB8AC3E}">
        <p14:creationId xmlns:p14="http://schemas.microsoft.com/office/powerpoint/2010/main" val="287233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A057-045C-8325-EDFC-24ACCE836E0A}"/>
              </a:ext>
            </a:extLst>
          </p:cNvPr>
          <p:cNvSpPr>
            <a:spLocks noGrp="1"/>
          </p:cNvSpPr>
          <p:nvPr>
            <p:ph type="title"/>
          </p:nvPr>
        </p:nvSpPr>
        <p:spPr>
          <a:xfrm>
            <a:off x="438617" y="-2261"/>
            <a:ext cx="10515600" cy="1325563"/>
          </a:xfrm>
        </p:spPr>
        <p:txBody>
          <a:bodyPr>
            <a:normAutofit/>
          </a:bodyPr>
          <a:lstStyle/>
          <a:p>
            <a:r>
              <a:rPr lang="en-US" sz="3200" dirty="0">
                <a:latin typeface="Century Schoolbook" panose="02040604050505020304" pitchFamily="18" charset="0"/>
              </a:rPr>
              <a:t>Discourse over the last decade: Social media by state </a:t>
            </a:r>
          </a:p>
        </p:txBody>
      </p:sp>
      <p:sp>
        <p:nvSpPr>
          <p:cNvPr id="4" name="Date Placeholder 3">
            <a:extLst>
              <a:ext uri="{FF2B5EF4-FFF2-40B4-BE49-F238E27FC236}">
                <a16:creationId xmlns:a16="http://schemas.microsoft.com/office/drawing/2014/main" id="{79A0590A-76FD-02E9-1F0C-CAC431D976C0}"/>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3DEC418D-CFDF-5D2D-0E58-30F297A73CC2}"/>
              </a:ext>
            </a:extLst>
          </p:cNvPr>
          <p:cNvSpPr>
            <a:spLocks noGrp="1"/>
          </p:cNvSpPr>
          <p:nvPr>
            <p:ph type="sldNum" sz="quarter" idx="12"/>
          </p:nvPr>
        </p:nvSpPr>
        <p:spPr/>
        <p:txBody>
          <a:bodyPr/>
          <a:lstStyle/>
          <a:p>
            <a:fld id="{8A7A6979-0714-4377-B894-6BE4C2D6E202}" type="slidenum">
              <a:rPr lang="en-US" smtClean="0"/>
              <a:pPr/>
              <a:t>8</a:t>
            </a:fld>
            <a:endParaRPr lang="en-US"/>
          </a:p>
        </p:txBody>
      </p:sp>
      <p:sp>
        <p:nvSpPr>
          <p:cNvPr id="7" name="TextBox 6">
            <a:extLst>
              <a:ext uri="{FF2B5EF4-FFF2-40B4-BE49-F238E27FC236}">
                <a16:creationId xmlns:a16="http://schemas.microsoft.com/office/drawing/2014/main" id="{EBDAF3CC-5DA7-5187-2335-3CBABB0E2642}"/>
              </a:ext>
            </a:extLst>
          </p:cNvPr>
          <p:cNvSpPr txBox="1"/>
          <p:nvPr/>
        </p:nvSpPr>
        <p:spPr>
          <a:xfrm>
            <a:off x="440871" y="993865"/>
            <a:ext cx="110786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Schoolbook"/>
                <a:cs typeface="Calibri"/>
              </a:rPr>
              <a:t>Over the course of the last decade, Delaware, Puerto Rico, Illinois, and </a:t>
            </a:r>
            <a:r>
              <a:rPr lang="en-US">
                <a:latin typeface="Century Schoolbook"/>
                <a:cs typeface="Calibri"/>
              </a:rPr>
              <a:t>Connecticut</a:t>
            </a:r>
            <a:r>
              <a:rPr lang="en-US" dirty="0">
                <a:latin typeface="Century Schoolbook"/>
                <a:cs typeface="Calibri"/>
              </a:rPr>
              <a:t> increased their entrepreneurship social media discourse the most</a:t>
            </a:r>
          </a:p>
        </p:txBody>
      </p:sp>
      <p:sp>
        <p:nvSpPr>
          <p:cNvPr id="8" name="TextBox 7">
            <a:extLst>
              <a:ext uri="{FF2B5EF4-FFF2-40B4-BE49-F238E27FC236}">
                <a16:creationId xmlns:a16="http://schemas.microsoft.com/office/drawing/2014/main" id="{11F69FA5-1FAE-4DBD-46D3-6578C39D619E}"/>
              </a:ext>
            </a:extLst>
          </p:cNvPr>
          <p:cNvSpPr txBox="1"/>
          <p:nvPr/>
        </p:nvSpPr>
        <p:spPr>
          <a:xfrm>
            <a:off x="980554" y="5843735"/>
            <a:ext cx="110764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chemeClr val="bg2">
                    <a:lumMod val="49000"/>
                  </a:schemeClr>
                </a:solidFill>
                <a:cs typeface="Calibri"/>
              </a:rPr>
              <a:t>Figure 11: The percentage of social media that are related to </a:t>
            </a:r>
            <a:r>
              <a:rPr lang="en-US" sz="1400" i="1" dirty="0" err="1">
                <a:solidFill>
                  <a:schemeClr val="bg2">
                    <a:lumMod val="49000"/>
                  </a:schemeClr>
                </a:solidFill>
                <a:cs typeface="Calibri"/>
              </a:rPr>
              <a:t>entrepreneruship</a:t>
            </a:r>
            <a:r>
              <a:rPr lang="en-US" sz="1400" i="1" dirty="0">
                <a:solidFill>
                  <a:schemeClr val="bg2">
                    <a:lumMod val="49000"/>
                  </a:schemeClr>
                </a:solidFill>
                <a:cs typeface="Calibri"/>
              </a:rPr>
              <a:t> over the last decade by state (2013-2023)</a:t>
            </a:r>
            <a:endParaRPr lang="en-US" dirty="0">
              <a:solidFill>
                <a:schemeClr val="bg2">
                  <a:lumMod val="49000"/>
                </a:schemeClr>
              </a:solidFill>
              <a:ea typeface="Calibri" panose="020F0502020204030204"/>
              <a:cs typeface="Calibri" panose="020F0502020204030204"/>
            </a:endParaRPr>
          </a:p>
        </p:txBody>
      </p:sp>
      <p:pic>
        <p:nvPicPr>
          <p:cNvPr id="3" name="Picture 2" descr="A graph of the states&#10;&#10;Description automatically generated">
            <a:extLst>
              <a:ext uri="{FF2B5EF4-FFF2-40B4-BE49-F238E27FC236}">
                <a16:creationId xmlns:a16="http://schemas.microsoft.com/office/drawing/2014/main" id="{D79B5557-ED69-4961-7EFC-06498F8964C3}"/>
              </a:ext>
            </a:extLst>
          </p:cNvPr>
          <p:cNvPicPr>
            <a:picLocks noChangeAspect="1"/>
          </p:cNvPicPr>
          <p:nvPr/>
        </p:nvPicPr>
        <p:blipFill>
          <a:blip r:embed="rId2"/>
          <a:stretch>
            <a:fillRect/>
          </a:stretch>
        </p:blipFill>
        <p:spPr>
          <a:xfrm>
            <a:off x="981456" y="2041370"/>
            <a:ext cx="10003536" cy="3805484"/>
          </a:xfrm>
          <a:prstGeom prst="rect">
            <a:avLst/>
          </a:prstGeom>
        </p:spPr>
      </p:pic>
    </p:spTree>
    <p:extLst>
      <p:ext uri="{BB962C8B-B14F-4D97-AF65-F5344CB8AC3E}">
        <p14:creationId xmlns:p14="http://schemas.microsoft.com/office/powerpoint/2010/main" val="231389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62C4-D1AF-78AF-A81E-AB2A46B08F9B}"/>
              </a:ext>
            </a:extLst>
          </p:cNvPr>
          <p:cNvSpPr>
            <a:spLocks noGrp="1"/>
          </p:cNvSpPr>
          <p:nvPr>
            <p:ph type="title"/>
          </p:nvPr>
        </p:nvSpPr>
        <p:spPr>
          <a:xfrm>
            <a:off x="436233" y="138034"/>
            <a:ext cx="10515600" cy="1325563"/>
          </a:xfrm>
        </p:spPr>
        <p:txBody>
          <a:bodyPr>
            <a:normAutofit/>
          </a:bodyPr>
          <a:lstStyle/>
          <a:p>
            <a:r>
              <a:rPr lang="en-US" sz="3200" dirty="0">
                <a:latin typeface="Century Schoolbook" panose="02040604050505020304" pitchFamily="18" charset="0"/>
              </a:rPr>
              <a:t>Legislative activity of the past year: 2023 at a glance</a:t>
            </a:r>
          </a:p>
        </p:txBody>
      </p:sp>
      <p:sp>
        <p:nvSpPr>
          <p:cNvPr id="4" name="Date Placeholder 3">
            <a:extLst>
              <a:ext uri="{FF2B5EF4-FFF2-40B4-BE49-F238E27FC236}">
                <a16:creationId xmlns:a16="http://schemas.microsoft.com/office/drawing/2014/main" id="{70138365-A158-8D93-A715-5CD74DEA7614}"/>
              </a:ext>
            </a:extLst>
          </p:cNvPr>
          <p:cNvSpPr>
            <a:spLocks noGrp="1"/>
          </p:cNvSpPr>
          <p:nvPr>
            <p:ph type="dt" sz="half" idx="10"/>
          </p:nvPr>
        </p:nvSpPr>
        <p:spPr/>
        <p:txBody>
          <a:bodyPr/>
          <a:lstStyle/>
          <a:p>
            <a:r>
              <a:rPr lang="en-US"/>
              <a:t>evidence2impact.psu.edu</a:t>
            </a:r>
          </a:p>
        </p:txBody>
      </p:sp>
      <p:sp>
        <p:nvSpPr>
          <p:cNvPr id="5" name="Slide Number Placeholder 4">
            <a:extLst>
              <a:ext uri="{FF2B5EF4-FFF2-40B4-BE49-F238E27FC236}">
                <a16:creationId xmlns:a16="http://schemas.microsoft.com/office/drawing/2014/main" id="{C732D845-8037-0F97-4A6A-C89CADD0D518}"/>
              </a:ext>
            </a:extLst>
          </p:cNvPr>
          <p:cNvSpPr>
            <a:spLocks noGrp="1"/>
          </p:cNvSpPr>
          <p:nvPr>
            <p:ph type="sldNum" sz="quarter" idx="12"/>
          </p:nvPr>
        </p:nvSpPr>
        <p:spPr/>
        <p:txBody>
          <a:bodyPr/>
          <a:lstStyle/>
          <a:p>
            <a:fld id="{8A7A6979-0714-4377-B894-6BE4C2D6E202}" type="slidenum">
              <a:rPr lang="en-US" smtClean="0"/>
              <a:pPr/>
              <a:t>9</a:t>
            </a:fld>
            <a:endParaRPr lang="en-US"/>
          </a:p>
        </p:txBody>
      </p:sp>
      <p:pic>
        <p:nvPicPr>
          <p:cNvPr id="3" name="Picture 2" descr="A map of the united states&#10;&#10;Description automatically generated">
            <a:extLst>
              <a:ext uri="{FF2B5EF4-FFF2-40B4-BE49-F238E27FC236}">
                <a16:creationId xmlns:a16="http://schemas.microsoft.com/office/drawing/2014/main" id="{3838D09D-7A4B-DB42-9572-EE5045492685}"/>
              </a:ext>
            </a:extLst>
          </p:cNvPr>
          <p:cNvPicPr>
            <a:picLocks noChangeAspect="1"/>
          </p:cNvPicPr>
          <p:nvPr/>
        </p:nvPicPr>
        <p:blipFill>
          <a:blip r:embed="rId2"/>
          <a:stretch>
            <a:fillRect/>
          </a:stretch>
        </p:blipFill>
        <p:spPr>
          <a:xfrm>
            <a:off x="434622" y="2655807"/>
            <a:ext cx="5531556" cy="3087319"/>
          </a:xfrm>
          <a:prstGeom prst="rect">
            <a:avLst/>
          </a:prstGeom>
        </p:spPr>
      </p:pic>
      <p:pic>
        <p:nvPicPr>
          <p:cNvPr id="6" name="Picture 5" descr="A map of the united states&#10;&#10;Description automatically generated">
            <a:extLst>
              <a:ext uri="{FF2B5EF4-FFF2-40B4-BE49-F238E27FC236}">
                <a16:creationId xmlns:a16="http://schemas.microsoft.com/office/drawing/2014/main" id="{1426521A-191C-E3BD-1707-DF8546C84A5D}"/>
              </a:ext>
            </a:extLst>
          </p:cNvPr>
          <p:cNvPicPr>
            <a:picLocks noChangeAspect="1"/>
          </p:cNvPicPr>
          <p:nvPr/>
        </p:nvPicPr>
        <p:blipFill>
          <a:blip r:embed="rId3"/>
          <a:stretch>
            <a:fillRect/>
          </a:stretch>
        </p:blipFill>
        <p:spPr>
          <a:xfrm>
            <a:off x="6393744" y="2558441"/>
            <a:ext cx="5542845" cy="3178716"/>
          </a:xfrm>
          <a:prstGeom prst="rect">
            <a:avLst/>
          </a:prstGeom>
        </p:spPr>
      </p:pic>
      <p:sp>
        <p:nvSpPr>
          <p:cNvPr id="10" name="TextBox 9">
            <a:extLst>
              <a:ext uri="{FF2B5EF4-FFF2-40B4-BE49-F238E27FC236}">
                <a16:creationId xmlns:a16="http://schemas.microsoft.com/office/drawing/2014/main" id="{7BA92702-B27E-3F1B-CE6F-FC39A5F6E460}"/>
              </a:ext>
            </a:extLst>
          </p:cNvPr>
          <p:cNvSpPr txBox="1"/>
          <p:nvPr/>
        </p:nvSpPr>
        <p:spPr>
          <a:xfrm>
            <a:off x="6395607" y="5830034"/>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13: A heat map of entrepreneurship bills introduced in 2023</a:t>
            </a:r>
          </a:p>
        </p:txBody>
      </p:sp>
      <p:sp>
        <p:nvSpPr>
          <p:cNvPr id="12" name="TextBox 11">
            <a:extLst>
              <a:ext uri="{FF2B5EF4-FFF2-40B4-BE49-F238E27FC236}">
                <a16:creationId xmlns:a16="http://schemas.microsoft.com/office/drawing/2014/main" id="{24CD09C2-51F3-884A-D021-253740D5BFA9}"/>
              </a:ext>
            </a:extLst>
          </p:cNvPr>
          <p:cNvSpPr txBox="1"/>
          <p:nvPr/>
        </p:nvSpPr>
        <p:spPr>
          <a:xfrm>
            <a:off x="463296" y="5830034"/>
            <a:ext cx="55717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2">
                    <a:lumMod val="49000"/>
                  </a:schemeClr>
                </a:solidFill>
                <a:cs typeface="Calibri"/>
              </a:rPr>
              <a:t>Figure 12: A heat map of all bills introduced in 2023</a:t>
            </a:r>
          </a:p>
        </p:txBody>
      </p:sp>
      <p:sp>
        <p:nvSpPr>
          <p:cNvPr id="14" name="TextBox 13">
            <a:extLst>
              <a:ext uri="{FF2B5EF4-FFF2-40B4-BE49-F238E27FC236}">
                <a16:creationId xmlns:a16="http://schemas.microsoft.com/office/drawing/2014/main" id="{927D1E25-0743-35E0-43AB-20DB9DDFCA06}"/>
              </a:ext>
            </a:extLst>
          </p:cNvPr>
          <p:cNvSpPr txBox="1"/>
          <p:nvPr/>
        </p:nvSpPr>
        <p:spPr>
          <a:xfrm>
            <a:off x="432816" y="1602119"/>
            <a:ext cx="55351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Century Schoolbook"/>
                <a:cs typeface="Calibri"/>
              </a:rPr>
              <a:t>In 2023, New York introduced the most legislation overall (18059), with Texas (11552), Illinois (7264), Massachusetts (7063), and Minnesota (6774) also introducing more than other states </a:t>
            </a:r>
          </a:p>
        </p:txBody>
      </p:sp>
      <p:sp>
        <p:nvSpPr>
          <p:cNvPr id="16" name="TextBox 15">
            <a:extLst>
              <a:ext uri="{FF2B5EF4-FFF2-40B4-BE49-F238E27FC236}">
                <a16:creationId xmlns:a16="http://schemas.microsoft.com/office/drawing/2014/main" id="{0CB8FBFC-7C2F-4F55-7786-D2728B4DA11A}"/>
              </a:ext>
            </a:extLst>
          </p:cNvPr>
          <p:cNvSpPr txBox="1"/>
          <p:nvPr/>
        </p:nvSpPr>
        <p:spPr>
          <a:xfrm>
            <a:off x="6393349" y="1602119"/>
            <a:ext cx="55351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Century Schoolbook"/>
                <a:cs typeface="Calibri"/>
              </a:rPr>
              <a:t>In 2023, New York introduced the most entrepreneurship focused legislation (336), with Illinois (129), Virginia (118), California (114), and Minnesota (108) also introducing more than other states </a:t>
            </a:r>
            <a:endParaRPr lang="en-US" dirty="0"/>
          </a:p>
        </p:txBody>
      </p:sp>
    </p:spTree>
    <p:extLst>
      <p:ext uri="{BB962C8B-B14F-4D97-AF65-F5344CB8AC3E}">
        <p14:creationId xmlns:p14="http://schemas.microsoft.com/office/powerpoint/2010/main" val="1184730683"/>
      </p:ext>
    </p:extLst>
  </p:cSld>
  <p:clrMapOvr>
    <a:masterClrMapping/>
  </p:clrMapOvr>
</p:sld>
</file>

<file path=ppt/theme/theme1.xml><?xml version="1.0" encoding="utf-8"?>
<a:theme xmlns:a="http://schemas.openxmlformats.org/drawingml/2006/main" name="EIC Slide Deck - Red">
  <a:themeElements>
    <a:clrScheme name="Custom 2">
      <a:dk1>
        <a:srgbClr val="051C3B"/>
      </a:dk1>
      <a:lt1>
        <a:srgbClr val="FFFFFF"/>
      </a:lt1>
      <a:dk2>
        <a:srgbClr val="44546A"/>
      </a:dk2>
      <a:lt2>
        <a:srgbClr val="E7E6E6"/>
      </a:lt2>
      <a:accent1>
        <a:srgbClr val="8A3438"/>
      </a:accent1>
      <a:accent2>
        <a:srgbClr val="FFFFFF"/>
      </a:accent2>
      <a:accent3>
        <a:srgbClr val="0A4263"/>
      </a:accent3>
      <a:accent4>
        <a:srgbClr val="8A3438"/>
      </a:accent4>
      <a:accent5>
        <a:srgbClr val="0B4364"/>
      </a:accent5>
      <a:accent6>
        <a:srgbClr val="222A32"/>
      </a:accent6>
      <a:hlink>
        <a:srgbClr val="0B4364"/>
      </a:hlink>
      <a:folHlink>
        <a:srgbClr val="8A34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 Powerpoint Template Blue - Red" id="{9021B3E3-4398-4BA1-A5C5-AB6E9C544CCF}" vid="{4CDE48E9-D0CF-4D25-A7DD-E5370AE71D0F}"/>
    </a:ext>
  </a:extLst>
</a:theme>
</file>

<file path=ppt/theme/theme2.xml><?xml version="1.0" encoding="utf-8"?>
<a:theme xmlns:a="http://schemas.openxmlformats.org/drawingml/2006/main" name="EIC Slide Deck - Blue">
  <a:themeElements>
    <a:clrScheme name="Custom 1">
      <a:dk1>
        <a:srgbClr val="051C3B"/>
      </a:dk1>
      <a:lt1>
        <a:srgbClr val="FFFFFF"/>
      </a:lt1>
      <a:dk2>
        <a:srgbClr val="44546A"/>
      </a:dk2>
      <a:lt2>
        <a:srgbClr val="E7E6E6"/>
      </a:lt2>
      <a:accent1>
        <a:srgbClr val="094162"/>
      </a:accent1>
      <a:accent2>
        <a:srgbClr val="FFFFFF"/>
      </a:accent2>
      <a:accent3>
        <a:srgbClr val="0A4263"/>
      </a:accent3>
      <a:accent4>
        <a:srgbClr val="8A3438"/>
      </a:accent4>
      <a:accent5>
        <a:srgbClr val="0B4364"/>
      </a:accent5>
      <a:accent6>
        <a:srgbClr val="222A32"/>
      </a:accent6>
      <a:hlink>
        <a:srgbClr val="0B4364"/>
      </a:hlink>
      <a:folHlink>
        <a:srgbClr val="8A34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 Powerpoint Template Blue - Red" id="{9021B3E3-4398-4BA1-A5C5-AB6E9C544CCF}" vid="{52D6D725-4051-45C1-8C68-BD8B1C40E5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53dff0-6b9c-4ea5-9f90-c60927a9fc33">
      <Terms xmlns="http://schemas.microsoft.com/office/infopath/2007/PartnerControls"/>
    </lcf76f155ced4ddcb4097134ff3c332f>
    <TaxCatchAll xmlns="1fb7d267-bf8c-4980-b5ea-1b78e5efaa7b" xsi:nil="true"/>
    <SharedWithUsers xmlns="1fb7d267-bf8c-4980-b5ea-1b78e5efaa7b">
      <UserInfo>
        <DisplayName>Sommerville, Gillian L</DisplayName>
        <AccountId>416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182C38639E814CA1134914180A924A" ma:contentTypeVersion="18" ma:contentTypeDescription="Create a new document." ma:contentTypeScope="" ma:versionID="b415f4b85c64898f406ca3a9038c2a75">
  <xsd:schema xmlns:xsd="http://www.w3.org/2001/XMLSchema" xmlns:xs="http://www.w3.org/2001/XMLSchema" xmlns:p="http://schemas.microsoft.com/office/2006/metadata/properties" xmlns:ns2="2653dff0-6b9c-4ea5-9f90-c60927a9fc33" xmlns:ns3="1fb7d267-bf8c-4980-b5ea-1b78e5efaa7b" targetNamespace="http://schemas.microsoft.com/office/2006/metadata/properties" ma:root="true" ma:fieldsID="647618d1c850d743ce39fc09d96e59d3" ns2:_="" ns3:_="">
    <xsd:import namespace="2653dff0-6b9c-4ea5-9f90-c60927a9fc33"/>
    <xsd:import namespace="1fb7d267-bf8c-4980-b5ea-1b78e5efaa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3dff0-6b9c-4ea5-9f90-c60927a9f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7d267-bf8c-4980-b5ea-1b78e5efaa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7c1c1f9-03a7-4d17-98b8-760c32ba2bea}" ma:internalName="TaxCatchAll" ma:showField="CatchAllData" ma:web="1fb7d267-bf8c-4980-b5ea-1b78e5efaa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D7D314-E3E0-44C9-87AF-CAFE03385656}">
  <ds:schemaRefs>
    <ds:schemaRef ds:uri="08b925af-6d25-44d6-aa06-9c0a3541bdf4"/>
    <ds:schemaRef ds:uri="1fb7d267-bf8c-4980-b5ea-1b78e5efaa7b"/>
    <ds:schemaRef ds:uri="2653dff0-6b9c-4ea5-9f90-c60927a9fc33"/>
    <ds:schemaRef ds:uri="2dcc54a5-656b-4558-87aa-125dcf434839"/>
    <ds:schemaRef ds:uri="d23d8dc6-2ec8-485b-900b-71d0e8550a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0C16C9-96C6-4492-962A-F529675CA3B5}">
  <ds:schemaRefs>
    <ds:schemaRef ds:uri="http://schemas.microsoft.com/sharepoint/v3/contenttype/forms"/>
  </ds:schemaRefs>
</ds:datastoreItem>
</file>

<file path=customXml/itemProps3.xml><?xml version="1.0" encoding="utf-8"?>
<ds:datastoreItem xmlns:ds="http://schemas.openxmlformats.org/officeDocument/2006/customXml" ds:itemID="{48553F63-6A3F-48EB-930E-3640BCFF4856}">
  <ds:schemaRefs>
    <ds:schemaRef ds:uri="1fb7d267-bf8c-4980-b5ea-1b78e5efaa7b"/>
    <ds:schemaRef ds:uri="2653dff0-6b9c-4ea5-9f90-c60927a9fc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EIC PPT Slide Deck Template - Blue and Red</Template>
  <TotalTime>276</TotalTime>
  <Words>2430</Words>
  <Application>Microsoft Office PowerPoint</Application>
  <PresentationFormat>Widescreen</PresentationFormat>
  <Paragraphs>236</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EIC Slide Deck - Red</vt:lpstr>
      <vt:lpstr>EIC Slide Deck - Blue</vt:lpstr>
      <vt:lpstr>Venture Equity Project Year 3: Legislative Policy Analysis </vt:lpstr>
      <vt:lpstr>Legislative activity of the past decade: At a glance </vt:lpstr>
      <vt:lpstr>Legislative activity of the past decade: Diving deeper into entrepreneurship </vt:lpstr>
      <vt:lpstr>Legislative activity from the past decade: Party sponsorship </vt:lpstr>
      <vt:lpstr>Legislative activity of the past decade: Consideration of entrepreneur race and ethnicity </vt:lpstr>
      <vt:lpstr>Discourse over the past decade: Social media at a glance </vt:lpstr>
      <vt:lpstr>Discourse over the last decade: Social media by party </vt:lpstr>
      <vt:lpstr>Discourse over the last decade: Social media by state </vt:lpstr>
      <vt:lpstr>Legislative activity of the past year: 2023 at a glance</vt:lpstr>
      <vt:lpstr>Legislation of the past year: 2023 context </vt:lpstr>
      <vt:lpstr>Legislative activity of the past year: 2023 party sponsorship </vt:lpstr>
      <vt:lpstr>Legislative activity of the past year: 2023 consideration of race and ethnicity </vt:lpstr>
      <vt:lpstr>Discourse over the past year: 2023 social media at a glance </vt:lpstr>
      <vt:lpstr>Discourse over the past year: 2023 social media by state </vt:lpstr>
      <vt:lpstr>Discourse over the past year: 2023 social media by party </vt:lpstr>
      <vt:lpstr>PowerPoint Presentation</vt:lpstr>
      <vt:lpstr>Florida – The past decade at a glance </vt:lpstr>
      <vt:lpstr>Florida – Key issue areas in 2023 </vt:lpstr>
      <vt:lpstr>Georgia – At a glance </vt:lpstr>
      <vt:lpstr>Georgia – Key issue areas in 2023 The 42 introduced bills covered a wide range of topics, including: </vt:lpstr>
      <vt:lpstr>Illinois – At a glance </vt:lpstr>
      <vt:lpstr>Illinois – Key issue areas in 2023</vt:lpstr>
      <vt:lpstr>Maryland – The past decade at a glance </vt:lpstr>
      <vt:lpstr>Maryland – Key issue areas in 2023 </vt:lpstr>
      <vt:lpstr>Michigan – The past decade at a glance  </vt:lpstr>
      <vt:lpstr>Michigan – Key issue areas in 2023</vt:lpstr>
      <vt:lpstr>North Carolina – The past decade at a glance </vt:lpstr>
      <vt:lpstr>North Carolina – Key issue areas of 2023 </vt:lpstr>
      <vt:lpstr>Texas – The past decade at a glance </vt:lpstr>
      <vt:lpstr>Texas – Key issue areas of 2023 </vt:lpstr>
      <vt:lpstr>Common Themes – All States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McCauley, Mary</dc:creator>
  <cp:lastModifiedBy>Sommerville, Gillian L</cp:lastModifiedBy>
  <cp:revision>1047</cp:revision>
  <dcterms:created xsi:type="dcterms:W3CDTF">2024-04-16T14:14:32Z</dcterms:created>
  <dcterms:modified xsi:type="dcterms:W3CDTF">2024-09-26T19:49:54Z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0x010100FB182C38639E814CA1134914180A924A</vt:lpwstr>
  </property>
  <property fmtid="{D5CDD505-2E9C-101B-9397-08002B2CF9AE}" pid="3" name="MediaServiceImageTags">
    <vt:lpwstr/>
  </property>
</Properties>
</file>